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48"/>
  </p:notesMasterIdLst>
  <p:sldIdLst>
    <p:sldId id="298" r:id="rId3"/>
    <p:sldId id="299" r:id="rId4"/>
    <p:sldId id="300"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307" r:id="rId35"/>
    <p:sldId id="289" r:id="rId36"/>
    <p:sldId id="290" r:id="rId37"/>
    <p:sldId id="291" r:id="rId38"/>
    <p:sldId id="292" r:id="rId39"/>
    <p:sldId id="293" r:id="rId40"/>
    <p:sldId id="294" r:id="rId41"/>
    <p:sldId id="297" r:id="rId42"/>
    <p:sldId id="301" r:id="rId43"/>
    <p:sldId id="302" r:id="rId44"/>
    <p:sldId id="304" r:id="rId45"/>
    <p:sldId id="303" r:id="rId46"/>
    <p:sldId id="306" r:id="rId4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lvl9pPr>
  </p:defaultTextStyle>
  <p:extLst>
    <p:ext uri="{EFAFB233-063F-42B5-8137-9DF3F51BA10A}">
      <p15:sldGuideLst xmlns:p15="http://schemas.microsoft.com/office/powerpoint/2012/main">
        <p15:guide id="1" orient="horz" pos="4272" userDrawn="1">
          <p15:clr>
            <a:srgbClr val="A4A3A4"/>
          </p15:clr>
        </p15:guide>
        <p15:guide id="2" pos="77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E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ill Sans"/>
          <a:ea typeface="Gill Sans"/>
          <a:cs typeface="Gill San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Gill Sans"/>
          <a:ea typeface="Gill Sans"/>
          <a:cs typeface="Gill Sans"/>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Gill Sans"/>
          <a:ea typeface="Gill Sans"/>
          <a:cs typeface="Gill Sans"/>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Gill Sans"/>
          <a:ea typeface="Gill Sans"/>
          <a:cs typeface="Gill Sans"/>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Gill Sans Light"/>
          <a:ea typeface="Gill Sans Light"/>
          <a:cs typeface="Gill Sans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Gill Sans"/>
          <a:ea typeface="Gill Sans"/>
          <a:cs typeface="Gill Sans"/>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Gill Sans"/>
          <a:ea typeface="Gill Sans"/>
          <a:cs typeface="Gill Sans"/>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Gill Sans"/>
          <a:ea typeface="Gill Sans"/>
          <a:cs typeface="Gill Sans"/>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Gill Sans"/>
          <a:ea typeface="Gill Sans"/>
          <a:cs typeface="Gill Sans"/>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Gill Sans"/>
          <a:ea typeface="Gill Sans"/>
          <a:cs typeface="Gill Sans"/>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Gill Sans"/>
          <a:ea typeface="Gill Sans"/>
          <a:cs typeface="Gill Sans"/>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Gill Sans"/>
          <a:ea typeface="Gill Sans"/>
          <a:cs typeface="Gill Sans"/>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Gill Sans"/>
          <a:ea typeface="Gill Sans"/>
          <a:cs typeface="Gill Sans"/>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Gill Sans"/>
          <a:ea typeface="Gill Sans"/>
          <a:cs typeface="Gill Sans"/>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Gill Sans"/>
          <a:ea typeface="Gill Sans"/>
          <a:cs typeface="Gill Sans"/>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Gill Sans"/>
          <a:ea typeface="Gill Sans"/>
          <a:cs typeface="Gill Sans"/>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Gill Sans"/>
          <a:ea typeface="Gill Sans"/>
          <a:cs typeface="Gill Sans"/>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73832"/>
  </p:normalViewPr>
  <p:slideViewPr>
    <p:cSldViewPr snapToGrid="0" snapToObjects="1" showGuides="1">
      <p:cViewPr varScale="1">
        <p:scale>
          <a:sx n="43" d="100"/>
          <a:sy n="43" d="100"/>
        </p:scale>
        <p:origin x="1312" y="248"/>
      </p:cViewPr>
      <p:guideLst>
        <p:guide orient="horz" pos="4272"/>
        <p:guide pos="7704"/>
      </p:guideLst>
    </p:cSldViewPr>
  </p:slideViewPr>
  <p:notesTextViewPr>
    <p:cViewPr>
      <p:scale>
        <a:sx n="235" d="100"/>
        <a:sy n="23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b="0" i="0">
        <a:latin typeface="Arial" panose="020B0604020202020204" pitchFamily="34" charset="0"/>
        <a:ea typeface="Arial" panose="020B0604020202020204" pitchFamily="34" charset="0"/>
        <a:cs typeface="Arial" panose="020B0604020202020204" pitchFamily="34" charset="0"/>
        <a:sym typeface="Gill Sans"/>
      </a:defRPr>
    </a:lvl1pPr>
    <a:lvl2pPr indent="228600" defTabSz="457200" latinLnBrk="0">
      <a:lnSpc>
        <a:spcPct val="117999"/>
      </a:lnSpc>
      <a:defRPr sz="2200">
        <a:latin typeface="Gill Sans"/>
        <a:ea typeface="Gill Sans"/>
        <a:cs typeface="Gill Sans"/>
        <a:sym typeface="Gill Sans"/>
      </a:defRPr>
    </a:lvl2pPr>
    <a:lvl3pPr indent="457200" defTabSz="457200" latinLnBrk="0">
      <a:lnSpc>
        <a:spcPct val="117999"/>
      </a:lnSpc>
      <a:defRPr sz="2200">
        <a:latin typeface="Gill Sans"/>
        <a:ea typeface="Gill Sans"/>
        <a:cs typeface="Gill Sans"/>
        <a:sym typeface="Gill Sans"/>
      </a:defRPr>
    </a:lvl3pPr>
    <a:lvl4pPr indent="685800" defTabSz="457200" latinLnBrk="0">
      <a:lnSpc>
        <a:spcPct val="117999"/>
      </a:lnSpc>
      <a:defRPr sz="2200">
        <a:latin typeface="Gill Sans"/>
        <a:ea typeface="Gill Sans"/>
        <a:cs typeface="Gill Sans"/>
        <a:sym typeface="Gill Sans"/>
      </a:defRPr>
    </a:lvl4pPr>
    <a:lvl5pPr indent="914400" defTabSz="457200" latinLnBrk="0">
      <a:lnSpc>
        <a:spcPct val="117999"/>
      </a:lnSpc>
      <a:defRPr sz="2200">
        <a:latin typeface="Gill Sans"/>
        <a:ea typeface="Gill Sans"/>
        <a:cs typeface="Gill Sans"/>
        <a:sym typeface="Gill Sans"/>
      </a:defRPr>
    </a:lvl5pPr>
    <a:lvl6pPr indent="1143000" defTabSz="457200" latinLnBrk="0">
      <a:lnSpc>
        <a:spcPct val="117999"/>
      </a:lnSpc>
      <a:defRPr sz="2200">
        <a:latin typeface="Gill Sans"/>
        <a:ea typeface="Gill Sans"/>
        <a:cs typeface="Gill Sans"/>
        <a:sym typeface="Gill Sans"/>
      </a:defRPr>
    </a:lvl6pPr>
    <a:lvl7pPr indent="1371600" defTabSz="457200" latinLnBrk="0">
      <a:lnSpc>
        <a:spcPct val="117999"/>
      </a:lnSpc>
      <a:defRPr sz="2200">
        <a:latin typeface="Gill Sans"/>
        <a:ea typeface="Gill Sans"/>
        <a:cs typeface="Gill Sans"/>
        <a:sym typeface="Gill Sans"/>
      </a:defRPr>
    </a:lvl7pPr>
    <a:lvl8pPr indent="1600200" defTabSz="457200" latinLnBrk="0">
      <a:lnSpc>
        <a:spcPct val="117999"/>
      </a:lnSpc>
      <a:defRPr sz="2200">
        <a:latin typeface="Gill Sans"/>
        <a:ea typeface="Gill Sans"/>
        <a:cs typeface="Gill Sans"/>
        <a:sym typeface="Gill Sans"/>
      </a:defRPr>
    </a:lvl8pPr>
    <a:lvl9pPr indent="1828800" defTabSz="457200" latinLnBrk="0">
      <a:lnSpc>
        <a:spcPct val="117999"/>
      </a:lnSpc>
      <a:defRPr sz="2200">
        <a:latin typeface="Gill Sans"/>
        <a:ea typeface="Gill Sans"/>
        <a:cs typeface="Gill Sans"/>
        <a:sym typeface="Gill San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1. What role will she play in helping to deal with COVID-19. 2. What is the  information that community needs to keep themselves safe and how does the FLW give this information to the community. 3. What is community surveillance and how to conduct community surveillance, who is a person who shows the signs and symptoms and who is one who is infected but does not show the signs of infection.  4. What is Stigma and why is there stigma and how to help 5. How to help people during home quarantine, what care should family members take. 6. Personal safety of FLWs</a:t>
            </a:r>
          </a:p>
        </p:txBody>
      </p:sp>
    </p:spTree>
    <p:extLst>
      <p:ext uri="{BB962C8B-B14F-4D97-AF65-F5344CB8AC3E}">
        <p14:creationId xmlns:p14="http://schemas.microsoft.com/office/powerpoint/2010/main" val="1536898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this slide we have two simple definitions, though they may look very complicated here. It tells you who is a suspect? 1. </a:t>
            </a:r>
          </a:p>
          <a:p>
            <a:r>
              <a:rPr lang="en-US" dirty="0"/>
              <a:t>Let us remember that the suspect needs to have any one of the 5 things:</a:t>
            </a:r>
          </a:p>
          <a:p>
            <a:pPr marL="457200" indent="-457200">
              <a:buAutoNum type="arabicPeriod"/>
            </a:pPr>
            <a:r>
              <a:rPr lang="en-US" dirty="0"/>
              <a:t>Any kind of fever, cough or a difficulty in breathing.</a:t>
            </a:r>
          </a:p>
          <a:p>
            <a:pPr marL="457200" indent="-457200">
              <a:buAutoNum type="arabicPeriod"/>
            </a:pPr>
            <a:r>
              <a:rPr lang="en-US" dirty="0"/>
              <a:t>If the person has traveled from any place or area which has been an outbreak area for COVID in the last 14 days</a:t>
            </a:r>
          </a:p>
          <a:p>
            <a:pPr marL="457200" indent="-457200">
              <a:buAutoNum type="arabicPeriod"/>
            </a:pPr>
            <a:r>
              <a:rPr lang="en-US" dirty="0"/>
              <a:t>If the person has been in close contact of another person who is positive for COVID </a:t>
            </a:r>
          </a:p>
          <a:p>
            <a:pPr marL="457200" indent="-457200">
              <a:buAutoNum type="arabicPeriod"/>
            </a:pPr>
            <a:r>
              <a:rPr lang="en-US" dirty="0"/>
              <a:t>A person who has tested but has not got the results</a:t>
            </a:r>
          </a:p>
          <a:p>
            <a:pPr marL="457200" indent="-457200">
              <a:buAutoNum type="arabicPeriod"/>
            </a:pPr>
            <a:r>
              <a:rPr lang="en-US" dirty="0"/>
              <a:t>A person who may not have the symptoms but the lab reports come as positive.</a:t>
            </a:r>
          </a:p>
          <a:p>
            <a:pPr marL="457200" indent="-457200">
              <a:buAutoNum type="arabicPeriod"/>
            </a:pPr>
            <a:endParaRPr lang="en-US" dirty="0"/>
          </a:p>
          <a:p>
            <a:pPr marL="0" indent="0">
              <a:buNone/>
            </a:pPr>
            <a:r>
              <a:rPr lang="en-US" dirty="0"/>
              <a:t>Now a Contact is:</a:t>
            </a:r>
          </a:p>
          <a:p>
            <a:pPr marL="457200" indent="-457200">
              <a:buAutoNum type="arabicPeriod"/>
            </a:pPr>
            <a:r>
              <a:rPr lang="en-US" dirty="0"/>
              <a:t>Someone who is providing direct care to a person who is confirmed to be positive for COVID</a:t>
            </a:r>
          </a:p>
          <a:p>
            <a:pPr marL="457200" indent="-457200">
              <a:buAutoNum type="arabicPeriod"/>
            </a:pPr>
            <a:r>
              <a:rPr lang="en-US" dirty="0"/>
              <a:t>Someone who has stayed together with a person who has been tested as positive for COVID</a:t>
            </a:r>
          </a:p>
          <a:p>
            <a:pPr marL="457200" indent="-457200">
              <a:buAutoNum type="arabicPeriod"/>
            </a:pPr>
            <a:r>
              <a:rPr lang="en-US" dirty="0"/>
              <a:t>Someone who has travelled together for more than 6 hours in close space with a person who later becomes positive for COVID</a:t>
            </a:r>
          </a:p>
        </p:txBody>
      </p:sp>
    </p:spTree>
    <p:extLst>
      <p:ext uri="{BB962C8B-B14F-4D97-AF65-F5344CB8AC3E}">
        <p14:creationId xmlns:p14="http://schemas.microsoft.com/office/powerpoint/2010/main" val="832581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types of contacts can then be further divided into contact who are at a high risk and those who are at low risk</a:t>
            </a:r>
          </a:p>
          <a:p>
            <a:r>
              <a:rPr lang="en-US" dirty="0"/>
              <a:t>The high risk are those who have directly been in touch with the patient or any body fluids or the patient while taking care during home quarantine, traveled with a patient, been in the same room/house and shared utensils, </a:t>
            </a:r>
            <a:r>
              <a:rPr lang="en-US" dirty="0" err="1"/>
              <a:t>etc</a:t>
            </a:r>
            <a:r>
              <a:rPr lang="en-US" dirty="0"/>
              <a:t> with the patient.</a:t>
            </a:r>
          </a:p>
          <a:p>
            <a:r>
              <a:rPr lang="en-US" dirty="0"/>
              <a:t>A low risk contact is someone who would have been in the same place but well outside the range of one meter, may have travelled in the same bus or train or flight but three seat difference with the person who tested positive.</a:t>
            </a:r>
          </a:p>
        </p:txBody>
      </p:sp>
    </p:spTree>
    <p:extLst>
      <p:ext uri="{BB962C8B-B14F-4D97-AF65-F5344CB8AC3E}">
        <p14:creationId xmlns:p14="http://schemas.microsoft.com/office/powerpoint/2010/main" val="3116460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slide tells you the simple process for surveillance. You will be given the Surveillance form by your immediate supervisor and the areas where you need to conduct the surveillance. Using this format you must visit the households, introduce your self and the purpose of your visit and then ask the questions from the format.</a:t>
            </a:r>
          </a:p>
          <a:p>
            <a:r>
              <a:rPr lang="en-US" dirty="0"/>
              <a:t>While completing the format, you must take care of the following:</a:t>
            </a:r>
          </a:p>
          <a:p>
            <a:pPr marL="457200" indent="-457200">
              <a:buAutoNum type="arabicPeriod"/>
            </a:pPr>
            <a:r>
              <a:rPr lang="en-US" dirty="0"/>
              <a:t>Communication: Always introduce your self and the purpose, be ready to answer the questions they may have</a:t>
            </a:r>
          </a:p>
          <a:p>
            <a:pPr marL="457200" indent="-457200">
              <a:buAutoNum type="arabicPeriod"/>
            </a:pPr>
            <a:r>
              <a:rPr lang="en-US" dirty="0"/>
              <a:t>Preparation: Carry your own pens, pads, books. Also carry sanitizers and masks. Always wear your mask when you are doing surveillance. Do not take the mask off and let it hang from your neck and then put it back again. Do not touch the mask several times</a:t>
            </a:r>
          </a:p>
          <a:p>
            <a:pPr marL="457200" indent="-457200">
              <a:buAutoNum type="arabicPeriod"/>
            </a:pPr>
            <a:r>
              <a:rPr lang="en-US" dirty="0"/>
              <a:t>Who should we collect information about? People who have been identified as contacts. We must monitor them for fever, cough, breathing difficulty for at least 28 days.</a:t>
            </a:r>
          </a:p>
          <a:p>
            <a:pPr marL="457200" marR="0" lvl="0" indent="-457200" defTabSz="457200" eaLnBrk="1" fontAlgn="auto" latinLnBrk="0" hangingPunct="1">
              <a:lnSpc>
                <a:spcPct val="117999"/>
              </a:lnSpc>
              <a:spcBef>
                <a:spcPts val="0"/>
              </a:spcBef>
              <a:spcAft>
                <a:spcPts val="0"/>
              </a:spcAft>
              <a:buClrTx/>
              <a:buSzTx/>
              <a:buFontTx/>
              <a:buAutoNum type="arabicPeriod"/>
              <a:tabLst/>
              <a:defRPr/>
            </a:pPr>
            <a:r>
              <a:rPr lang="en-US" dirty="0"/>
              <a:t>We have to give the contacts information about home quarantine and what care should be taken during home quarantine </a:t>
            </a:r>
          </a:p>
          <a:p>
            <a:pPr marL="457200" indent="-457200">
              <a:buAutoNum type="arabicPeriod"/>
            </a:pPr>
            <a:r>
              <a:rPr lang="en-US" dirty="0"/>
              <a:t>We must also take details of contacts of contacts (people who the person has interacted with in the last 28 days).</a:t>
            </a:r>
          </a:p>
          <a:p>
            <a:pPr marL="457200" indent="-457200">
              <a:buAutoNum type="arabicPeriod"/>
            </a:pPr>
            <a:r>
              <a:rPr lang="en-US" dirty="0"/>
              <a:t>Write out all your information clearly on the format. Do not leave the work to later as you will need addresses, names and telephone numbers in order to trace contacts when needed.</a:t>
            </a:r>
          </a:p>
          <a:p>
            <a:pPr marL="457200" indent="-457200">
              <a:buAutoNum type="arabicPeriod"/>
            </a:pPr>
            <a:r>
              <a:rPr lang="en-US" dirty="0"/>
              <a:t>Make sure that you maintain a distance of one meter between yourself and the person you are interviewing.</a:t>
            </a:r>
          </a:p>
          <a:p>
            <a:pPr marL="457200" indent="-457200">
              <a:buAutoNum type="arabicPeriod"/>
            </a:pPr>
            <a:r>
              <a:rPr lang="en-US" dirty="0"/>
              <a:t>Do not sit in crowed rooms. If possible sit in the open.</a:t>
            </a:r>
          </a:p>
          <a:p>
            <a:pPr marL="457200" indent="-457200">
              <a:buAutoNum type="arabicPeriod"/>
            </a:pPr>
            <a:r>
              <a:rPr lang="en-US" dirty="0"/>
              <a:t>Make sure you sanitize your hands every time by washing with soap and water for 40 secs or using a 70% alcohol based sanitizer.</a:t>
            </a:r>
          </a:p>
          <a:p>
            <a:pPr marL="457200" indent="-457200">
              <a:buAutoNum type="arabicPeriod"/>
            </a:pPr>
            <a:endParaRPr lang="en-US" dirty="0"/>
          </a:p>
          <a:p>
            <a:pPr marL="457200" indent="-457200">
              <a:buAutoNum type="arabicPeriod"/>
            </a:pPr>
            <a:endParaRPr lang="en-US" dirty="0"/>
          </a:p>
        </p:txBody>
      </p:sp>
    </p:spTree>
    <p:extLst>
      <p:ext uri="{BB962C8B-B14F-4D97-AF65-F5344CB8AC3E}">
        <p14:creationId xmlns:p14="http://schemas.microsoft.com/office/powerpoint/2010/main" val="3111399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contacts will be of two types.</a:t>
            </a:r>
          </a:p>
          <a:p>
            <a:r>
              <a:rPr lang="en-US" dirty="0"/>
              <a:t>1. Those who do not show any symptoms of fever, cough or breathing difficulty. You have to give advise of home quarantine, self-isolation and active monitoring to both the caregiver and the person.</a:t>
            </a:r>
          </a:p>
          <a:p>
            <a:r>
              <a:rPr lang="en-US" dirty="0"/>
              <a:t>2. In case the contact shows symptoms of fever, cough and breathing difficulty then the advise to be given is a) immediate isolation, b) use of mask and c) contacting the nearest health facility and reporting .</a:t>
            </a:r>
          </a:p>
        </p:txBody>
      </p:sp>
    </p:spTree>
    <p:extLst>
      <p:ext uri="{BB962C8B-B14F-4D97-AF65-F5344CB8AC3E}">
        <p14:creationId xmlns:p14="http://schemas.microsoft.com/office/powerpoint/2010/main" val="2297127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6395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69516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4511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3340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9770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9682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0797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427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9383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2979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have seen each of these topics before. Let us recall the main points that we have learnt in each of these topics. Refer to your Pocket Reference book for what are the 5 points that you must remember in each of these. In this period of social distancing, the FLW must use appropriate platforms for giving out the messages. While some of the messages can be given to families when you are doing the contact tracing or monitoring, other messages can be given through WhatsApp groups or sharing of </a:t>
            </a:r>
            <a:r>
              <a:rPr lang="en-US" dirty="0" err="1"/>
              <a:t>mobisodes</a:t>
            </a:r>
            <a:r>
              <a:rPr lang="en-US" dirty="0"/>
              <a:t> with key groups, displaying IEC materials where people are allowed to go for buying essential services like grocery stores, milk, pharmacies </a:t>
            </a:r>
            <a:r>
              <a:rPr lang="en-US" dirty="0" err="1"/>
              <a:t>etc</a:t>
            </a:r>
            <a:r>
              <a:rPr lang="en-US" dirty="0"/>
              <a:t> and using </a:t>
            </a:r>
            <a:r>
              <a:rPr lang="en-US" dirty="0" err="1"/>
              <a:t>miking</a:t>
            </a:r>
            <a:r>
              <a:rPr lang="en-US" dirty="0"/>
              <a:t> on essential services like garbage collection, ambulances, or any other that is being used during the lock down /social distancing period. Police vans may be requested to play the </a:t>
            </a:r>
            <a:r>
              <a:rPr lang="en-US" dirty="0" err="1"/>
              <a:t>miking</a:t>
            </a:r>
            <a:r>
              <a:rPr lang="en-US" dirty="0"/>
              <a:t> messages when they are on beat duty</a:t>
            </a:r>
          </a:p>
        </p:txBody>
      </p:sp>
    </p:spTree>
    <p:extLst>
      <p:ext uri="{BB962C8B-B14F-4D97-AF65-F5344CB8AC3E}">
        <p14:creationId xmlns:p14="http://schemas.microsoft.com/office/powerpoint/2010/main" val="1206936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252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8389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1221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152529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6790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8200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name of the disease is COVID-19. THIS IS CORONA VIRUS DISEASE –  discovered in 2019. The name of the organism that causes the disease is SARS-CoV-2. This stands for Severe (because it is serious) Acute Respiratory Syndrome- Coronavirus (the name of the family of viruses) 2. Coronaviruses cause several similar diseases including SARS, HINI (Swine flu) and the common cold and Influenza. </a:t>
            </a:r>
          </a:p>
          <a:p>
            <a:endParaRPr lang="en-US" dirty="0"/>
          </a:p>
          <a:p>
            <a:r>
              <a:rPr lang="en-US" dirty="0"/>
              <a:t>Symptoms of COVID-19 are fever, cough and difficulty in breathing</a:t>
            </a:r>
          </a:p>
          <a:p>
            <a:r>
              <a:rPr lang="en-US" dirty="0"/>
              <a:t>If a person sees these symptoms, the person must immediately contact the government helpline numbers given in this slide.</a:t>
            </a:r>
          </a:p>
          <a:p>
            <a:r>
              <a:rPr lang="en-US" dirty="0"/>
              <a:t>If you know that the person with whom you have been in contact has been identified as positive for COVID-19, then the person must contact on the helpline numbers immediately. </a:t>
            </a:r>
          </a:p>
        </p:txBody>
      </p:sp>
    </p:spTree>
    <p:extLst>
      <p:ext uri="{BB962C8B-B14F-4D97-AF65-F5344CB8AC3E}">
        <p14:creationId xmlns:p14="http://schemas.microsoft.com/office/powerpoint/2010/main" val="41810587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82474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this session we are covering the community support practice to be used in urban setting. Urban areas will pose different challenges which will have to be addressed</a:t>
            </a:r>
          </a:p>
        </p:txBody>
      </p:sp>
    </p:spTree>
    <p:extLst>
      <p:ext uri="{BB962C8B-B14F-4D97-AF65-F5344CB8AC3E}">
        <p14:creationId xmlns:p14="http://schemas.microsoft.com/office/powerpoint/2010/main" val="6770860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47137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39251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08674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1167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How do you get infected ?</a:t>
            </a:r>
          </a:p>
          <a:p>
            <a:r>
              <a:rPr lang="en-US" dirty="0"/>
              <a:t>The virus travels through the respiratory droplets of an infected person. When the person sneezes or coughs, the virus is deposited on the person’s hand if the hand covers the mouth, or droplets fall on a surface when the mouth/nose is not covered. </a:t>
            </a:r>
          </a:p>
          <a:p>
            <a:r>
              <a:rPr lang="en-US" dirty="0"/>
              <a:t>From the surface/hand, the virus will get transferred to an uninfected person’s hand and when that hand coms in touch with the nostril, eyes or mouth the virus gets inside the system. </a:t>
            </a:r>
          </a:p>
          <a:p>
            <a:r>
              <a:rPr lang="en-US" dirty="0"/>
              <a:t>We do not have the knowledge of how long this virus lives once it is out of the body. But keeping hands clean and not touching them to the face is the most important way of preventing this infection . We are going to learn about this.</a:t>
            </a:r>
          </a:p>
          <a:p>
            <a:endParaRPr lang="en-US" dirty="0"/>
          </a:p>
        </p:txBody>
      </p:sp>
    </p:spTree>
    <p:extLst>
      <p:ext uri="{BB962C8B-B14F-4D97-AF65-F5344CB8AC3E}">
        <p14:creationId xmlns:p14="http://schemas.microsoft.com/office/powerpoint/2010/main" val="782415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spoke about transmission in the earlier slide. Let us now look at how we can prevent this transmission.</a:t>
            </a:r>
          </a:p>
          <a:p>
            <a:pPr marL="457200" indent="-457200">
              <a:buAutoNum type="arabicPeriod"/>
            </a:pPr>
            <a:r>
              <a:rPr lang="en-US" dirty="0"/>
              <a:t>Washing of hands with soap and water will kill the virus. Similarly sanitizing with 70% alcohol based sanitizer. We need to wash with soap for a particular time which is 40 secs. It takes that much time for the cell wall to be rubbed off. Similarly with Alcohol. If you do not rub your hand, the virus coat does not fall off and no harm comes to the virus</a:t>
            </a:r>
          </a:p>
          <a:p>
            <a:pPr marL="457200" indent="-457200">
              <a:buAutoNum type="arabicPeriod"/>
            </a:pPr>
            <a:r>
              <a:rPr lang="en-US" dirty="0"/>
              <a:t>As we spoke earlier the infected droplets can get transferred via shaking hands with an infected person who may have the bacteria on his hands to an uninfected person or through touching of surfaces which may have the bacteria. That is why we need to have these hand hygiene practices.  </a:t>
            </a:r>
          </a:p>
        </p:txBody>
      </p:sp>
    </p:spTree>
    <p:extLst>
      <p:ext uri="{BB962C8B-B14F-4D97-AF65-F5344CB8AC3E}">
        <p14:creationId xmlns:p14="http://schemas.microsoft.com/office/powerpoint/2010/main" val="632867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And because we do not want the infected droplets to go out into the air and infect more people, we have to maintain what is called as respiratory hygiene at all times .</a:t>
            </a:r>
          </a:p>
          <a:p>
            <a:r>
              <a:rPr lang="en-US" dirty="0"/>
              <a:t>Never use the saree </a:t>
            </a:r>
            <a:r>
              <a:rPr lang="en-US" dirty="0" err="1"/>
              <a:t>pallu</a:t>
            </a:r>
            <a:r>
              <a:rPr lang="en-US" dirty="0"/>
              <a:t> or </a:t>
            </a:r>
            <a:r>
              <a:rPr lang="en-US" dirty="0" err="1"/>
              <a:t>gamcha</a:t>
            </a:r>
            <a:r>
              <a:rPr lang="en-US" dirty="0"/>
              <a:t> for sneezing into as you may use these for wiping your hands and the germs will get transferred from your hand to your nose, mouth or eyes. </a:t>
            </a:r>
          </a:p>
        </p:txBody>
      </p:sp>
    </p:spTree>
    <p:extLst>
      <p:ext uri="{BB962C8B-B14F-4D97-AF65-F5344CB8AC3E}">
        <p14:creationId xmlns:p14="http://schemas.microsoft.com/office/powerpoint/2010/main" val="3575061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47099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Social Distancing is keeping a distance between you and other people so that you do not come in contact with their infected droplets in case they are carrying an infection. This does not mean that every person you come across is infected. But it is necessary being careful.</a:t>
            </a:r>
          </a:p>
          <a:p>
            <a:r>
              <a:rPr lang="en-US" dirty="0"/>
              <a:t>Social distancing also means that you avoid crowded, you do not organize events where people have to get together. All these are ways by which a virus can travel from one person to another. Be aware that the virus cannot live for long when it  is out of the human body. It will require to find a human body to grow and survive.  If it does not, it will die. When people have been around, used places, touched things, the virus can get transmitted from one person to another. That is why it is necessary to decrease human to human contact in this period. </a:t>
            </a:r>
          </a:p>
        </p:txBody>
      </p:sp>
    </p:spTree>
    <p:extLst>
      <p:ext uri="{BB962C8B-B14F-4D97-AF65-F5344CB8AC3E}">
        <p14:creationId xmlns:p14="http://schemas.microsoft.com/office/powerpoint/2010/main" val="3328001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Though the infection can happen to anyone, the infection becomes severe when it happens in old people or people who already have an illness. This is because the immune systems of such people is weak and cannot defend the body when it is attacked by disease causing organisms. Now you will understand the importance of immunizations which prepare our bodies for attacks from viruses and bacteria. </a:t>
            </a:r>
          </a:p>
        </p:txBody>
      </p:sp>
    </p:spTree>
    <p:extLst>
      <p:ext uri="{BB962C8B-B14F-4D97-AF65-F5344CB8AC3E}">
        <p14:creationId xmlns:p14="http://schemas.microsoft.com/office/powerpoint/2010/main" val="3712466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3124200" y="-38100"/>
            <a:ext cx="18135600" cy="12096698"/>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lvl1pPr>
              <a:defRPr b="1" i="0">
                <a:latin typeface="Arial" panose="020B0604020202020204" pitchFamily="34" charset="0"/>
                <a:cs typeface="Arial" panose="020B0604020202020204" pitchFamily="34" charset="0"/>
              </a:defRPr>
            </a:lvl1pPr>
          </a:lstStyle>
          <a:p>
            <a:r>
              <a:rPr dirty="0"/>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6264467"/>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lvl1pPr>
              <a:defRPr b="1" i="0">
                <a:latin typeface="Arial" panose="020B0604020202020204" pitchFamily="34" charset="0"/>
                <a:cs typeface="Arial" panose="020B0604020202020204" pitchFamily="34" charset="0"/>
              </a:defRPr>
            </a:lvl1pPr>
          </a:lstStyle>
          <a:p>
            <a:r>
              <a:rPr dirty="0"/>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365761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3124200" y="-38100"/>
            <a:ext cx="18135600" cy="12096698"/>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lvl1pPr>
              <a:defRPr b="1" i="0">
                <a:latin typeface="Arial" panose="020B0604020202020204" pitchFamily="34" charset="0"/>
                <a:cs typeface="Arial" panose="020B0604020202020204" pitchFamily="34" charset="0"/>
              </a:defRPr>
            </a:lvl1pPr>
          </a:lstStyle>
          <a:p>
            <a:r>
              <a:rPr dirty="0"/>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6495340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lvl1pPr>
              <a:defRPr b="1" i="0">
                <a:latin typeface="Arial" panose="020B0604020202020204" pitchFamily="34" charset="0"/>
                <a:cs typeface="Arial" panose="020B0604020202020204" pitchFamily="34" charset="0"/>
              </a:defRPr>
            </a:lvl1pPr>
          </a:lstStyle>
          <a:p>
            <a:r>
              <a:rPr dirty="0"/>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4176679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7950200" y="1104900"/>
            <a:ext cx="17259302" cy="115062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b="1" i="0">
                <a:latin typeface="Arial" panose="020B0604020202020204" pitchFamily="34" charset="0"/>
                <a:cs typeface="Arial" panose="020B0604020202020204" pitchFamily="34" charset="0"/>
              </a:defRPr>
            </a:lvl1pPr>
          </a:lstStyle>
          <a:p>
            <a:r>
              <a:rPr dirty="0"/>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0738328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lvl1pPr>
              <a:defRPr b="1" i="0">
                <a:latin typeface="Arial" panose="020B0604020202020204" pitchFamily="34" charset="0"/>
                <a:cs typeface="Arial" panose="020B0604020202020204" pitchFamily="34" charset="0"/>
              </a:defRPr>
            </a:lvl1pPr>
          </a:lstStyle>
          <a:p>
            <a:r>
              <a:rPr dirty="0"/>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5936420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lvl1pPr>
              <a:defRPr b="1" i="0">
                <a:latin typeface="Arial" panose="020B0604020202020204" pitchFamily="34" charset="0"/>
                <a:cs typeface="Arial" panose="020B0604020202020204" pitchFamily="34" charset="0"/>
              </a:defRPr>
            </a:lvl1pPr>
          </a:lstStyle>
          <a:p>
            <a:r>
              <a:rPr dirty="0"/>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1455330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lvl1pPr>
              <a:defRPr b="1" i="0">
                <a:latin typeface="Arial" panose="020B0604020202020204" pitchFamily="34" charset="0"/>
                <a:cs typeface="Arial" panose="020B0604020202020204" pitchFamily="34" charset="0"/>
              </a:defRPr>
            </a:lvl1pPr>
          </a:lstStyle>
          <a:p>
            <a:r>
              <a:rPr dirty="0"/>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00110289"/>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0036686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lvl1pPr>
              <a:defRPr b="1" i="0">
                <a:latin typeface="Arial" panose="020B0604020202020204" pitchFamily="34" charset="0"/>
                <a:cs typeface="Arial" panose="020B0604020202020204" pitchFamily="34" charset="0"/>
              </a:defRPr>
            </a:lvl1pPr>
          </a:lstStyle>
          <a:p>
            <a:r>
              <a:rPr dirty="0"/>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681340" y="7035800"/>
            <a:ext cx="8396678" cy="56007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5290800" y="1130300"/>
            <a:ext cx="8331200" cy="5554134"/>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3048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9162481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4200"/>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14"/>
          </p:nvPr>
        </p:nvSpPr>
        <p:spPr>
          <a:xfrm>
            <a:off x="2387600" y="6069072"/>
            <a:ext cx="19621500" cy="841256"/>
          </a:xfrm>
          <a:prstGeom prst="rect">
            <a:avLst/>
          </a:prstGeom>
        </p:spPr>
        <p:txBody>
          <a:bodyPr>
            <a:spAutoFit/>
          </a:bodyPr>
          <a:lstStyle>
            <a:lvl1pPr marL="0" indent="0" algn="ctr">
              <a:spcBef>
                <a:spcPts val="0"/>
              </a:spcBef>
              <a:buSzTx/>
              <a:buNone/>
              <a:defRPr sz="4800" b="1" i="0">
                <a:latin typeface="Arial" panose="020B0604020202020204" pitchFamily="34" charset="0"/>
                <a:ea typeface="+mn-ea"/>
                <a:cs typeface="Arial" panose="020B0604020202020204" pitchFamily="34" charset="0"/>
                <a:sym typeface="Gill Sans SemiBold"/>
              </a:defRPr>
            </a:lvl1pPr>
          </a:lstStyle>
          <a:p>
            <a:r>
              <a:rPr dirty="0"/>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1244576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6264467"/>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99351862"/>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0825479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7950200" y="1104900"/>
            <a:ext cx="17259302" cy="115062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b="1" i="0">
                <a:latin typeface="Arial" panose="020B0604020202020204" pitchFamily="34" charset="0"/>
                <a:cs typeface="Arial" panose="020B0604020202020204" pitchFamily="34" charset="0"/>
              </a:defRPr>
            </a:lvl1pPr>
          </a:lstStyle>
          <a:p>
            <a:r>
              <a:rPr dirty="0"/>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lvl1pPr>
              <a:defRPr b="1" i="0">
                <a:latin typeface="Arial" panose="020B0604020202020204" pitchFamily="34" charset="0"/>
                <a:cs typeface="Arial" panose="020B0604020202020204" pitchFamily="34" charset="0"/>
              </a:defRPr>
            </a:lvl1pPr>
          </a:lstStyle>
          <a:p>
            <a:r>
              <a:rPr dirty="0"/>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lvl1pPr>
              <a:defRPr b="1" i="0">
                <a:latin typeface="Arial" panose="020B0604020202020204" pitchFamily="34" charset="0"/>
                <a:cs typeface="Arial" panose="020B0604020202020204" pitchFamily="34" charset="0"/>
              </a:defRPr>
            </a:lvl1pPr>
          </a:lstStyle>
          <a:p>
            <a:r>
              <a:rPr dirty="0"/>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lvl1pPr>
              <a:defRPr b="1" i="0">
                <a:latin typeface="Arial" panose="020B0604020202020204" pitchFamily="34" charset="0"/>
                <a:cs typeface="Arial" panose="020B0604020202020204" pitchFamily="34" charset="0"/>
              </a:defRPr>
            </a:lvl1pPr>
          </a:lstStyle>
          <a:p>
            <a:r>
              <a:rPr dirty="0"/>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681340" y="7035800"/>
            <a:ext cx="8396678" cy="56007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5290800" y="1130300"/>
            <a:ext cx="8331200" cy="5554134"/>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3048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4200"/>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14"/>
          </p:nvPr>
        </p:nvSpPr>
        <p:spPr>
          <a:xfrm>
            <a:off x="2387600" y="6069072"/>
            <a:ext cx="19621500" cy="841256"/>
          </a:xfrm>
          <a:prstGeom prst="rect">
            <a:avLst/>
          </a:prstGeom>
        </p:spPr>
        <p:txBody>
          <a:bodyPr>
            <a:spAutoFit/>
          </a:bodyPr>
          <a:lstStyle>
            <a:lvl1pPr marL="0" indent="0" algn="ctr">
              <a:spcBef>
                <a:spcPts val="0"/>
              </a:spcBef>
              <a:buSzTx/>
              <a:buNone/>
              <a:defRPr sz="4800" b="1" i="0">
                <a:latin typeface="Arial" panose="020B0604020202020204" pitchFamily="34" charset="0"/>
                <a:ea typeface="+mn-ea"/>
                <a:cs typeface="Arial" panose="020B0604020202020204" pitchFamily="34" charset="0"/>
                <a:sym typeface="Gill Sans SemiBold"/>
              </a:defRPr>
            </a:lvl1pPr>
          </a:lstStyle>
          <a:p>
            <a:r>
              <a:rPr dirty="0"/>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rPr dirty="0"/>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lide Number"/>
          <p:cNvSpPr txBox="1">
            <a:spLocks noGrp="1"/>
          </p:cNvSpPr>
          <p:nvPr>
            <p:ph type="sldNum" sz="quarter" idx="2"/>
          </p:nvPr>
        </p:nvSpPr>
        <p:spPr>
          <a:xfrm>
            <a:off x="11980465" y="13081000"/>
            <a:ext cx="410369" cy="471924"/>
          </a:xfrm>
          <a:prstGeom prst="rect">
            <a:avLst/>
          </a:prstGeom>
          <a:ln w="12700">
            <a:miter lim="400000"/>
          </a:ln>
        </p:spPr>
        <p:txBody>
          <a:bodyPr wrap="none" lIns="50800" tIns="50800" rIns="50800" bIns="50800">
            <a:spAutoFit/>
          </a:bodyPr>
          <a:lstStyle>
            <a:lvl1pPr>
              <a:defRPr sz="2400" b="0" i="0">
                <a:latin typeface="Arial Narrow" panose="020B0604020202020204" pitchFamily="34" charset="0"/>
                <a:ea typeface="Arial Narrow" panose="020B0604020202020204" pitchFamily="34" charset="0"/>
                <a:cs typeface="Arial Narrow" panose="020B0604020202020204" pitchFamily="34" charset="0"/>
                <a:sym typeface="Gill Sans Light"/>
              </a:defRPr>
            </a:lvl1pPr>
          </a:lstStyle>
          <a:p>
            <a:fld id="{86CB4B4D-7CA3-9044-876B-883B54F8677D}"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Arial" panose="020B0604020202020204" pitchFamily="34" charset="0"/>
          <a:ea typeface="+mn-ea"/>
          <a:cs typeface="Arial" panose="020B0604020202020204" pitchFamily="34" charset="0"/>
          <a:sym typeface="Gill Sans SemiBold"/>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Gill Sans"/>
          <a:ea typeface="Gill Sans"/>
          <a:cs typeface="Gill Sans"/>
          <a:sym typeface="Gill Sans"/>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Gill Sans"/>
          <a:ea typeface="Gill Sans"/>
          <a:cs typeface="Gill Sans"/>
          <a:sym typeface="Gill Sans"/>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Gill Sans"/>
          <a:ea typeface="Gill Sans"/>
          <a:cs typeface="Gill Sans"/>
          <a:sym typeface="Gill Sans"/>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Gill Sans"/>
          <a:ea typeface="Gill Sans"/>
          <a:cs typeface="Gill Sans"/>
          <a:sym typeface="Gill Sans"/>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rPr dirty="0"/>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lide Number"/>
          <p:cNvSpPr txBox="1">
            <a:spLocks noGrp="1"/>
          </p:cNvSpPr>
          <p:nvPr>
            <p:ph type="sldNum" sz="quarter" idx="2"/>
          </p:nvPr>
        </p:nvSpPr>
        <p:spPr>
          <a:xfrm>
            <a:off x="11980465" y="13081000"/>
            <a:ext cx="410369" cy="471924"/>
          </a:xfrm>
          <a:prstGeom prst="rect">
            <a:avLst/>
          </a:prstGeom>
          <a:ln w="12700">
            <a:miter lim="400000"/>
          </a:ln>
        </p:spPr>
        <p:txBody>
          <a:bodyPr wrap="none" lIns="50800" tIns="50800" rIns="50800" bIns="50800">
            <a:spAutoFit/>
          </a:bodyPr>
          <a:lstStyle>
            <a:lvl1pPr>
              <a:defRPr sz="2400" b="0" i="0">
                <a:latin typeface="Arial Narrow" panose="020B0604020202020204" pitchFamily="34" charset="0"/>
                <a:ea typeface="Arial Narrow" panose="020B0604020202020204" pitchFamily="34" charset="0"/>
                <a:cs typeface="Arial Narrow" panose="020B0604020202020204" pitchFamily="34" charset="0"/>
                <a:sym typeface="Gill Sans Light"/>
              </a:defRPr>
            </a:lvl1pPr>
          </a:lstStyle>
          <a:p>
            <a:fld id="{86CB4B4D-7CA3-9044-876B-883B54F8677D}" type="slidenum">
              <a:rPr lang="en-IN" smtClean="0"/>
              <a:pPr/>
              <a:t>‹#›</a:t>
            </a:fld>
            <a:endParaRPr lang="en-IN" dirty="0"/>
          </a:p>
        </p:txBody>
      </p:sp>
    </p:spTree>
    <p:extLst>
      <p:ext uri="{BB962C8B-B14F-4D97-AF65-F5344CB8AC3E}">
        <p14:creationId xmlns:p14="http://schemas.microsoft.com/office/powerpoint/2010/main" val="35002257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Arial" panose="020B0604020202020204" pitchFamily="34" charset="0"/>
          <a:ea typeface="+mn-ea"/>
          <a:cs typeface="Arial" panose="020B0604020202020204" pitchFamily="34" charset="0"/>
          <a:sym typeface="Gill Sans SemiBold"/>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Gill Sans"/>
          <a:ea typeface="Gill Sans"/>
          <a:cs typeface="Gill Sans"/>
          <a:sym typeface="Gill Sans"/>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Gill Sans"/>
          <a:ea typeface="Gill Sans"/>
          <a:cs typeface="Gill Sans"/>
          <a:sym typeface="Gill Sans"/>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Gill Sans"/>
          <a:ea typeface="Gill Sans"/>
          <a:cs typeface="Gill Sans"/>
          <a:sym typeface="Gill Sans"/>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Gill Sans"/>
          <a:ea typeface="Gill Sans"/>
          <a:cs typeface="Gill Sans"/>
          <a:sym typeface="Gill Sans"/>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6.png"/><Relationship Id="rId7"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47.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7.png"/><Relationship Id="rId7" Type="http://schemas.openxmlformats.org/officeDocument/2006/relationships/image" Target="../media/image51.pn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50.png"/><Relationship Id="rId5"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6.pn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55.png"/><Relationship Id="rId5" Type="http://schemas.openxmlformats.org/officeDocument/2006/relationships/image" Target="../media/image11.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7.png"/><Relationship Id="rId7" Type="http://schemas.openxmlformats.org/officeDocument/2006/relationships/image" Target="../media/image58.pn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57.png"/><Relationship Id="rId5"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60.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9.png"/><Relationship Id="rId1" Type="http://schemas.openxmlformats.org/officeDocument/2006/relationships/slideLayout" Target="../slideLayouts/slideLayout2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8.pn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61.png"/><Relationship Id="rId5" Type="http://schemas.openxmlformats.org/officeDocument/2006/relationships/image" Target="../media/image11.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png"/><Relationship Id="rId7"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png"/><Relationship Id="rId7" Type="http://schemas.openxmlformats.org/officeDocument/2006/relationships/image" Target="../media/image64.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60.png"/><Relationship Id="rId4" Type="http://schemas.openxmlformats.org/officeDocument/2006/relationships/image" Target="../media/image7.png"/><Relationship Id="rId9" Type="http://schemas.openxmlformats.org/officeDocument/2006/relationships/image" Target="../media/image66.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8.pn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67.png"/><Relationship Id="rId5" Type="http://schemas.openxmlformats.org/officeDocument/2006/relationships/image" Target="../media/image11.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png"/><Relationship Id="rId7" Type="http://schemas.openxmlformats.org/officeDocument/2006/relationships/image" Target="../media/image69.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png"/><Relationship Id="rId7"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3.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6.png"/><Relationship Id="rId7"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77.png"/><Relationship Id="rId4" Type="http://schemas.openxmlformats.org/officeDocument/2006/relationships/image" Target="../media/image7.png"/><Relationship Id="rId9" Type="http://schemas.openxmlformats.org/officeDocument/2006/relationships/image" Target="../media/image76.png"/></Relationships>
</file>

<file path=ppt/slides/_rels/slide33.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6.png"/><Relationship Id="rId7" Type="http://schemas.openxmlformats.org/officeDocument/2006/relationships/image" Target="../media/image78.pn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80.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6.png"/><Relationship Id="rId7" Type="http://schemas.openxmlformats.org/officeDocument/2006/relationships/image" Target="../media/image81.pn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83.png"/></Relationships>
</file>

<file path=ppt/slides/_rels/slide3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4.png"/><Relationship Id="rId7"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87.png"/><Relationship Id="rId4" Type="http://schemas.openxmlformats.org/officeDocument/2006/relationships/image" Target="../media/image85.png"/><Relationship Id="rId9" Type="http://schemas.openxmlformats.org/officeDocument/2006/relationships/image" Target="../media/image86.png"/></Relationships>
</file>

<file path=ppt/slides/_rels/slide3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90.png"/><Relationship Id="rId4" Type="http://schemas.openxmlformats.org/officeDocument/2006/relationships/image" Target="../media/image89.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image" Target="../media/image91.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3" Type="http://schemas.openxmlformats.org/officeDocument/2006/relationships/image" Target="../media/image97.jpeg"/><Relationship Id="rId18" Type="http://schemas.openxmlformats.org/officeDocument/2006/relationships/image" Target="../media/image102.jpeg"/><Relationship Id="rId26" Type="http://schemas.openxmlformats.org/officeDocument/2006/relationships/image" Target="../media/image110.jpeg"/><Relationship Id="rId39" Type="http://schemas.openxmlformats.org/officeDocument/2006/relationships/image" Target="../media/image123.jpeg"/><Relationship Id="rId21" Type="http://schemas.openxmlformats.org/officeDocument/2006/relationships/image" Target="../media/image105.jpeg"/><Relationship Id="rId34" Type="http://schemas.openxmlformats.org/officeDocument/2006/relationships/image" Target="../media/image118.jpeg"/><Relationship Id="rId7" Type="http://schemas.openxmlformats.org/officeDocument/2006/relationships/image" Target="../media/image8.png"/><Relationship Id="rId2" Type="http://schemas.openxmlformats.org/officeDocument/2006/relationships/notesSlide" Target="../notesSlides/notesSlide30.xml"/><Relationship Id="rId16" Type="http://schemas.openxmlformats.org/officeDocument/2006/relationships/image" Target="../media/image100.jpeg"/><Relationship Id="rId20" Type="http://schemas.openxmlformats.org/officeDocument/2006/relationships/image" Target="../media/image104.jpeg"/><Relationship Id="rId29" Type="http://schemas.openxmlformats.org/officeDocument/2006/relationships/image" Target="../media/image113.jpeg"/><Relationship Id="rId41" Type="http://schemas.openxmlformats.org/officeDocument/2006/relationships/image" Target="../media/image125.jpeg"/><Relationship Id="rId1" Type="http://schemas.openxmlformats.org/officeDocument/2006/relationships/slideLayout" Target="../slideLayouts/slideLayout11.xml"/><Relationship Id="rId6" Type="http://schemas.openxmlformats.org/officeDocument/2006/relationships/image" Target="../media/image7.png"/><Relationship Id="rId11" Type="http://schemas.openxmlformats.org/officeDocument/2006/relationships/image" Target="../media/image95.jpeg"/><Relationship Id="rId24" Type="http://schemas.openxmlformats.org/officeDocument/2006/relationships/image" Target="../media/image108.jpeg"/><Relationship Id="rId32" Type="http://schemas.openxmlformats.org/officeDocument/2006/relationships/image" Target="../media/image116.jpeg"/><Relationship Id="rId37" Type="http://schemas.openxmlformats.org/officeDocument/2006/relationships/image" Target="../media/image121.jpeg"/><Relationship Id="rId40" Type="http://schemas.openxmlformats.org/officeDocument/2006/relationships/image" Target="../media/image124.jpeg"/><Relationship Id="rId5" Type="http://schemas.openxmlformats.org/officeDocument/2006/relationships/image" Target="../media/image6.png"/><Relationship Id="rId15" Type="http://schemas.openxmlformats.org/officeDocument/2006/relationships/image" Target="../media/image99.jpeg"/><Relationship Id="rId23" Type="http://schemas.openxmlformats.org/officeDocument/2006/relationships/image" Target="../media/image107.jpeg"/><Relationship Id="rId28" Type="http://schemas.openxmlformats.org/officeDocument/2006/relationships/image" Target="../media/image112.jpeg"/><Relationship Id="rId36" Type="http://schemas.openxmlformats.org/officeDocument/2006/relationships/image" Target="../media/image120.jpeg"/><Relationship Id="rId10" Type="http://schemas.openxmlformats.org/officeDocument/2006/relationships/image" Target="../media/image94.jpeg"/><Relationship Id="rId19" Type="http://schemas.openxmlformats.org/officeDocument/2006/relationships/image" Target="../media/image103.jpeg"/><Relationship Id="rId31" Type="http://schemas.openxmlformats.org/officeDocument/2006/relationships/image" Target="../media/image115.jpeg"/><Relationship Id="rId4" Type="http://schemas.openxmlformats.org/officeDocument/2006/relationships/audio" Target="../media/audio2.wav"/><Relationship Id="rId9" Type="http://schemas.openxmlformats.org/officeDocument/2006/relationships/image" Target="../media/image93.jpeg"/><Relationship Id="rId14" Type="http://schemas.openxmlformats.org/officeDocument/2006/relationships/image" Target="../media/image98.jpeg"/><Relationship Id="rId22" Type="http://schemas.openxmlformats.org/officeDocument/2006/relationships/image" Target="../media/image106.jpeg"/><Relationship Id="rId27" Type="http://schemas.openxmlformats.org/officeDocument/2006/relationships/image" Target="../media/image111.jpeg"/><Relationship Id="rId30" Type="http://schemas.openxmlformats.org/officeDocument/2006/relationships/image" Target="../media/image114.jpeg"/><Relationship Id="rId35" Type="http://schemas.openxmlformats.org/officeDocument/2006/relationships/image" Target="../media/image119.jpeg"/><Relationship Id="rId8" Type="http://schemas.openxmlformats.org/officeDocument/2006/relationships/image" Target="../media/image11.png"/><Relationship Id="rId3" Type="http://schemas.openxmlformats.org/officeDocument/2006/relationships/audio" Target="../media/audio1.wav"/><Relationship Id="rId12" Type="http://schemas.openxmlformats.org/officeDocument/2006/relationships/image" Target="../media/image96.jpeg"/><Relationship Id="rId17" Type="http://schemas.openxmlformats.org/officeDocument/2006/relationships/image" Target="../media/image101.jpeg"/><Relationship Id="rId25" Type="http://schemas.openxmlformats.org/officeDocument/2006/relationships/image" Target="../media/image109.png"/><Relationship Id="rId33" Type="http://schemas.openxmlformats.org/officeDocument/2006/relationships/image" Target="../media/image117.jpeg"/><Relationship Id="rId38" Type="http://schemas.openxmlformats.org/officeDocument/2006/relationships/image" Target="../media/image122.jpe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1.png"/><Relationship Id="rId11" Type="http://schemas.openxmlformats.org/officeDocument/2006/relationships/image" Target="../media/image25.png"/><Relationship Id="rId5" Type="http://schemas.openxmlformats.org/officeDocument/2006/relationships/image" Target="../media/image8.png"/><Relationship Id="rId10" Type="http://schemas.openxmlformats.org/officeDocument/2006/relationships/image" Target="../media/image24.png"/><Relationship Id="rId4" Type="http://schemas.openxmlformats.org/officeDocument/2006/relationships/image" Target="../media/image7.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7.png"/><Relationship Id="rId7"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6.png"/><Relationship Id="rId7" Type="http://schemas.openxmlformats.org/officeDocument/2006/relationships/image" Target="../media/image31.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4.xml"/><Relationship Id="rId16" Type="http://schemas.openxmlformats.org/officeDocument/2006/relationships/image" Target="../media/image39.png"/><Relationship Id="rId1" Type="http://schemas.openxmlformats.org/officeDocument/2006/relationships/slideLayout" Target="../slideLayouts/slideLayout11.xml"/><Relationship Id="rId6" Type="http://schemas.openxmlformats.org/officeDocument/2006/relationships/image" Target="../media/image30.png"/><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38.png"/><Relationship Id="rId10" Type="http://schemas.openxmlformats.org/officeDocument/2006/relationships/image" Target="../media/image34.png"/><Relationship Id="rId19" Type="http://schemas.openxmlformats.org/officeDocument/2006/relationships/image" Target="../media/image42.png"/><Relationship Id="rId4" Type="http://schemas.openxmlformats.org/officeDocument/2006/relationships/image" Target="../media/image7.png"/><Relationship Id="rId9" Type="http://schemas.openxmlformats.org/officeDocument/2006/relationships/image" Target="../media/image33.png"/><Relationship Id="rId14"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6.png"/><Relationship Id="rId7"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6DDE11-6868-FD45-AD13-12129101CDF7}"/>
              </a:ext>
            </a:extLst>
          </p:cNvPr>
          <p:cNvGrpSpPr/>
          <p:nvPr/>
        </p:nvGrpSpPr>
        <p:grpSpPr>
          <a:xfrm>
            <a:off x="-25402" y="807"/>
            <a:ext cx="24434804" cy="3279145"/>
            <a:chOff x="-25402" y="807"/>
            <a:chExt cx="24434804" cy="3279145"/>
          </a:xfrm>
        </p:grpSpPr>
        <p:sp>
          <p:nvSpPr>
            <p:cNvPr id="119" name="Rectangle"/>
            <p:cNvSpPr/>
            <p:nvPr/>
          </p:nvSpPr>
          <p:spPr>
            <a:xfrm>
              <a:off x="-25402" y="807"/>
              <a:ext cx="24434804" cy="3279145"/>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pic>
          <p:nvPicPr>
            <p:cNvPr id="120" name="ministry-and-health-family-welfare.png" descr="ministry-and-health-family-welfare.png"/>
            <p:cNvPicPr>
              <a:picLocks noChangeAspect="1"/>
            </p:cNvPicPr>
            <p:nvPr/>
          </p:nvPicPr>
          <p:blipFill>
            <a:blip r:embed="rId2"/>
            <a:stretch>
              <a:fillRect/>
            </a:stretch>
          </p:blipFill>
          <p:spPr>
            <a:xfrm>
              <a:off x="9618850" y="239244"/>
              <a:ext cx="5146300" cy="2608079"/>
            </a:xfrm>
            <a:prstGeom prst="rect">
              <a:avLst/>
            </a:prstGeom>
            <a:ln w="12700">
              <a:miter lim="400000"/>
            </a:ln>
          </p:spPr>
        </p:pic>
        <p:pic>
          <p:nvPicPr>
            <p:cNvPr id="121"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08228" y="539983"/>
              <a:ext cx="2493328" cy="2006601"/>
            </a:xfrm>
            <a:prstGeom prst="rect">
              <a:avLst/>
            </a:prstGeom>
            <a:ln w="12700">
              <a:miter lim="400000"/>
            </a:ln>
          </p:spPr>
        </p:pic>
        <p:pic>
          <p:nvPicPr>
            <p:cNvPr id="122" name="Picture 5" descr="Picture 5"/>
            <p:cNvPicPr>
              <a:picLocks noChangeAspect="1"/>
            </p:cNvPicPr>
            <p:nvPr/>
          </p:nvPicPr>
          <p:blipFill>
            <a:blip r:embed="rId4"/>
            <a:stretch>
              <a:fillRect/>
            </a:stretch>
          </p:blipFill>
          <p:spPr>
            <a:xfrm>
              <a:off x="20982444" y="539982"/>
              <a:ext cx="2095501" cy="2006601"/>
            </a:xfrm>
            <a:prstGeom prst="rect">
              <a:avLst/>
            </a:prstGeom>
            <a:ln w="12700">
              <a:miter lim="400000"/>
            </a:ln>
          </p:spPr>
        </p:pic>
      </p:grpSp>
      <p:grpSp>
        <p:nvGrpSpPr>
          <p:cNvPr id="3" name="Group 2">
            <a:extLst>
              <a:ext uri="{FF2B5EF4-FFF2-40B4-BE49-F238E27FC236}">
                <a16:creationId xmlns:a16="http://schemas.microsoft.com/office/drawing/2014/main" id="{9D52309A-0875-9047-8276-453750E821B0}"/>
              </a:ext>
            </a:extLst>
          </p:cNvPr>
          <p:cNvGrpSpPr/>
          <p:nvPr/>
        </p:nvGrpSpPr>
        <p:grpSpPr>
          <a:xfrm>
            <a:off x="960230" y="4988137"/>
            <a:ext cx="5077614" cy="5771726"/>
            <a:chOff x="960230" y="4988137"/>
            <a:chExt cx="5077614" cy="5771726"/>
          </a:xfrm>
        </p:grpSpPr>
        <p:pic>
          <p:nvPicPr>
            <p:cNvPr id="123" name="Image" descr="Image"/>
            <p:cNvPicPr>
              <a:picLocks noChangeAspect="1"/>
            </p:cNvPicPr>
            <p:nvPr/>
          </p:nvPicPr>
          <p:blipFill>
            <a:blip r:embed="rId5"/>
            <a:stretch>
              <a:fillRect/>
            </a:stretch>
          </p:blipFill>
          <p:spPr>
            <a:xfrm>
              <a:off x="960230" y="4988137"/>
              <a:ext cx="5077614" cy="4954358"/>
            </a:xfrm>
            <a:prstGeom prst="rect">
              <a:avLst/>
            </a:prstGeom>
            <a:ln w="12700">
              <a:miter lim="400000"/>
            </a:ln>
          </p:spPr>
        </p:pic>
        <p:pic>
          <p:nvPicPr>
            <p:cNvPr id="124" name="Image" descr="Image"/>
            <p:cNvPicPr>
              <a:picLocks noChangeAspect="1"/>
            </p:cNvPicPr>
            <p:nvPr/>
          </p:nvPicPr>
          <p:blipFill>
            <a:blip r:embed="rId6"/>
            <a:stretch>
              <a:fillRect/>
            </a:stretch>
          </p:blipFill>
          <p:spPr>
            <a:xfrm>
              <a:off x="1321423" y="9636003"/>
              <a:ext cx="1151819" cy="1123860"/>
            </a:xfrm>
            <a:prstGeom prst="rect">
              <a:avLst/>
            </a:prstGeom>
            <a:ln w="12700">
              <a:miter lim="400000"/>
            </a:ln>
          </p:spPr>
        </p:pic>
      </p:grpSp>
      <p:grpSp>
        <p:nvGrpSpPr>
          <p:cNvPr id="4" name="Group 3">
            <a:extLst>
              <a:ext uri="{FF2B5EF4-FFF2-40B4-BE49-F238E27FC236}">
                <a16:creationId xmlns:a16="http://schemas.microsoft.com/office/drawing/2014/main" id="{B3CA8337-2164-DF4E-A40F-06997E4BC808}"/>
              </a:ext>
            </a:extLst>
          </p:cNvPr>
          <p:cNvGrpSpPr/>
          <p:nvPr/>
        </p:nvGrpSpPr>
        <p:grpSpPr>
          <a:xfrm>
            <a:off x="7171995" y="5760224"/>
            <a:ext cx="11042097" cy="4900682"/>
            <a:chOff x="6562395" y="5191769"/>
            <a:chExt cx="11042097" cy="4900682"/>
          </a:xfrm>
        </p:grpSpPr>
        <p:pic>
          <p:nvPicPr>
            <p:cNvPr id="125" name="Image" descr="Image"/>
            <p:cNvPicPr>
              <a:picLocks noChangeAspect="1"/>
            </p:cNvPicPr>
            <p:nvPr/>
          </p:nvPicPr>
          <p:blipFill>
            <a:blip r:embed="rId6"/>
            <a:stretch>
              <a:fillRect/>
            </a:stretch>
          </p:blipFill>
          <p:spPr>
            <a:xfrm>
              <a:off x="7367262" y="5191769"/>
              <a:ext cx="1154867" cy="1126834"/>
            </a:xfrm>
            <a:prstGeom prst="rect">
              <a:avLst/>
            </a:prstGeom>
            <a:ln w="12700">
              <a:miter lim="400000"/>
            </a:ln>
          </p:spPr>
        </p:pic>
        <p:sp>
          <p:nvSpPr>
            <p:cNvPr id="126" name="Response and Contamination"/>
            <p:cNvSpPr txBox="1"/>
            <p:nvPr/>
          </p:nvSpPr>
          <p:spPr>
            <a:xfrm>
              <a:off x="6779507" y="7415567"/>
              <a:ext cx="10824985"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sz="4800" b="0" cap="all">
                  <a:solidFill>
                    <a:srgbClr val="FFFFFF"/>
                  </a:solidFill>
                  <a:effectLst>
                    <a:outerShdw blurRad="38100" dist="19050" dir="2700000" rotWithShape="0">
                      <a:srgbClr val="000000">
                        <a:alpha val="40000"/>
                      </a:srgbClr>
                    </a:outerShdw>
                  </a:effectLst>
                </a:defRPr>
              </a:pPr>
              <a:r>
                <a:rPr kumimoji="0" sz="4800" b="0" u="none" strike="noStrike" kern="0" cap="all" spc="0" normalizeH="0" baseline="0" noProof="0" dirty="0">
                  <a:ln>
                    <a:noFill/>
                  </a:ln>
                  <a:solidFill>
                    <a:srgbClr val="FFFFFF"/>
                  </a:solidFill>
                  <a:effectLst>
                    <a:outerShdw blurRad="38100" dist="19050" dir="2700000" rotWithShape="0">
                      <a:srgbClr val="000000">
                        <a:alpha val="40000"/>
                      </a:srgbClr>
                    </a:outerShdw>
                  </a:effectLst>
                  <a:uLnTx/>
                  <a:uFillTx/>
                  <a:latin typeface="Arial" panose="020B0604020202020204" pitchFamily="34" charset="0"/>
                  <a:cs typeface="Arial" panose="020B0604020202020204" pitchFamily="34" charset="0"/>
                  <a:sym typeface="Gill Sans"/>
                </a:rPr>
                <a:t>Response and Containment</a:t>
              </a:r>
              <a:r>
                <a:rPr kumimoji="0" lang="en-US" sz="4800" b="0" u="none" strike="noStrike" kern="0" cap="all" spc="0" normalizeH="0" baseline="0" noProof="0" dirty="0">
                  <a:ln>
                    <a:noFill/>
                  </a:ln>
                  <a:solidFill>
                    <a:srgbClr val="FFFFFF"/>
                  </a:solidFill>
                  <a:effectLst>
                    <a:outerShdw blurRad="38100" dist="19050" dir="2700000" rotWithShape="0">
                      <a:srgbClr val="000000">
                        <a:alpha val="40000"/>
                      </a:srgbClr>
                    </a:outerShdw>
                  </a:effectLst>
                  <a:uLnTx/>
                  <a:uFillTx/>
                  <a:latin typeface="Arial" panose="020B0604020202020204" pitchFamily="34" charset="0"/>
                  <a:cs typeface="Arial" panose="020B0604020202020204" pitchFamily="34" charset="0"/>
                  <a:sym typeface="Gill Sans"/>
                </a:rPr>
                <a:t> Measures</a:t>
              </a:r>
              <a:r>
                <a:rPr kumimoji="0" sz="4800" b="0" u="none" strike="noStrike" kern="0" cap="all" spc="0" normalizeH="0" baseline="0" noProof="0" dirty="0">
                  <a:ln>
                    <a:noFill/>
                  </a:ln>
                  <a:solidFill>
                    <a:srgbClr val="FFFFFF"/>
                  </a:solidFill>
                  <a:effectLst>
                    <a:outerShdw blurRad="38100" dist="19050" dir="2700000" rotWithShape="0">
                      <a:srgbClr val="000000">
                        <a:alpha val="40000"/>
                      </a:srgbClr>
                    </a:outerShdw>
                  </a:effectLst>
                  <a:uLnTx/>
                  <a:uFillTx/>
                  <a:latin typeface="Arial" panose="020B0604020202020204" pitchFamily="34" charset="0"/>
                  <a:cs typeface="Arial" panose="020B0604020202020204" pitchFamily="34" charset="0"/>
                  <a:sym typeface="Gill Sans"/>
                </a:rPr>
                <a:t>  </a:t>
              </a:r>
            </a:p>
          </p:txBody>
        </p:sp>
        <p:sp>
          <p:nvSpPr>
            <p:cNvPr id="127" name="COVID-19"/>
            <p:cNvSpPr txBox="1"/>
            <p:nvPr/>
          </p:nvSpPr>
          <p:spPr>
            <a:xfrm>
              <a:off x="7944695" y="5343977"/>
              <a:ext cx="8432666"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defTabSz="412750">
                <a:defRPr sz="10000">
                  <a:solidFill>
                    <a:srgbClr val="E5E6E5"/>
                  </a:solidFill>
                  <a:effectLst>
                    <a:outerShdw blurRad="38100" dist="19050" dir="2700000" rotWithShape="0">
                      <a:srgbClr val="000000">
                        <a:alpha val="40000"/>
                      </a:srgbClr>
                    </a:outerShdw>
                  </a:effectLs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sz="12000" b="0" u="none" strike="noStrike" kern="0" cap="none" spc="0" normalizeH="0" baseline="0" noProof="0" dirty="0">
                  <a:ln>
                    <a:noFill/>
                  </a:ln>
                  <a:solidFill>
                    <a:srgbClr val="E5E6E5"/>
                  </a:solidFill>
                  <a:effectLst>
                    <a:outerShdw blurRad="38100" dist="19050" dir="2700000" rotWithShape="0">
                      <a:srgbClr val="000000">
                        <a:alpha val="40000"/>
                      </a:srgbClr>
                    </a:outerShdw>
                  </a:effectLst>
                  <a:uLnTx/>
                  <a:uFillTx/>
                  <a:latin typeface="Arial" panose="020B0604020202020204" pitchFamily="34" charset="0"/>
                  <a:cs typeface="Arial" panose="020B0604020202020204" pitchFamily="34" charset="0"/>
                  <a:sym typeface="Gill Sans"/>
                </a:rPr>
                <a:t>COVID-19</a:t>
              </a:r>
            </a:p>
          </p:txBody>
        </p:sp>
        <p:sp>
          <p:nvSpPr>
            <p:cNvPr id="128" name="Training of ANM, ASHA, AWW &amp; OTHERS"/>
            <p:cNvSpPr txBox="1"/>
            <p:nvPr/>
          </p:nvSpPr>
          <p:spPr>
            <a:xfrm>
              <a:off x="6562395" y="9254208"/>
              <a:ext cx="11042097" cy="838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0" indent="0" algn="ctr" defTabSz="412750" rtl="0" eaLnBrk="1" fontAlgn="auto" latinLnBrk="0" hangingPunct="0">
                <a:lnSpc>
                  <a:spcPct val="150000"/>
                </a:lnSpc>
                <a:spcBef>
                  <a:spcPts val="0"/>
                </a:spcBef>
                <a:spcAft>
                  <a:spcPts val="0"/>
                </a:spcAft>
                <a:buClrTx/>
                <a:buSzTx/>
                <a:buFontTx/>
                <a:buNone/>
                <a:tabLst/>
                <a:defRPr sz="3600" cap="small">
                  <a:solidFill>
                    <a:srgbClr val="FFFFFF"/>
                  </a:solidFill>
                  <a:effectLst>
                    <a:outerShdw blurRad="38100" dist="19050" dir="2700000" rotWithShape="0">
                      <a:srgbClr val="000000">
                        <a:alpha val="40000"/>
                      </a:srgbClr>
                    </a:outerShdw>
                  </a:effectLst>
                </a:defRPr>
              </a:pPr>
              <a:r>
                <a:rPr kumimoji="0" sz="3600" b="0" u="none" strike="noStrike" kern="0" cap="small" spc="0" normalizeH="0" baseline="0" noProof="0" dirty="0">
                  <a:ln>
                    <a:noFill/>
                  </a:ln>
                  <a:solidFill>
                    <a:srgbClr val="FFFFFF"/>
                  </a:solidFill>
                  <a:effectLst>
                    <a:outerShdw blurRad="38100" dist="19050" dir="2700000" rotWithShape="0">
                      <a:srgbClr val="000000">
                        <a:alpha val="40000"/>
                      </a:srgbClr>
                    </a:outerShdw>
                  </a:effectLst>
                  <a:uLnTx/>
                  <a:uFillTx/>
                  <a:latin typeface="Arial" panose="020B0604020202020204" pitchFamily="34" charset="0"/>
                  <a:cs typeface="Arial" panose="020B0604020202020204" pitchFamily="34" charset="0"/>
                  <a:sym typeface="Gill Sans"/>
                </a:rPr>
                <a:t>Training of ANM, ASHA, AWW </a:t>
              </a:r>
            </a:p>
          </p:txBody>
        </p:sp>
      </p:grpSp>
      <p:pic>
        <p:nvPicPr>
          <p:cNvPr id="129" name="Image" descr="Image"/>
          <p:cNvPicPr>
            <a:picLocks noChangeAspect="1"/>
          </p:cNvPicPr>
          <p:nvPr/>
        </p:nvPicPr>
        <p:blipFill>
          <a:blip r:embed="rId6"/>
          <a:stretch>
            <a:fillRect/>
          </a:stretch>
        </p:blipFill>
        <p:spPr>
          <a:xfrm>
            <a:off x="23067796" y="12140581"/>
            <a:ext cx="1151819" cy="1123860"/>
          </a:xfrm>
          <a:prstGeom prst="rect">
            <a:avLst/>
          </a:prstGeom>
          <a:ln w="12700">
            <a:miter lim="400000"/>
          </a:ln>
        </p:spPr>
      </p:pic>
    </p:spTree>
    <p:extLst>
      <p:ext uri="{BB962C8B-B14F-4D97-AF65-F5344CB8AC3E}">
        <p14:creationId xmlns:p14="http://schemas.microsoft.com/office/powerpoint/2010/main" val="5615455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1000"/>
                                        <p:tgtEl>
                                          <p:spTgt spid="3"/>
                                        </p:tgtEl>
                                      </p:cBhvr>
                                    </p:animEffect>
                                  </p:childTnLst>
                                </p:cTn>
                              </p:par>
                              <p:par>
                                <p:cTn id="18" presetID="9" presetClass="entr" presetSubtype="0" fill="hold" nodeType="withEffect">
                                  <p:stCondLst>
                                    <p:cond delay="0"/>
                                  </p:stCondLst>
                                  <p:childTnLst>
                                    <p:set>
                                      <p:cBhvr>
                                        <p:cTn id="19" dur="1" fill="hold">
                                          <p:stCondLst>
                                            <p:cond delay="0"/>
                                          </p:stCondLst>
                                        </p:cTn>
                                        <p:tgtEl>
                                          <p:spTgt spid="129"/>
                                        </p:tgtEl>
                                        <p:attrNameLst>
                                          <p:attrName>style.visibility</p:attrName>
                                        </p:attrNameLst>
                                      </p:cBhvr>
                                      <p:to>
                                        <p:strVal val="visible"/>
                                      </p:to>
                                    </p:set>
                                    <p:animEffect transition="in" filter="dissolve">
                                      <p:cBhvr>
                                        <p:cTn id="20"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3" name="Group"/>
          <p:cNvGrpSpPr/>
          <p:nvPr/>
        </p:nvGrpSpPr>
        <p:grpSpPr>
          <a:xfrm>
            <a:off x="300010" y="12315300"/>
            <a:ext cx="4601210" cy="995767"/>
            <a:chOff x="0" y="0"/>
            <a:chExt cx="4601208" cy="995765"/>
          </a:xfrm>
        </p:grpSpPr>
        <p:pic>
          <p:nvPicPr>
            <p:cNvPr id="388"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389"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390"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391"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392"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396" name="Group"/>
          <p:cNvGrpSpPr/>
          <p:nvPr/>
        </p:nvGrpSpPr>
        <p:grpSpPr>
          <a:xfrm>
            <a:off x="650112" y="454085"/>
            <a:ext cx="3627816" cy="1021626"/>
            <a:chOff x="0" y="0"/>
            <a:chExt cx="3627814" cy="1021624"/>
          </a:xfrm>
        </p:grpSpPr>
        <p:sp>
          <p:nvSpPr>
            <p:cNvPr id="394" name="Rounded Rectangle"/>
            <p:cNvSpPr/>
            <p:nvPr/>
          </p:nvSpPr>
          <p:spPr>
            <a:xfrm>
              <a:off x="0" y="0"/>
              <a:ext cx="3627814" cy="1021624"/>
            </a:xfrm>
            <a:prstGeom prst="roundRect">
              <a:avLst>
                <a:gd name="adj" fmla="val 18647"/>
              </a:avLst>
            </a:prstGeom>
            <a:solidFill>
              <a:srgbClr val="FFFFFF"/>
            </a:solidFill>
            <a:ln w="12700" cap="flat">
              <a:noFill/>
              <a:miter lim="400000"/>
            </a:ln>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95" name="CASE STUDY"/>
            <p:cNvSpPr txBox="1"/>
            <p:nvPr/>
          </p:nvSpPr>
          <p:spPr>
            <a:xfrm>
              <a:off x="292346" y="218711"/>
              <a:ext cx="2849817" cy="5950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lvl1pPr algn="l">
                <a:defRPr sz="3200" spc="96">
                  <a:solidFill>
                    <a:srgbClr val="002135"/>
                  </a:solidFill>
                </a:defRPr>
              </a:lvl1pPr>
            </a:lstStyle>
            <a:p>
              <a:r>
                <a:rPr b="0" dirty="0">
                  <a:latin typeface="Arial" panose="020B0604020202020204" pitchFamily="34" charset="0"/>
                  <a:cs typeface="Arial" panose="020B0604020202020204" pitchFamily="34" charset="0"/>
                </a:rPr>
                <a:t>CASE STUDY</a:t>
              </a:r>
            </a:p>
          </p:txBody>
        </p:sp>
      </p:grpSp>
      <p:grpSp>
        <p:nvGrpSpPr>
          <p:cNvPr id="399" name="Group"/>
          <p:cNvGrpSpPr/>
          <p:nvPr/>
        </p:nvGrpSpPr>
        <p:grpSpPr>
          <a:xfrm>
            <a:off x="23097931" y="13055998"/>
            <a:ext cx="2098870" cy="1540535"/>
            <a:chOff x="0" y="2516"/>
            <a:chExt cx="2098868" cy="1540533"/>
          </a:xfrm>
        </p:grpSpPr>
        <p:sp>
          <p:nvSpPr>
            <p:cNvPr id="397" name="09"/>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10</a:t>
              </a:r>
              <a:endParaRPr dirty="0">
                <a:latin typeface="Arial" panose="020B0604020202020204" pitchFamily="34" charset="0"/>
                <a:cs typeface="Arial" panose="020B0604020202020204" pitchFamily="34" charset="0"/>
              </a:endParaRPr>
            </a:p>
          </p:txBody>
        </p:sp>
        <p:pic>
          <p:nvPicPr>
            <p:cNvPr id="398"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grpSp>
        <p:nvGrpSpPr>
          <p:cNvPr id="403" name="Group"/>
          <p:cNvGrpSpPr/>
          <p:nvPr/>
        </p:nvGrpSpPr>
        <p:grpSpPr>
          <a:xfrm>
            <a:off x="620709" y="6981859"/>
            <a:ext cx="10687507" cy="1124258"/>
            <a:chOff x="0" y="0"/>
            <a:chExt cx="10687506" cy="1124256"/>
          </a:xfrm>
        </p:grpSpPr>
        <p:sp>
          <p:nvSpPr>
            <p:cNvPr id="401" name="Rounded Rectangle"/>
            <p:cNvSpPr/>
            <p:nvPr/>
          </p:nvSpPr>
          <p:spPr>
            <a:xfrm>
              <a:off x="0" y="0"/>
              <a:ext cx="10687506" cy="1124256"/>
            </a:xfrm>
            <a:prstGeom prst="roundRect">
              <a:avLst>
                <a:gd name="adj" fmla="val 16945"/>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402" name="QUESTION 1: IF YOU WERE THERE AS A CUSTOMER; WHAT WOULD…"/>
            <p:cNvSpPr txBox="1"/>
            <p:nvPr/>
          </p:nvSpPr>
          <p:spPr>
            <a:xfrm>
              <a:off x="193377" y="229504"/>
              <a:ext cx="9395200" cy="7797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p>
              <a:pPr algn="l">
                <a:defRPr sz="2200"/>
              </a:pPr>
              <a:r>
                <a:rPr b="0" dirty="0">
                  <a:latin typeface="Arial" panose="020B0604020202020204" pitchFamily="34" charset="0"/>
                  <a:cs typeface="Arial" panose="020B0604020202020204" pitchFamily="34" charset="0"/>
                </a:rPr>
                <a:t>QUESTION 1: IF YOU WERE THERE AS A CUSTOMER; WHAT WOULD</a:t>
              </a:r>
            </a:p>
            <a:p>
              <a:pPr algn="l">
                <a:defRPr sz="2200"/>
              </a:pPr>
              <a:r>
                <a:rPr b="0" dirty="0">
                  <a:latin typeface="Arial" panose="020B0604020202020204" pitchFamily="34" charset="0"/>
                  <a:cs typeface="Arial" panose="020B0604020202020204" pitchFamily="34" charset="0"/>
                </a:rPr>
                <a:t>YOU HAVE DONE?</a:t>
              </a:r>
            </a:p>
          </p:txBody>
        </p:sp>
      </p:grpSp>
      <p:grpSp>
        <p:nvGrpSpPr>
          <p:cNvPr id="406" name="Group"/>
          <p:cNvGrpSpPr/>
          <p:nvPr/>
        </p:nvGrpSpPr>
        <p:grpSpPr>
          <a:xfrm>
            <a:off x="620709" y="8752637"/>
            <a:ext cx="10687507" cy="1124258"/>
            <a:chOff x="0" y="0"/>
            <a:chExt cx="10687506" cy="1124256"/>
          </a:xfrm>
        </p:grpSpPr>
        <p:sp>
          <p:nvSpPr>
            <p:cNvPr id="404" name="Rounded Rectangle"/>
            <p:cNvSpPr/>
            <p:nvPr/>
          </p:nvSpPr>
          <p:spPr>
            <a:xfrm>
              <a:off x="0" y="0"/>
              <a:ext cx="10687506" cy="1124256"/>
            </a:xfrm>
            <a:prstGeom prst="roundRect">
              <a:avLst>
                <a:gd name="adj" fmla="val 16945"/>
              </a:avLst>
            </a:prstGeom>
            <a:solidFill>
              <a:schemeClr val="accent1">
                <a:lumMod val="20000"/>
                <a:lumOff val="80000"/>
              </a:schemeClr>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405" name="QUESTION 2: If you were the shopkeeper, what would…"/>
            <p:cNvSpPr txBox="1"/>
            <p:nvPr/>
          </p:nvSpPr>
          <p:spPr>
            <a:xfrm>
              <a:off x="187112" y="193826"/>
              <a:ext cx="8609728" cy="7797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p>
              <a:pPr algn="l">
                <a:defRPr sz="2200" cap="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QUESTION 2: If you were the shopkeeper, what would</a:t>
              </a:r>
            </a:p>
            <a:p>
              <a:pPr algn="l">
                <a:defRPr sz="2200" cap="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you have done?</a:t>
              </a:r>
            </a:p>
          </p:txBody>
        </p:sp>
      </p:grpSp>
      <p:grpSp>
        <p:nvGrpSpPr>
          <p:cNvPr id="409" name="Group"/>
          <p:cNvGrpSpPr/>
          <p:nvPr/>
        </p:nvGrpSpPr>
        <p:grpSpPr>
          <a:xfrm>
            <a:off x="620709" y="10523415"/>
            <a:ext cx="10687507" cy="1124257"/>
            <a:chOff x="0" y="0"/>
            <a:chExt cx="10687506" cy="1124256"/>
          </a:xfrm>
        </p:grpSpPr>
        <p:sp>
          <p:nvSpPr>
            <p:cNvPr id="407" name="Rounded Rectangle"/>
            <p:cNvSpPr/>
            <p:nvPr/>
          </p:nvSpPr>
          <p:spPr>
            <a:xfrm>
              <a:off x="0" y="0"/>
              <a:ext cx="10687506" cy="1124256"/>
            </a:xfrm>
            <a:prstGeom prst="roundRect">
              <a:avLst>
                <a:gd name="adj" fmla="val 16945"/>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408" name="QUESTION 3: as a health worker what would you…"/>
            <p:cNvSpPr txBox="1"/>
            <p:nvPr/>
          </p:nvSpPr>
          <p:spPr>
            <a:xfrm>
              <a:off x="204045" y="193826"/>
              <a:ext cx="7873949" cy="7797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p>
              <a:pPr algn="l">
                <a:defRPr sz="2200" cap="all"/>
              </a:pPr>
              <a:r>
                <a:rPr b="0" dirty="0">
                  <a:latin typeface="Arial" panose="020B0604020202020204" pitchFamily="34" charset="0"/>
                  <a:cs typeface="Arial" panose="020B0604020202020204" pitchFamily="34" charset="0"/>
                </a:rPr>
                <a:t>QUESTION 3: as a health worker what would you</a:t>
              </a:r>
            </a:p>
            <a:p>
              <a:pPr algn="l">
                <a:defRPr sz="2200" cap="all"/>
              </a:pPr>
              <a:r>
                <a:rPr b="0" dirty="0">
                  <a:latin typeface="Arial" panose="020B0604020202020204" pitchFamily="34" charset="0"/>
                  <a:cs typeface="Arial" panose="020B0604020202020204" pitchFamily="34" charset="0"/>
                </a:rPr>
                <a:t>advise/counsel?</a:t>
              </a:r>
            </a:p>
          </p:txBody>
        </p:sp>
      </p:grpSp>
      <p:grpSp>
        <p:nvGrpSpPr>
          <p:cNvPr id="412" name="Group"/>
          <p:cNvGrpSpPr/>
          <p:nvPr/>
        </p:nvGrpSpPr>
        <p:grpSpPr>
          <a:xfrm>
            <a:off x="13019912" y="454085"/>
            <a:ext cx="3627816" cy="1021626"/>
            <a:chOff x="0" y="0"/>
            <a:chExt cx="3627814" cy="1021624"/>
          </a:xfrm>
        </p:grpSpPr>
        <p:sp>
          <p:nvSpPr>
            <p:cNvPr id="410" name="Rounded Rectangle"/>
            <p:cNvSpPr/>
            <p:nvPr/>
          </p:nvSpPr>
          <p:spPr>
            <a:xfrm>
              <a:off x="0" y="0"/>
              <a:ext cx="3627814" cy="1021624"/>
            </a:xfrm>
            <a:prstGeom prst="roundRect">
              <a:avLst>
                <a:gd name="adj" fmla="val 18647"/>
              </a:avLst>
            </a:prstGeom>
            <a:solidFill>
              <a:srgbClr val="FFFFFF"/>
            </a:solidFill>
            <a:ln w="12700" cap="flat">
              <a:noFill/>
              <a:miter lim="400000"/>
            </a:ln>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411" name="ANSWERS"/>
            <p:cNvSpPr txBox="1"/>
            <p:nvPr/>
          </p:nvSpPr>
          <p:spPr>
            <a:xfrm>
              <a:off x="587060" y="218711"/>
              <a:ext cx="2266260" cy="5950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lvl1pPr algn="l">
                <a:defRPr sz="3200" spc="96">
                  <a:solidFill>
                    <a:srgbClr val="002135"/>
                  </a:solidFill>
                </a:defRPr>
              </a:lvl1pPr>
            </a:lstStyle>
            <a:p>
              <a:r>
                <a:rPr b="0" dirty="0">
                  <a:latin typeface="Arial" panose="020B0604020202020204" pitchFamily="34" charset="0"/>
                  <a:cs typeface="Arial" panose="020B0604020202020204" pitchFamily="34" charset="0"/>
                </a:rPr>
                <a:t>ANSWERS</a:t>
              </a:r>
            </a:p>
          </p:txBody>
        </p:sp>
      </p:grpSp>
      <p:sp>
        <p:nvSpPr>
          <p:cNvPr id="413" name="It is good for people to move away and keep a distance. However, as a fellow customer anyone could give a polite advice to follow the correct respiratory hygiene.…"/>
          <p:cNvSpPr txBox="1"/>
          <p:nvPr/>
        </p:nvSpPr>
        <p:spPr>
          <a:xfrm>
            <a:off x="12383857" y="6583565"/>
            <a:ext cx="12018357" cy="5488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25978" indent="-425978" algn="l" defTabSz="914400">
              <a:spcBef>
                <a:spcPts val="1200"/>
              </a:spcBef>
              <a:buSzPct val="100000"/>
              <a:buAutoNum type="arabicPeriod"/>
              <a:defRPr sz="2900" b="0" cap="small">
                <a:solidFill>
                  <a:srgbClr val="FFFFFF"/>
                </a:solidFill>
              </a:defRPr>
            </a:pPr>
            <a:endParaRPr b="0"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C4197A83-72D5-FC4D-833A-03D1275CA59A}"/>
              </a:ext>
            </a:extLst>
          </p:cNvPr>
          <p:cNvGrpSpPr/>
          <p:nvPr/>
        </p:nvGrpSpPr>
        <p:grpSpPr>
          <a:xfrm>
            <a:off x="835688" y="2727094"/>
            <a:ext cx="10913569" cy="3179397"/>
            <a:chOff x="835688" y="2727094"/>
            <a:chExt cx="10913569" cy="3179397"/>
          </a:xfrm>
        </p:grpSpPr>
        <p:sp>
          <p:nvSpPr>
            <p:cNvPr id="400" name="Smita has gone out to buy vegetables. She has a sore throat and is often coughing without covering her face. You are in the shop when she comes and suddenly she has a fit of cough. Everyone instantly moves away from her and the shopkeeper says angrily “Don’t come into my shop if you are coughing.”"/>
            <p:cNvSpPr txBox="1"/>
            <p:nvPr/>
          </p:nvSpPr>
          <p:spPr>
            <a:xfrm>
              <a:off x="835688" y="4034665"/>
              <a:ext cx="7083898"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defTabSz="914400">
                <a:spcBef>
                  <a:spcPts val="1200"/>
                </a:spcBef>
                <a:defRPr b="0" cap="small">
                  <a:solidFill>
                    <a:srgbClr val="FFFFFF"/>
                  </a:solidFill>
                </a:defRPr>
              </a:lvl1pPr>
            </a:lstStyle>
            <a:p>
              <a:endParaRPr dirty="0">
                <a:latin typeface="Arial" panose="020B0604020202020204" pitchFamily="34" charset="0"/>
                <a:cs typeface="Arial" panose="020B0604020202020204" pitchFamily="34" charset="0"/>
              </a:endParaRPr>
            </a:p>
          </p:txBody>
        </p:sp>
        <p:pic>
          <p:nvPicPr>
            <p:cNvPr id="414" name="Image" descr="Image"/>
            <p:cNvPicPr>
              <a:picLocks noChangeAspect="1"/>
            </p:cNvPicPr>
            <p:nvPr/>
          </p:nvPicPr>
          <p:blipFill>
            <a:blip r:embed="rId7"/>
            <a:stretch>
              <a:fillRect/>
            </a:stretch>
          </p:blipFill>
          <p:spPr>
            <a:xfrm>
              <a:off x="8351208" y="2727094"/>
              <a:ext cx="3398049" cy="3179397"/>
            </a:xfrm>
            <a:prstGeom prst="rect">
              <a:avLst/>
            </a:prstGeom>
            <a:ln w="12700">
              <a:miter lim="400000"/>
            </a:ln>
          </p:spPr>
        </p:pic>
      </p:grpSp>
      <p:sp>
        <p:nvSpPr>
          <p:cNvPr id="3" name="Rectangle 2">
            <a:extLst>
              <a:ext uri="{FF2B5EF4-FFF2-40B4-BE49-F238E27FC236}">
                <a16:creationId xmlns:a16="http://schemas.microsoft.com/office/drawing/2014/main" id="{5DBE6F3B-1FB7-C24B-976B-60A826292BE0}"/>
              </a:ext>
            </a:extLst>
          </p:cNvPr>
          <p:cNvSpPr/>
          <p:nvPr/>
        </p:nvSpPr>
        <p:spPr>
          <a:xfrm>
            <a:off x="731998" y="2273008"/>
            <a:ext cx="7494471" cy="3785652"/>
          </a:xfrm>
          <a:prstGeom prst="rect">
            <a:avLst/>
          </a:prstGeom>
        </p:spPr>
        <p:txBody>
          <a:bodyPr wrap="square">
            <a:spAutoFit/>
          </a:bodyPr>
          <a:lstStyle/>
          <a:p>
            <a:pPr algn="just"/>
            <a:r>
              <a:rPr lang="en-US" b="0" dirty="0" err="1">
                <a:solidFill>
                  <a:schemeClr val="bg1"/>
                </a:solidFill>
                <a:latin typeface="Arial" panose="020B0604020202020204" pitchFamily="34" charset="0"/>
                <a:cs typeface="Arial" panose="020B0604020202020204" pitchFamily="34" charset="0"/>
              </a:rPr>
              <a:t>Smita</a:t>
            </a:r>
            <a:r>
              <a:rPr lang="en-US" b="0" dirty="0">
                <a:solidFill>
                  <a:schemeClr val="bg1"/>
                </a:solidFill>
                <a:latin typeface="Arial" panose="020B0604020202020204" pitchFamily="34" charset="0"/>
                <a:cs typeface="Arial" panose="020B0604020202020204" pitchFamily="34" charset="0"/>
              </a:rPr>
              <a:t> has gone out to buy vegetables. She has a sore throat and is often coughing without covering her face. You are in the shop when she comes and suddenly she has a fit of cough. Everyone instantly moves away from her and the shopkeeper says angrily “Don’t come into my shop if you are coughing.”</a:t>
            </a:r>
          </a:p>
        </p:txBody>
      </p:sp>
      <p:sp>
        <p:nvSpPr>
          <p:cNvPr id="5" name="TextBox 4">
            <a:extLst>
              <a:ext uri="{FF2B5EF4-FFF2-40B4-BE49-F238E27FC236}">
                <a16:creationId xmlns:a16="http://schemas.microsoft.com/office/drawing/2014/main" id="{6C525CC8-8281-F84A-8022-C8658312017D}"/>
              </a:ext>
            </a:extLst>
          </p:cNvPr>
          <p:cNvSpPr txBox="1"/>
          <p:nvPr/>
        </p:nvSpPr>
        <p:spPr>
          <a:xfrm>
            <a:off x="12634745" y="1325715"/>
            <a:ext cx="11128546" cy="116134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buFont typeface="Arial" panose="020B0604020202020204" pitchFamily="34" charset="0"/>
              <a:buChar char="•"/>
            </a:pPr>
            <a:r>
              <a:rPr lang="en-US" sz="3400" b="0" dirty="0">
                <a:solidFill>
                  <a:schemeClr val="bg1"/>
                </a:solidFill>
                <a:latin typeface="Arial" panose="020B0604020202020204" pitchFamily="34" charset="0"/>
                <a:cs typeface="Arial" panose="020B0604020202020204" pitchFamily="34" charset="0"/>
              </a:rPr>
              <a:t>It is good for people to move away and keep a distance. However, as a fellow customer anyone could give a polite advice to follow the correct respiratory hygiene. </a:t>
            </a:r>
          </a:p>
          <a:p>
            <a:pPr marL="457200" indent="-457200" algn="just">
              <a:buFont typeface="Arial" panose="020B0604020202020204" pitchFamily="34" charset="0"/>
              <a:buChar char="•"/>
            </a:pPr>
            <a:r>
              <a:rPr lang="en-US" sz="3400" b="0" dirty="0">
                <a:solidFill>
                  <a:schemeClr val="bg1"/>
                </a:solidFill>
                <a:latin typeface="Arial" panose="020B0604020202020204" pitchFamily="34" charset="0"/>
                <a:cs typeface="Arial" panose="020B0604020202020204" pitchFamily="34" charset="0"/>
              </a:rPr>
              <a:t>It is wrong for the shopkeeper to have shouted at </a:t>
            </a:r>
            <a:r>
              <a:rPr lang="en-US" sz="3400" b="0" dirty="0" err="1">
                <a:solidFill>
                  <a:schemeClr val="bg1"/>
                </a:solidFill>
                <a:latin typeface="Arial" panose="020B0604020202020204" pitchFamily="34" charset="0"/>
                <a:cs typeface="Arial" panose="020B0604020202020204" pitchFamily="34" charset="0"/>
              </a:rPr>
              <a:t>Smita</a:t>
            </a:r>
            <a:r>
              <a:rPr lang="en-US" sz="3400" b="0" dirty="0">
                <a:solidFill>
                  <a:schemeClr val="bg1"/>
                </a:solidFill>
                <a:latin typeface="Arial" panose="020B0604020202020204" pitchFamily="34" charset="0"/>
                <a:cs typeface="Arial" panose="020B0604020202020204" pitchFamily="34" charset="0"/>
              </a:rPr>
              <a:t>. This is </a:t>
            </a:r>
            <a:r>
              <a:rPr lang="en-US" sz="3400" b="0" dirty="0" err="1">
                <a:solidFill>
                  <a:schemeClr val="bg1"/>
                </a:solidFill>
                <a:latin typeface="Arial" panose="020B0604020202020204" pitchFamily="34" charset="0"/>
                <a:cs typeface="Arial" panose="020B0604020202020204" pitchFamily="34" charset="0"/>
              </a:rPr>
              <a:t>stigmatising</a:t>
            </a:r>
            <a:r>
              <a:rPr lang="en-US" sz="3400" b="0" dirty="0">
                <a:solidFill>
                  <a:schemeClr val="bg1"/>
                </a:solidFill>
                <a:latin typeface="Arial" panose="020B0604020202020204" pitchFamily="34" charset="0"/>
                <a:cs typeface="Arial" panose="020B0604020202020204" pitchFamily="34" charset="0"/>
              </a:rPr>
              <a:t> behaviour. Though everyone is scared, being rude is not helpful. It will just keep people away from reporting a problem if they feel discriminated against. The shopkeeper can also keep his shop infection free by wiping the counters with a disinfectant regularly.</a:t>
            </a:r>
          </a:p>
          <a:p>
            <a:pPr algn="just"/>
            <a:r>
              <a:rPr lang="en-US" sz="3400" b="0" dirty="0">
                <a:solidFill>
                  <a:schemeClr val="bg1"/>
                </a:solidFill>
                <a:latin typeface="Arial" panose="020B0604020202020204" pitchFamily="34" charset="0"/>
                <a:cs typeface="Arial" panose="020B0604020202020204" pitchFamily="34" charset="0"/>
              </a:rPr>
              <a:t>As a health worker my job will be:</a:t>
            </a:r>
          </a:p>
          <a:p>
            <a:pPr marL="457200" indent="-457200" algn="just">
              <a:buFont typeface="Arial" panose="020B0604020202020204" pitchFamily="34" charset="0"/>
              <a:buChar char="•"/>
            </a:pPr>
            <a:r>
              <a:rPr lang="en-US" sz="3400" b="0" dirty="0">
                <a:solidFill>
                  <a:schemeClr val="bg1"/>
                </a:solidFill>
                <a:latin typeface="Arial" panose="020B0604020202020204" pitchFamily="34" charset="0"/>
                <a:cs typeface="Arial" panose="020B0604020202020204" pitchFamily="34" charset="0"/>
              </a:rPr>
              <a:t>Counsel </a:t>
            </a:r>
            <a:r>
              <a:rPr lang="en-US" sz="3400" b="0" dirty="0" err="1">
                <a:solidFill>
                  <a:schemeClr val="bg1"/>
                </a:solidFill>
                <a:latin typeface="Arial" panose="020B0604020202020204" pitchFamily="34" charset="0"/>
                <a:cs typeface="Arial" panose="020B0604020202020204" pitchFamily="34" charset="0"/>
              </a:rPr>
              <a:t>Smita</a:t>
            </a:r>
            <a:r>
              <a:rPr lang="en-US" sz="3400" b="0" dirty="0">
                <a:solidFill>
                  <a:schemeClr val="bg1"/>
                </a:solidFill>
                <a:latin typeface="Arial" panose="020B0604020202020204" pitchFamily="34" charset="0"/>
                <a:cs typeface="Arial" panose="020B0604020202020204" pitchFamily="34" charset="0"/>
              </a:rPr>
              <a:t> that she must cover her face with a handkerchief when coughing. Suggest her to get medication at the PHC</a:t>
            </a:r>
          </a:p>
          <a:p>
            <a:pPr marL="457200" indent="-457200" algn="just">
              <a:buFont typeface="Arial" panose="020B0604020202020204" pitchFamily="34" charset="0"/>
              <a:buChar char="•"/>
            </a:pPr>
            <a:r>
              <a:rPr lang="en-US" sz="3400" b="0" dirty="0">
                <a:solidFill>
                  <a:schemeClr val="bg1"/>
                </a:solidFill>
                <a:latin typeface="Arial" panose="020B0604020202020204" pitchFamily="34" charset="0"/>
                <a:cs typeface="Arial" panose="020B0604020202020204" pitchFamily="34" charset="0"/>
              </a:rPr>
              <a:t>Counsel the shopkeeper that anyone can have a cough and it need not be coronavirus infection. However anyone can have the infection and therefore he can help by keeping a box of tissues and hand sanitizer on the counter or keep a washing station for people to wash their hand.</a:t>
            </a:r>
          </a:p>
          <a:p>
            <a:pPr marL="457200" indent="-457200" algn="just">
              <a:buFont typeface="Arial" panose="020B0604020202020204" pitchFamily="34" charset="0"/>
              <a:buChar char="•"/>
            </a:pPr>
            <a:r>
              <a:rPr lang="en-US" sz="3400" b="0" dirty="0">
                <a:solidFill>
                  <a:schemeClr val="bg1"/>
                </a:solidFill>
                <a:latin typeface="Arial" panose="020B0604020202020204" pitchFamily="34" charset="0"/>
                <a:cs typeface="Arial" panose="020B0604020202020204" pitchFamily="34" charset="0"/>
              </a:rPr>
              <a:t>Counsel people on respiratory hygiene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1" name="Group"/>
          <p:cNvGrpSpPr/>
          <p:nvPr/>
        </p:nvGrpSpPr>
        <p:grpSpPr>
          <a:xfrm>
            <a:off x="300010" y="12315300"/>
            <a:ext cx="4601210" cy="995767"/>
            <a:chOff x="0" y="0"/>
            <a:chExt cx="4601208" cy="995765"/>
          </a:xfrm>
        </p:grpSpPr>
        <p:pic>
          <p:nvPicPr>
            <p:cNvPr id="416"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417"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418"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419"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420"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424" name="Group"/>
          <p:cNvGrpSpPr/>
          <p:nvPr/>
        </p:nvGrpSpPr>
        <p:grpSpPr>
          <a:xfrm>
            <a:off x="23097931" y="13055998"/>
            <a:ext cx="2098870" cy="1540535"/>
            <a:chOff x="0" y="2516"/>
            <a:chExt cx="2098868" cy="1540533"/>
          </a:xfrm>
        </p:grpSpPr>
        <p:sp>
          <p:nvSpPr>
            <p:cNvPr id="422" name="10"/>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1</a:t>
              </a:r>
              <a:endParaRPr dirty="0">
                <a:latin typeface="Arial" panose="020B0604020202020204" pitchFamily="34" charset="0"/>
                <a:cs typeface="Arial" panose="020B0604020202020204" pitchFamily="34" charset="0"/>
              </a:endParaRPr>
            </a:p>
          </p:txBody>
        </p:sp>
        <p:pic>
          <p:nvPicPr>
            <p:cNvPr id="423"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sp>
        <p:nvSpPr>
          <p:cNvPr id="425" name="SOCIAL DISTANCING :  deliberately increasing the physical space between people to avoid spreading illness. Staying at least 1 meter away from other people lessens your chances of catching COVID-19."/>
          <p:cNvSpPr txBox="1"/>
          <p:nvPr/>
        </p:nvSpPr>
        <p:spPr>
          <a:xfrm>
            <a:off x="1083959" y="1698205"/>
            <a:ext cx="21655132" cy="1840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914400">
              <a:lnSpc>
                <a:spcPct val="130000"/>
              </a:lnSpc>
              <a:spcBef>
                <a:spcPts val="1200"/>
              </a:spcBef>
              <a:defRPr b="0" cap="all">
                <a:solidFill>
                  <a:srgbClr val="FFFFFF"/>
                </a:solidFill>
                <a:effectLst>
                  <a:outerShdw blurRad="38100" dist="19050" dir="2700000" rotWithShape="0">
                    <a:srgbClr val="000000">
                      <a:alpha val="40000"/>
                    </a:srgbClr>
                  </a:outerShdw>
                </a:effectLst>
              </a:defRPr>
            </a:pPr>
            <a:r>
              <a:rPr b="0" dirty="0">
                <a:latin typeface="Arial" panose="020B0604020202020204" pitchFamily="34" charset="0"/>
                <a:cs typeface="Arial" panose="020B0604020202020204" pitchFamily="34" charset="0"/>
              </a:rPr>
              <a:t>SOCIAL DISTANCING :  deliberately increasing the physical space between people to avoid spreading illness. Staying at least ONE meter away from other people lessens your chances of catching COVID-19.</a:t>
            </a:r>
          </a:p>
        </p:txBody>
      </p:sp>
      <p:grpSp>
        <p:nvGrpSpPr>
          <p:cNvPr id="428" name="Group"/>
          <p:cNvGrpSpPr/>
          <p:nvPr/>
        </p:nvGrpSpPr>
        <p:grpSpPr>
          <a:xfrm>
            <a:off x="5413144" y="359990"/>
            <a:ext cx="13557713" cy="1297968"/>
            <a:chOff x="0" y="0"/>
            <a:chExt cx="13557711" cy="1297966"/>
          </a:xfrm>
        </p:grpSpPr>
        <p:sp>
          <p:nvSpPr>
            <p:cNvPr id="426" name="Rounded Rectangle"/>
            <p:cNvSpPr/>
            <p:nvPr/>
          </p:nvSpPr>
          <p:spPr>
            <a:xfrm>
              <a:off x="0" y="0"/>
              <a:ext cx="13557711"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427" name="WHAT ARE WE GOING TO LEARN?"/>
            <p:cNvSpPr txBox="1"/>
            <p:nvPr/>
          </p:nvSpPr>
          <p:spPr>
            <a:xfrm>
              <a:off x="1222848" y="212966"/>
              <a:ext cx="11112014" cy="872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5000">
                  <a:solidFill>
                    <a:srgbClr val="002135"/>
                  </a:solidFill>
                </a:defRPr>
              </a:lvl1pPr>
            </a:lstStyle>
            <a:p>
              <a:r>
                <a:rPr b="0" dirty="0">
                  <a:latin typeface="Arial" panose="020B0604020202020204" pitchFamily="34" charset="0"/>
                  <a:cs typeface="Arial" panose="020B0604020202020204" pitchFamily="34" charset="0"/>
                </a:rPr>
                <a:t>PREVENTION: SOCIAL DISTANCING</a:t>
              </a:r>
            </a:p>
          </p:txBody>
        </p:sp>
      </p:grpSp>
      <p:grpSp>
        <p:nvGrpSpPr>
          <p:cNvPr id="2" name="Group 1">
            <a:extLst>
              <a:ext uri="{FF2B5EF4-FFF2-40B4-BE49-F238E27FC236}">
                <a16:creationId xmlns:a16="http://schemas.microsoft.com/office/drawing/2014/main" id="{CC48F4C7-BEDB-AA4B-AE0E-9D39E2C31947}"/>
              </a:ext>
            </a:extLst>
          </p:cNvPr>
          <p:cNvGrpSpPr/>
          <p:nvPr/>
        </p:nvGrpSpPr>
        <p:grpSpPr>
          <a:xfrm>
            <a:off x="2195288" y="3523446"/>
            <a:ext cx="19442690" cy="3711189"/>
            <a:chOff x="2195289" y="3507790"/>
            <a:chExt cx="19442690" cy="3711189"/>
          </a:xfrm>
        </p:grpSpPr>
        <p:sp>
          <p:nvSpPr>
            <p:cNvPr id="429" name="Rounded Rectangle"/>
            <p:cNvSpPr/>
            <p:nvPr/>
          </p:nvSpPr>
          <p:spPr>
            <a:xfrm>
              <a:off x="2195289" y="3507790"/>
              <a:ext cx="19442690" cy="3711189"/>
            </a:xfrm>
            <a:prstGeom prst="roundRect">
              <a:avLst>
                <a:gd name="adj" fmla="val 5678"/>
              </a:avLst>
            </a:prstGeom>
            <a:solidFill>
              <a:srgbClr val="FABE3B"/>
            </a:solidFill>
            <a:ln w="12700" cap="flat">
              <a:noFill/>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defRPr sz="3200">
                  <a:solidFill>
                    <a:srgbClr val="FFFFFF"/>
                  </a:solidFill>
                </a:defRPr>
              </a:lvl1pPr>
            </a:lstStyle>
            <a:p>
              <a:endParaRPr b="0" dirty="0">
                <a:latin typeface="Arial" panose="020B0604020202020204" pitchFamily="34" charset="0"/>
                <a:cs typeface="Arial" panose="020B0604020202020204" pitchFamily="34" charset="0"/>
              </a:endParaRPr>
            </a:p>
          </p:txBody>
        </p:sp>
        <p:sp>
          <p:nvSpPr>
            <p:cNvPr id="431" name="DO"/>
            <p:cNvSpPr txBox="1"/>
            <p:nvPr/>
          </p:nvSpPr>
          <p:spPr>
            <a:xfrm>
              <a:off x="2900719" y="4273536"/>
              <a:ext cx="2507097" cy="202619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15000">
                  <a:solidFill>
                    <a:srgbClr val="228B22"/>
                  </a:solidFill>
                </a:defRPr>
              </a:lvl1pPr>
            </a:lstStyle>
            <a:p>
              <a:r>
                <a:rPr sz="12500" b="0" dirty="0">
                  <a:solidFill>
                    <a:schemeClr val="tx1"/>
                  </a:solidFill>
                  <a:latin typeface="Arial" panose="020B0604020202020204" pitchFamily="34" charset="0"/>
                  <a:cs typeface="Arial" panose="020B0604020202020204" pitchFamily="34" charset="0"/>
                </a:rPr>
                <a:t>DO</a:t>
              </a:r>
            </a:p>
          </p:txBody>
        </p:sp>
      </p:grpSp>
      <p:pic>
        <p:nvPicPr>
          <p:cNvPr id="432" name="Image" descr="Image"/>
          <p:cNvPicPr>
            <a:picLocks noChangeAspect="1"/>
          </p:cNvPicPr>
          <p:nvPr/>
        </p:nvPicPr>
        <p:blipFill>
          <a:blip r:embed="rId7"/>
          <a:stretch>
            <a:fillRect/>
          </a:stretch>
        </p:blipFill>
        <p:spPr>
          <a:xfrm>
            <a:off x="16117345" y="3690450"/>
            <a:ext cx="4362465" cy="3421156"/>
          </a:xfrm>
          <a:prstGeom prst="rect">
            <a:avLst/>
          </a:prstGeom>
          <a:ln w="12700" cap="flat">
            <a:noFill/>
            <a:miter lim="400000"/>
          </a:ln>
          <a:effectLst>
            <a:outerShdw blurRad="63500" dist="25400" dir="5400000" rotWithShape="0">
              <a:srgbClr val="000000">
                <a:alpha val="50000"/>
              </a:srgbClr>
            </a:outerShdw>
          </a:effectLst>
        </p:spPr>
      </p:pic>
      <p:grpSp>
        <p:nvGrpSpPr>
          <p:cNvPr id="3" name="Group 2">
            <a:extLst>
              <a:ext uri="{FF2B5EF4-FFF2-40B4-BE49-F238E27FC236}">
                <a16:creationId xmlns:a16="http://schemas.microsoft.com/office/drawing/2014/main" id="{61C90268-4851-6248-BE9E-8BB00052E774}"/>
              </a:ext>
            </a:extLst>
          </p:cNvPr>
          <p:cNvGrpSpPr/>
          <p:nvPr/>
        </p:nvGrpSpPr>
        <p:grpSpPr>
          <a:xfrm>
            <a:off x="1168128" y="7500911"/>
            <a:ext cx="22047743" cy="4263185"/>
            <a:chOff x="1168129" y="7545216"/>
            <a:chExt cx="22047743" cy="4263185"/>
          </a:xfrm>
          <a:solidFill>
            <a:schemeClr val="accent1">
              <a:lumMod val="20000"/>
              <a:lumOff val="80000"/>
            </a:schemeClr>
          </a:solidFill>
        </p:grpSpPr>
        <p:sp>
          <p:nvSpPr>
            <p:cNvPr id="434" name="Rounded Rectangle"/>
            <p:cNvSpPr/>
            <p:nvPr/>
          </p:nvSpPr>
          <p:spPr>
            <a:xfrm>
              <a:off x="1168129" y="7545216"/>
              <a:ext cx="22047743" cy="4263185"/>
            </a:xfrm>
            <a:prstGeom prst="roundRect">
              <a:avLst>
                <a:gd name="adj" fmla="val 4943"/>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436" name="DON’T"/>
            <p:cNvSpPr txBox="1"/>
            <p:nvPr/>
          </p:nvSpPr>
          <p:spPr>
            <a:xfrm>
              <a:off x="1174579" y="7616043"/>
              <a:ext cx="6637646" cy="3949799"/>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15000">
                  <a:solidFill>
                    <a:schemeClr val="accent5">
                      <a:hueOff val="-82419"/>
                      <a:satOff val="-9513"/>
                      <a:lumOff val="-16343"/>
                    </a:schemeClr>
                  </a:solidFill>
                </a:defRPr>
              </a:lvl1pPr>
            </a:lstStyle>
            <a:p>
              <a:r>
                <a:rPr sz="12500" b="0" dirty="0">
                  <a:solidFill>
                    <a:schemeClr val="tx1"/>
                  </a:solidFill>
                  <a:latin typeface="Arial" panose="020B0604020202020204" pitchFamily="34" charset="0"/>
                  <a:cs typeface="Arial" panose="020B0604020202020204" pitchFamily="34" charset="0"/>
                </a:rPr>
                <a:t>DO</a:t>
              </a:r>
              <a:endParaRPr lang="en-US" sz="12500" b="0" dirty="0">
                <a:solidFill>
                  <a:schemeClr val="tx1"/>
                </a:solidFill>
                <a:latin typeface="Arial" panose="020B0604020202020204" pitchFamily="34" charset="0"/>
                <a:cs typeface="Arial" panose="020B0604020202020204" pitchFamily="34" charset="0"/>
              </a:endParaRPr>
            </a:p>
            <a:p>
              <a:r>
                <a:rPr sz="12500" b="0" dirty="0">
                  <a:solidFill>
                    <a:schemeClr val="tx1"/>
                  </a:solidFill>
                  <a:latin typeface="Arial" panose="020B0604020202020204" pitchFamily="34" charset="0"/>
                  <a:cs typeface="Arial" panose="020B0604020202020204" pitchFamily="34" charset="0"/>
                </a:rPr>
                <a:t>N</a:t>
              </a:r>
              <a:r>
                <a:rPr lang="en-US" sz="12500" b="0" dirty="0">
                  <a:solidFill>
                    <a:schemeClr val="tx1"/>
                  </a:solidFill>
                  <a:latin typeface="Arial" panose="020B0604020202020204" pitchFamily="34" charset="0"/>
                  <a:cs typeface="Arial" panose="020B0604020202020204" pitchFamily="34" charset="0"/>
                </a:rPr>
                <a:t>O</a:t>
              </a:r>
              <a:r>
                <a:rPr sz="12500" b="0" dirty="0">
                  <a:solidFill>
                    <a:schemeClr val="tx1"/>
                  </a:solidFill>
                  <a:latin typeface="Arial" panose="020B0604020202020204" pitchFamily="34" charset="0"/>
                  <a:cs typeface="Arial" panose="020B0604020202020204" pitchFamily="34" charset="0"/>
                </a:rPr>
                <a:t>T</a:t>
              </a:r>
            </a:p>
          </p:txBody>
        </p:sp>
      </p:grpSp>
      <p:pic>
        <p:nvPicPr>
          <p:cNvPr id="437" name="Image" descr="Image"/>
          <p:cNvPicPr>
            <a:picLocks noChangeAspect="1"/>
          </p:cNvPicPr>
          <p:nvPr/>
        </p:nvPicPr>
        <p:blipFill>
          <a:blip r:embed="rId8"/>
          <a:stretch>
            <a:fillRect/>
          </a:stretch>
        </p:blipFill>
        <p:spPr>
          <a:xfrm>
            <a:off x="18612298" y="8201891"/>
            <a:ext cx="4130778" cy="3125114"/>
          </a:xfrm>
          <a:prstGeom prst="rect">
            <a:avLst/>
          </a:prstGeom>
          <a:ln w="12700" cap="flat">
            <a:noFill/>
            <a:miter lim="400000"/>
          </a:ln>
          <a:effectLst/>
        </p:spPr>
      </p:pic>
      <p:sp>
        <p:nvSpPr>
          <p:cNvPr id="435" name="touch your eyes, nose, and mouth with unwashed hands.…"/>
          <p:cNvSpPr txBox="1"/>
          <p:nvPr/>
        </p:nvSpPr>
        <p:spPr>
          <a:xfrm>
            <a:off x="6635992" y="7633417"/>
            <a:ext cx="11994324" cy="40729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marL="330200" indent="-301625" algn="l" defTabSz="914400">
              <a:spcBef>
                <a:spcPts val="1200"/>
              </a:spcBef>
              <a:buSzPct val="125000"/>
              <a:buChar char="•"/>
              <a:defRPr cap="all" spc="-70">
                <a:solidFill>
                  <a:srgbClr val="FFFFFF"/>
                </a:solidFill>
              </a:defRPr>
            </a:pPr>
            <a:r>
              <a:rPr sz="3400" b="0" dirty="0">
                <a:solidFill>
                  <a:schemeClr val="tx1"/>
                </a:solidFill>
                <a:latin typeface="Arial" panose="020B0604020202020204" pitchFamily="34" charset="0"/>
                <a:cs typeface="Arial" panose="020B0604020202020204" pitchFamily="34" charset="0"/>
              </a:rPr>
              <a:t>DO NOT Hold events </a:t>
            </a:r>
            <a:r>
              <a:rPr sz="3400" b="0" dirty="0" err="1">
                <a:solidFill>
                  <a:schemeClr val="tx1"/>
                </a:solidFill>
                <a:latin typeface="Arial" panose="020B0604020202020204" pitchFamily="34" charset="0"/>
                <a:cs typeface="Arial" panose="020B0604020202020204" pitchFamily="34" charset="0"/>
              </a:rPr>
              <a:t>wHere</a:t>
            </a:r>
            <a:r>
              <a:rPr sz="3400" b="0" dirty="0">
                <a:solidFill>
                  <a:schemeClr val="tx1"/>
                </a:solidFill>
                <a:latin typeface="Arial" panose="020B0604020202020204" pitchFamily="34" charset="0"/>
                <a:cs typeface="Arial" panose="020B0604020202020204" pitchFamily="34" charset="0"/>
              </a:rPr>
              <a:t> people have to gather (even if it is a  corner meeting with three or four friends, or an evening chat on the </a:t>
            </a:r>
            <a:r>
              <a:rPr sz="3400" b="0" dirty="0" err="1">
                <a:solidFill>
                  <a:schemeClr val="tx1"/>
                </a:solidFill>
                <a:latin typeface="Arial" panose="020B0604020202020204" pitchFamily="34" charset="0"/>
                <a:cs typeface="Arial" panose="020B0604020202020204" pitchFamily="34" charset="0"/>
              </a:rPr>
              <a:t>chaupal</a:t>
            </a:r>
            <a:r>
              <a:rPr sz="3400" b="0" dirty="0">
                <a:solidFill>
                  <a:schemeClr val="tx1"/>
                </a:solidFill>
                <a:latin typeface="Arial" panose="020B0604020202020204" pitchFamily="34" charset="0"/>
                <a:cs typeface="Arial" panose="020B0604020202020204" pitchFamily="34" charset="0"/>
              </a:rPr>
              <a:t>)</a:t>
            </a:r>
            <a:endParaRPr sz="3400" b="0" spc="-90" dirty="0">
              <a:solidFill>
                <a:schemeClr val="tx1"/>
              </a:solidFill>
              <a:latin typeface="Arial" panose="020B0604020202020204" pitchFamily="34" charset="0"/>
              <a:cs typeface="Arial" panose="020B0604020202020204" pitchFamily="34" charset="0"/>
            </a:endParaRPr>
          </a:p>
          <a:p>
            <a:pPr marL="330728" indent="-330728" algn="l" defTabSz="914400">
              <a:spcBef>
                <a:spcPts val="1200"/>
              </a:spcBef>
              <a:buSzPct val="125000"/>
              <a:buChar char="•"/>
              <a:defRPr cap="all" spc="-70">
                <a:solidFill>
                  <a:srgbClr val="FFFFFF"/>
                </a:solidFill>
              </a:defRPr>
            </a:pPr>
            <a:r>
              <a:rPr sz="3400" b="0" dirty="0">
                <a:solidFill>
                  <a:schemeClr val="tx1"/>
                </a:solidFill>
                <a:latin typeface="Arial" panose="020B0604020202020204" pitchFamily="34" charset="0"/>
                <a:cs typeface="Arial" panose="020B0604020202020204" pitchFamily="34" charset="0"/>
              </a:rPr>
              <a:t>DO NOT go to crowded places like markets, shopping, MELAS, parties</a:t>
            </a:r>
            <a:endParaRPr sz="3400" b="0" spc="-90" dirty="0">
              <a:solidFill>
                <a:schemeClr val="tx1"/>
              </a:solidFill>
              <a:latin typeface="Arial" panose="020B0604020202020204" pitchFamily="34" charset="0"/>
              <a:cs typeface="Arial" panose="020B0604020202020204" pitchFamily="34" charset="0"/>
            </a:endParaRPr>
          </a:p>
          <a:p>
            <a:pPr marL="330728" indent="-330728" algn="l" defTabSz="914400">
              <a:spcBef>
                <a:spcPts val="1200"/>
              </a:spcBef>
              <a:buSzPct val="125000"/>
              <a:buChar char="•"/>
              <a:defRPr cap="all" spc="-70">
                <a:solidFill>
                  <a:srgbClr val="FFFFFF"/>
                </a:solidFill>
              </a:defRPr>
            </a:pPr>
            <a:r>
              <a:rPr sz="3400" b="0" dirty="0">
                <a:solidFill>
                  <a:schemeClr val="tx1"/>
                </a:solidFill>
                <a:latin typeface="Arial" panose="020B0604020202020204" pitchFamily="34" charset="0"/>
                <a:cs typeface="Arial" panose="020B0604020202020204" pitchFamily="34" charset="0"/>
              </a:rPr>
              <a:t>DO NOT use public transport </a:t>
            </a:r>
          </a:p>
        </p:txBody>
      </p:sp>
      <p:sp>
        <p:nvSpPr>
          <p:cNvPr id="5" name="Rectangle 4">
            <a:extLst>
              <a:ext uri="{FF2B5EF4-FFF2-40B4-BE49-F238E27FC236}">
                <a16:creationId xmlns:a16="http://schemas.microsoft.com/office/drawing/2014/main" id="{2FD0B4FF-DD8E-2643-B323-DEF327CECDED}"/>
              </a:ext>
            </a:extLst>
          </p:cNvPr>
          <p:cNvSpPr/>
          <p:nvPr/>
        </p:nvSpPr>
        <p:spPr>
          <a:xfrm>
            <a:off x="5813999" y="3812856"/>
            <a:ext cx="10500800" cy="3631763"/>
          </a:xfrm>
          <a:prstGeom prst="rect">
            <a:avLst/>
          </a:prstGeom>
        </p:spPr>
        <p:txBody>
          <a:bodyPr wrap="square">
            <a:spAutoFit/>
          </a:bodyPr>
          <a:lstStyle/>
          <a:p>
            <a:pPr marL="330728" indent="-330728" algn="l" defTabSz="914400">
              <a:spcBef>
                <a:spcPts val="1200"/>
              </a:spcBef>
              <a:buSzPct val="125000"/>
              <a:buChar char="•"/>
              <a:defRPr cap="all" spc="-70"/>
            </a:pPr>
            <a:r>
              <a:rPr lang="en-US" sz="3600" b="0" dirty="0">
                <a:latin typeface="Arial" panose="020B0604020202020204" pitchFamily="34" charset="0"/>
                <a:cs typeface="Arial" panose="020B0604020202020204" pitchFamily="34" charset="0"/>
              </a:rPr>
              <a:t>Stay at home unless absolutely necessary</a:t>
            </a:r>
          </a:p>
          <a:p>
            <a:pPr marL="330728" indent="-330728" algn="l" defTabSz="914400">
              <a:spcBef>
                <a:spcPts val="1200"/>
              </a:spcBef>
              <a:buSzPct val="125000"/>
              <a:buChar char="•"/>
              <a:defRPr cap="all" spc="-70"/>
            </a:pPr>
            <a:r>
              <a:rPr lang="en-US" sz="3600" b="0" dirty="0">
                <a:latin typeface="Arial" panose="020B0604020202020204" pitchFamily="34" charset="0"/>
                <a:cs typeface="Arial" panose="020B0604020202020204" pitchFamily="34" charset="0"/>
              </a:rPr>
              <a:t>Keep a distance of at least one meter between yourself and another person</a:t>
            </a:r>
          </a:p>
          <a:p>
            <a:pPr marL="330728" indent="-330728" algn="l" defTabSz="914400">
              <a:spcBef>
                <a:spcPts val="1200"/>
              </a:spcBef>
              <a:buSzPct val="125000"/>
              <a:buChar char="•"/>
              <a:defRPr cap="all" spc="-70"/>
            </a:pPr>
            <a:endParaRPr lang="en-US" b="0"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28"/>
                                        </p:tgtEl>
                                        <p:attrNameLst>
                                          <p:attrName>style.visibility</p:attrName>
                                        </p:attrNameLst>
                                      </p:cBhvr>
                                      <p:to>
                                        <p:strVal val="visible"/>
                                      </p:to>
                                    </p:set>
                                    <p:animEffect transition="in" filter="dissolve">
                                      <p:cBhvr>
                                        <p:cTn id="7" dur="500"/>
                                        <p:tgtEl>
                                          <p:spTgt spid="4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2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dissolv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dissolve">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432"/>
                                        </p:tgtEl>
                                        <p:attrNameLst>
                                          <p:attrName>style.visibility</p:attrName>
                                        </p:attrNameLst>
                                      </p:cBhvr>
                                      <p:to>
                                        <p:strVal val="visible"/>
                                      </p:to>
                                    </p:set>
                                    <p:animEffect transition="in" filter="dissolve">
                                      <p:cBhvr>
                                        <p:cTn id="34" dur="500"/>
                                        <p:tgtEl>
                                          <p:spTgt spid="43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3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35">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437"/>
                                        </p:tgtEl>
                                        <p:attrNameLst>
                                          <p:attrName>style.visibility</p:attrName>
                                        </p:attrNameLst>
                                      </p:cBhvr>
                                      <p:to>
                                        <p:strVal val="visible"/>
                                      </p:to>
                                    </p:set>
                                    <p:animEffect transition="in" filter="dissolve">
                                      <p:cBhvr>
                                        <p:cTn id="51" dur="500"/>
                                        <p:tgtEl>
                                          <p:spTgt spid="437"/>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5" name="Group"/>
          <p:cNvGrpSpPr/>
          <p:nvPr/>
        </p:nvGrpSpPr>
        <p:grpSpPr>
          <a:xfrm>
            <a:off x="300010" y="12315300"/>
            <a:ext cx="4601210" cy="995767"/>
            <a:chOff x="0" y="0"/>
            <a:chExt cx="4601208" cy="995765"/>
          </a:xfrm>
        </p:grpSpPr>
        <p:pic>
          <p:nvPicPr>
            <p:cNvPr id="440"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441"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442"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443"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444"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448" name="Group"/>
          <p:cNvGrpSpPr/>
          <p:nvPr/>
        </p:nvGrpSpPr>
        <p:grpSpPr>
          <a:xfrm>
            <a:off x="5413144" y="359990"/>
            <a:ext cx="13557713" cy="1297968"/>
            <a:chOff x="0" y="0"/>
            <a:chExt cx="13557711" cy="1297966"/>
          </a:xfrm>
        </p:grpSpPr>
        <p:sp>
          <p:nvSpPr>
            <p:cNvPr id="446" name="Rounded Rectangle"/>
            <p:cNvSpPr/>
            <p:nvPr/>
          </p:nvSpPr>
          <p:spPr>
            <a:xfrm>
              <a:off x="0" y="0"/>
              <a:ext cx="13557711"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447" name="WHAT ARE WE GOING TO LEARN?"/>
            <p:cNvSpPr txBox="1"/>
            <p:nvPr/>
          </p:nvSpPr>
          <p:spPr>
            <a:xfrm>
              <a:off x="1561082" y="212966"/>
              <a:ext cx="10435547" cy="872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5000">
                  <a:solidFill>
                    <a:srgbClr val="002135"/>
                  </a:solidFill>
                </a:defRPr>
              </a:lvl1pPr>
            </a:lstStyle>
            <a:p>
              <a:r>
                <a:rPr b="0" dirty="0">
                  <a:latin typeface="Arial" panose="020B0604020202020204" pitchFamily="34" charset="0"/>
                  <a:cs typeface="Arial" panose="020B0604020202020204" pitchFamily="34" charset="0"/>
                </a:rPr>
                <a:t>PREVENTION: HIGH RISK GROUP</a:t>
              </a:r>
            </a:p>
          </p:txBody>
        </p:sp>
      </p:grpSp>
      <p:sp>
        <p:nvSpPr>
          <p:cNvPr id="449" name="High Risk Groups are people who are at higher risk from severe illness if they get COVID-19.…"/>
          <p:cNvSpPr txBox="1"/>
          <p:nvPr/>
        </p:nvSpPr>
        <p:spPr>
          <a:xfrm>
            <a:off x="3042337" y="1900423"/>
            <a:ext cx="17598772"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defTabSz="914400">
              <a:spcBef>
                <a:spcPts val="1200"/>
              </a:spcBef>
              <a:defRPr b="0" cap="all" spc="-57">
                <a:solidFill>
                  <a:srgbClr val="FFFFFF"/>
                </a:solidFill>
                <a:effectLst>
                  <a:outerShdw blurRad="38100" dist="19050" dir="2700000" rotWithShape="0">
                    <a:srgbClr val="000000">
                      <a:alpha val="40000"/>
                    </a:srgbClr>
                  </a:outerShdw>
                </a:effectLst>
              </a:defRPr>
            </a:pPr>
            <a:r>
              <a:rPr b="0" dirty="0">
                <a:latin typeface="Arial" panose="020B0604020202020204" pitchFamily="34" charset="0"/>
                <a:cs typeface="Arial" panose="020B0604020202020204" pitchFamily="34" charset="0"/>
              </a:rPr>
              <a:t>High Risk Groups are people who are at</a:t>
            </a:r>
            <a:r>
              <a:rPr lang="en-US" b="0" dirty="0">
                <a:latin typeface="Arial" panose="020B0604020202020204" pitchFamily="34" charset="0"/>
                <a:cs typeface="Arial" panose="020B0604020202020204" pitchFamily="34" charset="0"/>
              </a:rPr>
              <a:t> A</a:t>
            </a:r>
            <a:r>
              <a:rPr b="0" dirty="0">
                <a:latin typeface="Arial" panose="020B0604020202020204" pitchFamily="34" charset="0"/>
                <a:cs typeface="Arial" panose="020B0604020202020204" pitchFamily="34" charset="0"/>
              </a:rPr>
              <a:t> higher risk from severe illness if they get COVID-19.  This includes:</a:t>
            </a:r>
          </a:p>
        </p:txBody>
      </p:sp>
      <p:sp>
        <p:nvSpPr>
          <p:cNvPr id="450" name="Rounded Rectangle"/>
          <p:cNvSpPr/>
          <p:nvPr/>
        </p:nvSpPr>
        <p:spPr>
          <a:xfrm>
            <a:off x="16290701" y="3770641"/>
            <a:ext cx="5570744" cy="8575577"/>
          </a:xfrm>
          <a:prstGeom prst="roundRect">
            <a:avLst>
              <a:gd name="adj" fmla="val 6861"/>
            </a:avLst>
          </a:prstGeom>
          <a:solidFill>
            <a:schemeClr val="accent1">
              <a:lumMod val="20000"/>
              <a:lumOff val="80000"/>
            </a:schemeClr>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451" name="PREGNANT WOMEN…"/>
          <p:cNvSpPr txBox="1"/>
          <p:nvPr/>
        </p:nvSpPr>
        <p:spPr>
          <a:xfrm>
            <a:off x="16871451" y="4278246"/>
            <a:ext cx="3769658" cy="51501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lgn="l">
              <a:defRPr sz="3600" cap="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PREGNANT WOMEN</a:t>
            </a:r>
            <a:endParaRPr sz="2500" b="0" dirty="0">
              <a:solidFill>
                <a:sysClr val="windowText" lastClr="000000"/>
              </a:solidFill>
              <a:latin typeface="Arial" panose="020B0604020202020204" pitchFamily="34" charset="0"/>
              <a:cs typeface="Arial" panose="020B0604020202020204" pitchFamily="34" charset="0"/>
            </a:endParaRPr>
          </a:p>
          <a:p>
            <a:pPr algn="l">
              <a:defRPr sz="3200" b="0" cap="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(AS WE DO NOT KNOW THE IMPACT OF THE DISEASE ON PREGNANCY</a:t>
            </a:r>
            <a:r>
              <a:rPr lang="en-US" b="0" dirty="0">
                <a:solidFill>
                  <a:sysClr val="windowText" lastClr="000000"/>
                </a:solidFill>
                <a:latin typeface="Arial" panose="020B0604020202020204" pitchFamily="34" charset="0"/>
                <a:cs typeface="Arial" panose="020B0604020202020204" pitchFamily="34" charset="0"/>
              </a:rPr>
              <a:t> </a:t>
            </a:r>
            <a:r>
              <a:rPr b="0" dirty="0">
                <a:solidFill>
                  <a:sysClr val="windowText" lastClr="000000"/>
                </a:solidFill>
                <a:latin typeface="Arial" panose="020B0604020202020204" pitchFamily="34" charset="0"/>
                <a:cs typeface="Arial" panose="020B0604020202020204" pitchFamily="34" charset="0"/>
              </a:rPr>
              <a:t>AS OF YET, IT IS BETTER TO TAKE CARE)</a:t>
            </a:r>
          </a:p>
        </p:txBody>
      </p:sp>
      <p:pic>
        <p:nvPicPr>
          <p:cNvPr id="27" name="Image" descr="Image">
            <a:extLst>
              <a:ext uri="{FF2B5EF4-FFF2-40B4-BE49-F238E27FC236}">
                <a16:creationId xmlns:a16="http://schemas.microsoft.com/office/drawing/2014/main" id="{AC6CC9E9-3FB7-3F4E-B3DB-B97A3258C721}"/>
              </a:ext>
            </a:extLst>
          </p:cNvPr>
          <p:cNvPicPr>
            <a:picLocks noChangeAspect="1"/>
          </p:cNvPicPr>
          <p:nvPr/>
        </p:nvPicPr>
        <p:blipFill>
          <a:blip r:embed="rId6"/>
          <a:stretch>
            <a:fillRect/>
          </a:stretch>
        </p:blipFill>
        <p:spPr>
          <a:xfrm>
            <a:off x="19785680" y="7753086"/>
            <a:ext cx="2136016" cy="4562214"/>
          </a:xfrm>
          <a:prstGeom prst="rect">
            <a:avLst/>
          </a:prstGeom>
          <a:ln w="12700" cap="flat">
            <a:noFill/>
            <a:miter lim="400000"/>
          </a:ln>
          <a:effectLst/>
        </p:spPr>
      </p:pic>
      <p:sp>
        <p:nvSpPr>
          <p:cNvPr id="454" name="Rounded Rectangle"/>
          <p:cNvSpPr/>
          <p:nvPr/>
        </p:nvSpPr>
        <p:spPr>
          <a:xfrm>
            <a:off x="2313729" y="3770641"/>
            <a:ext cx="4931161" cy="8575577"/>
          </a:xfrm>
          <a:prstGeom prst="roundRect">
            <a:avLst>
              <a:gd name="adj" fmla="val 8985"/>
            </a:avLst>
          </a:prstGeom>
          <a:solidFill>
            <a:schemeClr val="accent1">
              <a:lumMod val="20000"/>
              <a:lumOff val="80000"/>
            </a:schemeClr>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455" name="older adults"/>
          <p:cNvSpPr txBox="1"/>
          <p:nvPr/>
        </p:nvSpPr>
        <p:spPr>
          <a:xfrm>
            <a:off x="2767543" y="4463556"/>
            <a:ext cx="4023532" cy="6565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3600" cap="all">
                <a:solidFill>
                  <a:srgbClr val="FFFFFF"/>
                </a:solidFill>
              </a:defRPr>
            </a:lvl1pPr>
          </a:lstStyle>
          <a:p>
            <a:r>
              <a:rPr b="0" dirty="0">
                <a:solidFill>
                  <a:sysClr val="windowText" lastClr="000000"/>
                </a:solidFill>
                <a:latin typeface="Arial" panose="020B0604020202020204" pitchFamily="34" charset="0"/>
                <a:cs typeface="Arial" panose="020B0604020202020204" pitchFamily="34" charset="0"/>
              </a:rPr>
              <a:t>older adults</a:t>
            </a:r>
          </a:p>
        </p:txBody>
      </p:sp>
      <p:pic>
        <p:nvPicPr>
          <p:cNvPr id="456" name="Image" descr="Imag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42337" y="6580841"/>
            <a:ext cx="3473943" cy="4562214"/>
          </a:xfrm>
          <a:prstGeom prst="rect">
            <a:avLst/>
          </a:prstGeom>
          <a:ln w="12700" cap="flat">
            <a:noFill/>
            <a:miter lim="400000"/>
          </a:ln>
          <a:effectLst/>
        </p:spPr>
      </p:pic>
      <p:sp>
        <p:nvSpPr>
          <p:cNvPr id="458" name="Rounded Rectangle"/>
          <p:cNvSpPr/>
          <p:nvPr/>
        </p:nvSpPr>
        <p:spPr>
          <a:xfrm>
            <a:off x="7639059" y="3770641"/>
            <a:ext cx="8171214" cy="8575577"/>
          </a:xfrm>
          <a:prstGeom prst="roundRect">
            <a:avLst>
              <a:gd name="adj" fmla="val 363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459" name="people who have underlying…"/>
          <p:cNvSpPr txBox="1"/>
          <p:nvPr/>
        </p:nvSpPr>
        <p:spPr>
          <a:xfrm>
            <a:off x="7926095" y="4149650"/>
            <a:ext cx="7751518" cy="48423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lgn="l">
              <a:defRPr sz="3600" cap="all"/>
            </a:pPr>
            <a:r>
              <a:rPr b="0" dirty="0">
                <a:latin typeface="Arial" panose="020B0604020202020204" pitchFamily="34" charset="0"/>
                <a:cs typeface="Arial" panose="020B0604020202020204" pitchFamily="34" charset="0"/>
              </a:rPr>
              <a:t>people who have underlying</a:t>
            </a:r>
            <a:r>
              <a:rPr lang="en-US" b="0" dirty="0">
                <a:latin typeface="Arial" panose="020B0604020202020204" pitchFamily="34" charset="0"/>
                <a:cs typeface="Arial" panose="020B0604020202020204" pitchFamily="34" charset="0"/>
              </a:rPr>
              <a:t> </a:t>
            </a:r>
            <a:r>
              <a:rPr b="0" dirty="0">
                <a:latin typeface="Arial" panose="020B0604020202020204" pitchFamily="34" charset="0"/>
                <a:cs typeface="Arial" panose="020B0604020202020204" pitchFamily="34" charset="0"/>
              </a:rPr>
              <a:t>medical conditions like: </a:t>
            </a:r>
            <a:endParaRPr sz="2500" b="0" dirty="0">
              <a:latin typeface="Arial" panose="020B0604020202020204" pitchFamily="34" charset="0"/>
              <a:cs typeface="Arial" panose="020B0604020202020204" pitchFamily="34" charset="0"/>
            </a:endParaRPr>
          </a:p>
          <a:p>
            <a:pPr marL="457200" lvl="1" indent="-182879" algn="l" defTabSz="914400">
              <a:spcBef>
                <a:spcPts val="400"/>
              </a:spcBef>
              <a:buClr>
                <a:srgbClr val="000000"/>
              </a:buClr>
              <a:buSzPct val="85000"/>
              <a:buFont typeface="Gill Sans"/>
              <a:buChar char="▪"/>
              <a:defRPr sz="3600" b="0" cap="all"/>
            </a:pPr>
            <a:r>
              <a:rPr b="0" dirty="0">
                <a:latin typeface="Arial" panose="020B0604020202020204" pitchFamily="34" charset="0"/>
                <a:cs typeface="Arial" panose="020B0604020202020204" pitchFamily="34" charset="0"/>
              </a:rPr>
              <a:t>Heart disease</a:t>
            </a:r>
            <a:endParaRPr sz="2300" b="0" dirty="0">
              <a:latin typeface="Arial" panose="020B0604020202020204" pitchFamily="34" charset="0"/>
              <a:cs typeface="Arial" panose="020B0604020202020204" pitchFamily="34" charset="0"/>
            </a:endParaRPr>
          </a:p>
          <a:p>
            <a:pPr marL="457200" lvl="1" indent="-182879" algn="l" defTabSz="914400">
              <a:spcBef>
                <a:spcPts val="400"/>
              </a:spcBef>
              <a:buClr>
                <a:srgbClr val="000000"/>
              </a:buClr>
              <a:buSzPct val="85000"/>
              <a:buFont typeface="Gill Sans"/>
              <a:buChar char="▪"/>
              <a:defRPr sz="3600" b="0" cap="all"/>
            </a:pPr>
            <a:r>
              <a:rPr b="0" dirty="0">
                <a:latin typeface="Arial" panose="020B0604020202020204" pitchFamily="34" charset="0"/>
                <a:cs typeface="Arial" panose="020B0604020202020204" pitchFamily="34" charset="0"/>
              </a:rPr>
              <a:t>Diabetes</a:t>
            </a:r>
            <a:endParaRPr sz="2300" b="0" dirty="0">
              <a:latin typeface="Arial" panose="020B0604020202020204" pitchFamily="34" charset="0"/>
              <a:cs typeface="Arial" panose="020B0604020202020204" pitchFamily="34" charset="0"/>
            </a:endParaRPr>
          </a:p>
          <a:p>
            <a:pPr marL="457200" lvl="1" indent="-182879" algn="l" defTabSz="914400">
              <a:spcBef>
                <a:spcPts val="400"/>
              </a:spcBef>
              <a:buClr>
                <a:srgbClr val="000000"/>
              </a:buClr>
              <a:buSzPct val="85000"/>
              <a:buFont typeface="Gill Sans"/>
              <a:buChar char="▪"/>
              <a:defRPr sz="3600" b="0" cap="all"/>
            </a:pPr>
            <a:r>
              <a:rPr b="0" dirty="0">
                <a:latin typeface="Arial" panose="020B0604020202020204" pitchFamily="34" charset="0"/>
                <a:cs typeface="Arial" panose="020B0604020202020204" pitchFamily="34" charset="0"/>
              </a:rPr>
              <a:t>Lung disease</a:t>
            </a:r>
            <a:endParaRPr sz="2300" b="0" dirty="0">
              <a:latin typeface="Arial" panose="020B0604020202020204" pitchFamily="34" charset="0"/>
              <a:cs typeface="Arial" panose="020B0604020202020204" pitchFamily="34" charset="0"/>
            </a:endParaRPr>
          </a:p>
          <a:p>
            <a:pPr marL="457200" lvl="1" indent="-182879" algn="l" defTabSz="914400">
              <a:spcBef>
                <a:spcPts val="400"/>
              </a:spcBef>
              <a:buClr>
                <a:srgbClr val="000000"/>
              </a:buClr>
              <a:buSzPct val="85000"/>
              <a:buFont typeface="Gill Sans"/>
              <a:buChar char="▪"/>
              <a:defRPr sz="3600" b="0" cap="all"/>
            </a:pPr>
            <a:r>
              <a:rPr b="0" dirty="0">
                <a:latin typeface="Arial" panose="020B0604020202020204" pitchFamily="34" charset="0"/>
                <a:cs typeface="Arial" panose="020B0604020202020204" pitchFamily="34" charset="0"/>
              </a:rPr>
              <a:t>Kidney disease</a:t>
            </a:r>
            <a:endParaRPr sz="2300" b="0" dirty="0">
              <a:latin typeface="Arial" panose="020B0604020202020204" pitchFamily="34" charset="0"/>
              <a:cs typeface="Arial" panose="020B0604020202020204" pitchFamily="34" charset="0"/>
            </a:endParaRPr>
          </a:p>
          <a:p>
            <a:pPr marL="457200" lvl="1" indent="-182879" algn="l" defTabSz="914400">
              <a:spcBef>
                <a:spcPts val="400"/>
              </a:spcBef>
              <a:buClr>
                <a:srgbClr val="000000"/>
              </a:buClr>
              <a:buSzPct val="85000"/>
              <a:buFont typeface="Gill Sans"/>
              <a:buChar char="▪"/>
              <a:defRPr sz="3600" b="0" cap="all"/>
            </a:pPr>
            <a:r>
              <a:rPr b="0" dirty="0">
                <a:latin typeface="Arial" panose="020B0604020202020204" pitchFamily="34" charset="0"/>
                <a:cs typeface="Arial" panose="020B0604020202020204" pitchFamily="34" charset="0"/>
              </a:rPr>
              <a:t>On cancer</a:t>
            </a:r>
          </a:p>
          <a:p>
            <a:pPr lvl="1" indent="274320" algn="l" defTabSz="914400">
              <a:spcBef>
                <a:spcPts val="400"/>
              </a:spcBef>
              <a:buClr>
                <a:srgbClr val="000000"/>
              </a:buClr>
              <a:buFont typeface="Gill Sans"/>
              <a:defRPr sz="3600" b="0" cap="all"/>
            </a:pPr>
            <a:r>
              <a:rPr lang="en-US" b="0" dirty="0">
                <a:latin typeface="Arial" panose="020B0604020202020204" pitchFamily="34" charset="0"/>
                <a:cs typeface="Arial" panose="020B0604020202020204" pitchFamily="34" charset="0"/>
              </a:rPr>
              <a:t>   </a:t>
            </a:r>
            <a:r>
              <a:rPr b="0" dirty="0">
                <a:latin typeface="Arial" panose="020B0604020202020204" pitchFamily="34" charset="0"/>
                <a:cs typeface="Arial" panose="020B0604020202020204" pitchFamily="34" charset="0"/>
              </a:rPr>
              <a:t>medication</a:t>
            </a:r>
          </a:p>
        </p:txBody>
      </p:sp>
      <p:pic>
        <p:nvPicPr>
          <p:cNvPr id="460" name="Image" descr="Image"/>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157229" y="6580841"/>
            <a:ext cx="3481318" cy="4562214"/>
          </a:xfrm>
          <a:prstGeom prst="rect">
            <a:avLst/>
          </a:prstGeom>
          <a:ln w="12700" cap="flat">
            <a:noFill/>
            <a:miter lim="400000"/>
          </a:ln>
          <a:effectLst>
            <a:outerShdw blurRad="63500" dist="25400" dir="5400000" rotWithShape="0">
              <a:srgbClr val="000000">
                <a:alpha val="50000"/>
              </a:srgbClr>
            </a:outerShdw>
          </a:effectLst>
        </p:spPr>
      </p:pic>
      <p:grpSp>
        <p:nvGrpSpPr>
          <p:cNvPr id="464" name="Group"/>
          <p:cNvGrpSpPr/>
          <p:nvPr/>
        </p:nvGrpSpPr>
        <p:grpSpPr>
          <a:xfrm>
            <a:off x="23097931" y="13055998"/>
            <a:ext cx="2098870" cy="1540535"/>
            <a:chOff x="0" y="2516"/>
            <a:chExt cx="2098868" cy="1540533"/>
          </a:xfrm>
        </p:grpSpPr>
        <p:sp>
          <p:nvSpPr>
            <p:cNvPr id="462" name="11"/>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2</a:t>
              </a:r>
              <a:endParaRPr dirty="0">
                <a:latin typeface="Arial" panose="020B0604020202020204" pitchFamily="34" charset="0"/>
                <a:cs typeface="Arial" panose="020B0604020202020204" pitchFamily="34" charset="0"/>
              </a:endParaRPr>
            </a:p>
          </p:txBody>
        </p:sp>
        <p:pic>
          <p:nvPicPr>
            <p:cNvPr id="463" name="Image" descr="Image"/>
            <p:cNvPicPr>
              <a:picLocks noChangeAspect="1"/>
            </p:cNvPicPr>
            <p:nvPr/>
          </p:nvPicPr>
          <p:blipFill>
            <a:blip r:embed="rId9"/>
            <a:stretch>
              <a:fillRect/>
            </a:stretch>
          </p:blipFill>
          <p:spPr>
            <a:xfrm>
              <a:off x="0" y="2516"/>
              <a:ext cx="554528" cy="541069"/>
            </a:xfrm>
            <a:prstGeom prst="rect">
              <a:avLst/>
            </a:prstGeom>
            <a:ln w="12700" cap="flat">
              <a:noFill/>
              <a:miter lim="400000"/>
            </a:ln>
            <a:effectLst/>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8"/>
                                        </p:tgtEl>
                                        <p:attrNameLst>
                                          <p:attrName>style.visibility</p:attrName>
                                        </p:attrNameLst>
                                      </p:cBhvr>
                                      <p:to>
                                        <p:strVal val="visible"/>
                                      </p:to>
                                    </p:set>
                                    <p:animEffect transition="in" filter="blinds(horizontal)">
                                      <p:cBhvr>
                                        <p:cTn id="7" dur="1000"/>
                                        <p:tgtEl>
                                          <p:spTgt spid="44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49"/>
                                        </p:tgtEl>
                                        <p:attrNameLst>
                                          <p:attrName>style.visibility</p:attrName>
                                        </p:attrNameLst>
                                      </p:cBhvr>
                                      <p:to>
                                        <p:strVal val="visible"/>
                                      </p:to>
                                    </p:set>
                                    <p:animEffect transition="in" filter="blinds(horizontal)">
                                      <p:cBhvr>
                                        <p:cTn id="10" dur="1000"/>
                                        <p:tgtEl>
                                          <p:spTgt spid="4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54"/>
                                        </p:tgtEl>
                                        <p:attrNameLst>
                                          <p:attrName>style.visibility</p:attrName>
                                        </p:attrNameLst>
                                      </p:cBhvr>
                                      <p:to>
                                        <p:strVal val="visible"/>
                                      </p:to>
                                    </p:set>
                                    <p:animEffect transition="in" filter="fade">
                                      <p:cBhvr>
                                        <p:cTn id="15" dur="1000"/>
                                        <p:tgtEl>
                                          <p:spTgt spid="45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55"/>
                                        </p:tgtEl>
                                        <p:attrNameLst>
                                          <p:attrName>style.visibility</p:attrName>
                                        </p:attrNameLst>
                                      </p:cBhvr>
                                      <p:to>
                                        <p:strVal val="visible"/>
                                      </p:to>
                                    </p:set>
                                    <p:animEffect transition="in" filter="fade">
                                      <p:cBhvr>
                                        <p:cTn id="20" dur="1000"/>
                                        <p:tgtEl>
                                          <p:spTgt spid="455"/>
                                        </p:tgtEl>
                                      </p:cBhvr>
                                    </p:animEffect>
                                  </p:childTnLst>
                                </p:cTn>
                              </p:par>
                              <p:par>
                                <p:cTn id="21" presetID="10" presetClass="entr" presetSubtype="0" fill="hold" nodeType="withEffect">
                                  <p:stCondLst>
                                    <p:cond delay="0"/>
                                  </p:stCondLst>
                                  <p:childTnLst>
                                    <p:set>
                                      <p:cBhvr>
                                        <p:cTn id="22" dur="1" fill="hold">
                                          <p:stCondLst>
                                            <p:cond delay="0"/>
                                          </p:stCondLst>
                                        </p:cTn>
                                        <p:tgtEl>
                                          <p:spTgt spid="456"/>
                                        </p:tgtEl>
                                        <p:attrNameLst>
                                          <p:attrName>style.visibility</p:attrName>
                                        </p:attrNameLst>
                                      </p:cBhvr>
                                      <p:to>
                                        <p:strVal val="visible"/>
                                      </p:to>
                                    </p:set>
                                    <p:animEffect transition="in" filter="fade">
                                      <p:cBhvr>
                                        <p:cTn id="23" dur="1000"/>
                                        <p:tgtEl>
                                          <p:spTgt spid="45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58"/>
                                        </p:tgtEl>
                                        <p:attrNameLst>
                                          <p:attrName>style.visibility</p:attrName>
                                        </p:attrNameLst>
                                      </p:cBhvr>
                                      <p:to>
                                        <p:strVal val="visible"/>
                                      </p:to>
                                    </p:set>
                                    <p:animEffect transition="in" filter="fade">
                                      <p:cBhvr>
                                        <p:cTn id="28" dur="500"/>
                                        <p:tgtEl>
                                          <p:spTgt spid="45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59">
                                            <p:txEl>
                                              <p:pRg st="0" end="0"/>
                                            </p:txEl>
                                          </p:spTgt>
                                        </p:tgtEl>
                                        <p:attrNameLst>
                                          <p:attrName>style.visibility</p:attrName>
                                        </p:attrNameLst>
                                      </p:cBhvr>
                                      <p:to>
                                        <p:strVal val="visible"/>
                                      </p:to>
                                    </p:set>
                                    <p:animEffect transition="in" filter="fade">
                                      <p:cBhvr>
                                        <p:cTn id="33" dur="1000"/>
                                        <p:tgtEl>
                                          <p:spTgt spid="45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59">
                                            <p:txEl>
                                              <p:pRg st="1" end="1"/>
                                            </p:txEl>
                                          </p:spTgt>
                                        </p:tgtEl>
                                        <p:attrNameLst>
                                          <p:attrName>style.visibility</p:attrName>
                                        </p:attrNameLst>
                                      </p:cBhvr>
                                      <p:to>
                                        <p:strVal val="visible"/>
                                      </p:to>
                                    </p:set>
                                    <p:animEffect transition="in" filter="fade">
                                      <p:cBhvr>
                                        <p:cTn id="38" dur="1000"/>
                                        <p:tgtEl>
                                          <p:spTgt spid="459">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59">
                                            <p:txEl>
                                              <p:pRg st="2" end="2"/>
                                            </p:txEl>
                                          </p:spTgt>
                                        </p:tgtEl>
                                        <p:attrNameLst>
                                          <p:attrName>style.visibility</p:attrName>
                                        </p:attrNameLst>
                                      </p:cBhvr>
                                      <p:to>
                                        <p:strVal val="visible"/>
                                      </p:to>
                                    </p:set>
                                    <p:animEffect transition="in" filter="fade">
                                      <p:cBhvr>
                                        <p:cTn id="43" dur="1000"/>
                                        <p:tgtEl>
                                          <p:spTgt spid="459">
                                            <p:txEl>
                                              <p:pRg st="2" end="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460"/>
                                        </p:tgtEl>
                                        <p:attrNameLst>
                                          <p:attrName>style.visibility</p:attrName>
                                        </p:attrNameLst>
                                      </p:cBhvr>
                                      <p:to>
                                        <p:strVal val="visible"/>
                                      </p:to>
                                    </p:set>
                                    <p:animEffect transition="in" filter="fade">
                                      <p:cBhvr>
                                        <p:cTn id="46" dur="1000"/>
                                        <p:tgtEl>
                                          <p:spTgt spid="46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59">
                                            <p:txEl>
                                              <p:pRg st="3" end="3"/>
                                            </p:txEl>
                                          </p:spTgt>
                                        </p:tgtEl>
                                        <p:attrNameLst>
                                          <p:attrName>style.visibility</p:attrName>
                                        </p:attrNameLst>
                                      </p:cBhvr>
                                      <p:to>
                                        <p:strVal val="visible"/>
                                      </p:to>
                                    </p:set>
                                    <p:animEffect transition="in" filter="fade">
                                      <p:cBhvr>
                                        <p:cTn id="51" dur="1000"/>
                                        <p:tgtEl>
                                          <p:spTgt spid="459">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59">
                                            <p:txEl>
                                              <p:pRg st="4" end="4"/>
                                            </p:txEl>
                                          </p:spTgt>
                                        </p:tgtEl>
                                        <p:attrNameLst>
                                          <p:attrName>style.visibility</p:attrName>
                                        </p:attrNameLst>
                                      </p:cBhvr>
                                      <p:to>
                                        <p:strVal val="visible"/>
                                      </p:to>
                                    </p:set>
                                    <p:animEffect transition="in" filter="fade">
                                      <p:cBhvr>
                                        <p:cTn id="56" dur="1000"/>
                                        <p:tgtEl>
                                          <p:spTgt spid="459">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59">
                                            <p:txEl>
                                              <p:pRg st="5" end="5"/>
                                            </p:txEl>
                                          </p:spTgt>
                                        </p:tgtEl>
                                        <p:attrNameLst>
                                          <p:attrName>style.visibility</p:attrName>
                                        </p:attrNameLst>
                                      </p:cBhvr>
                                      <p:to>
                                        <p:strVal val="visible"/>
                                      </p:to>
                                    </p:set>
                                    <p:animEffect transition="in" filter="fade">
                                      <p:cBhvr>
                                        <p:cTn id="61" dur="1000"/>
                                        <p:tgtEl>
                                          <p:spTgt spid="459">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59">
                                            <p:txEl>
                                              <p:pRg st="6" end="6"/>
                                            </p:txEl>
                                          </p:spTgt>
                                        </p:tgtEl>
                                        <p:attrNameLst>
                                          <p:attrName>style.visibility</p:attrName>
                                        </p:attrNameLst>
                                      </p:cBhvr>
                                      <p:to>
                                        <p:strVal val="visible"/>
                                      </p:to>
                                    </p:set>
                                    <p:animEffect transition="in" filter="fade">
                                      <p:cBhvr>
                                        <p:cTn id="66" dur="1000"/>
                                        <p:tgtEl>
                                          <p:spTgt spid="459">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50"/>
                                        </p:tgtEl>
                                        <p:attrNameLst>
                                          <p:attrName>style.visibility</p:attrName>
                                        </p:attrNameLst>
                                      </p:cBhvr>
                                      <p:to>
                                        <p:strVal val="visible"/>
                                      </p:to>
                                    </p:set>
                                    <p:animEffect transition="in" filter="fade">
                                      <p:cBhvr>
                                        <p:cTn id="71" dur="1000"/>
                                        <p:tgtEl>
                                          <p:spTgt spid="45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51">
                                            <p:txEl>
                                              <p:pRg st="0" end="0"/>
                                            </p:txEl>
                                          </p:spTgt>
                                        </p:tgtEl>
                                        <p:attrNameLst>
                                          <p:attrName>style.visibility</p:attrName>
                                        </p:attrNameLst>
                                      </p:cBhvr>
                                      <p:to>
                                        <p:strVal val="visible"/>
                                      </p:to>
                                    </p:set>
                                    <p:animEffect transition="in" filter="fade">
                                      <p:cBhvr>
                                        <p:cTn id="76" dur="1000"/>
                                        <p:tgtEl>
                                          <p:spTgt spid="451">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451">
                                            <p:txEl>
                                              <p:pRg st="1" end="1"/>
                                            </p:txEl>
                                          </p:spTgt>
                                        </p:tgtEl>
                                        <p:attrNameLst>
                                          <p:attrName>style.visibility</p:attrName>
                                        </p:attrNameLst>
                                      </p:cBhvr>
                                      <p:to>
                                        <p:strVal val="visible"/>
                                      </p:to>
                                    </p:set>
                                    <p:animEffect transition="in" filter="fade">
                                      <p:cBhvr>
                                        <p:cTn id="81" dur="1000"/>
                                        <p:tgtEl>
                                          <p:spTgt spid="451">
                                            <p:txEl>
                                              <p:pRg st="1" end="1"/>
                                            </p:txEl>
                                          </p:spTgt>
                                        </p:tgtEl>
                                      </p:cBhvr>
                                    </p:animEffect>
                                  </p:childTnLst>
                                </p:cTn>
                              </p:par>
                              <p:par>
                                <p:cTn id="82" presetID="10" presetClass="entr" presetSubtype="0" fill="hold"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 grpId="0" animBg="1"/>
      <p:bldP spid="450" grpId="0" animBg="1"/>
      <p:bldP spid="451" grpId="0" uiExpand="1" build="p"/>
      <p:bldP spid="454" grpId="0" animBg="1"/>
      <p:bldP spid="455" grpId="0"/>
      <p:bldP spid="458" grpId="0" animBg="1"/>
      <p:bldP spid="459"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 name="Group"/>
          <p:cNvGrpSpPr/>
          <p:nvPr/>
        </p:nvGrpSpPr>
        <p:grpSpPr>
          <a:xfrm>
            <a:off x="300010" y="12315300"/>
            <a:ext cx="4601210" cy="995767"/>
            <a:chOff x="0" y="0"/>
            <a:chExt cx="4601208" cy="995765"/>
          </a:xfrm>
        </p:grpSpPr>
        <p:pic>
          <p:nvPicPr>
            <p:cNvPr id="466" name="Picture 3" descr="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467" name="Picture 5" descr="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468"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469"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470" name="ministry-and-health-family-welfare.png" descr="ministry-and-health-family-welfar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474" name="Group"/>
          <p:cNvGrpSpPr/>
          <p:nvPr/>
        </p:nvGrpSpPr>
        <p:grpSpPr>
          <a:xfrm>
            <a:off x="23097931" y="13055998"/>
            <a:ext cx="2098870" cy="1540535"/>
            <a:chOff x="0" y="2516"/>
            <a:chExt cx="2098868" cy="1540533"/>
          </a:xfrm>
        </p:grpSpPr>
        <p:sp>
          <p:nvSpPr>
            <p:cNvPr id="472" name="12"/>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3</a:t>
              </a:r>
              <a:endParaRPr dirty="0">
                <a:latin typeface="Arial" panose="020B0604020202020204" pitchFamily="34" charset="0"/>
                <a:cs typeface="Arial" panose="020B0604020202020204" pitchFamily="34" charset="0"/>
              </a:endParaRPr>
            </a:p>
          </p:txBody>
        </p:sp>
        <p:pic>
          <p:nvPicPr>
            <p:cNvPr id="473" name="Image" descr="Image"/>
            <p:cNvPicPr>
              <a:picLocks noChangeAspect="1"/>
            </p:cNvPicPr>
            <p:nvPr/>
          </p:nvPicPr>
          <p:blipFill>
            <a:blip r:embed="rId5"/>
            <a:stretch>
              <a:fillRect/>
            </a:stretch>
          </p:blipFill>
          <p:spPr>
            <a:xfrm>
              <a:off x="0" y="2516"/>
              <a:ext cx="554528" cy="541069"/>
            </a:xfrm>
            <a:prstGeom prst="rect">
              <a:avLst/>
            </a:prstGeom>
            <a:ln w="12700" cap="flat">
              <a:noFill/>
              <a:miter lim="400000"/>
            </a:ln>
            <a:effectLst/>
          </p:spPr>
        </p:pic>
      </p:grpSp>
      <p:grpSp>
        <p:nvGrpSpPr>
          <p:cNvPr id="479" name="Group"/>
          <p:cNvGrpSpPr/>
          <p:nvPr/>
        </p:nvGrpSpPr>
        <p:grpSpPr>
          <a:xfrm>
            <a:off x="-25400" y="1227391"/>
            <a:ext cx="24434800" cy="4245175"/>
            <a:chOff x="0" y="0"/>
            <a:chExt cx="24434800" cy="4245174"/>
          </a:xfrm>
        </p:grpSpPr>
        <p:sp>
          <p:nvSpPr>
            <p:cNvPr id="475" name="Rectangle"/>
            <p:cNvSpPr/>
            <p:nvPr/>
          </p:nvSpPr>
          <p:spPr>
            <a:xfrm>
              <a:off x="0" y="0"/>
              <a:ext cx="24434800" cy="4245174"/>
            </a:xfrm>
            <a:prstGeom prst="rect">
              <a:avLst/>
            </a:prstGeom>
            <a:solidFill>
              <a:srgbClr val="FFFFFF"/>
            </a:solidFill>
            <a:ln w="12700" cap="flat">
              <a:noFill/>
              <a:miter lim="400000"/>
            </a:ln>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476" name="SESSION 3"/>
            <p:cNvSpPr txBox="1"/>
            <p:nvPr/>
          </p:nvSpPr>
          <p:spPr>
            <a:xfrm>
              <a:off x="8779760" y="957891"/>
              <a:ext cx="6875279" cy="1641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defTabSz="412750">
                <a:defRPr sz="10000">
                  <a:solidFill>
                    <a:srgbClr val="002135"/>
                  </a:solidFill>
                </a:defRPr>
              </a:lvl1pPr>
            </a:lstStyle>
            <a:p>
              <a:r>
                <a:rPr b="0" dirty="0">
                  <a:latin typeface="Arial" panose="020B0604020202020204" pitchFamily="34" charset="0"/>
                  <a:cs typeface="Arial" panose="020B0604020202020204" pitchFamily="34" charset="0"/>
                </a:rPr>
                <a:t>SESSION 3</a:t>
              </a:r>
            </a:p>
          </p:txBody>
        </p:sp>
        <p:sp>
          <p:nvSpPr>
            <p:cNvPr id="477" name="CONTACT TRACING"/>
            <p:cNvSpPr txBox="1"/>
            <p:nvPr/>
          </p:nvSpPr>
          <p:spPr>
            <a:xfrm>
              <a:off x="9463444" y="2724167"/>
              <a:ext cx="5507918" cy="5642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a:solidFill>
                    <a:srgbClr val="002135"/>
                  </a:solidFill>
                </a:defRPr>
              </a:lvl1pPr>
            </a:lstStyle>
            <a:p>
              <a:r>
                <a:rPr lang="en-US" b="0" dirty="0">
                  <a:latin typeface="Arial" panose="020B0604020202020204" pitchFamily="34" charset="0"/>
                  <a:cs typeface="Arial" panose="020B0604020202020204" pitchFamily="34" charset="0"/>
                </a:rPr>
                <a:t>COMMUNITY SURVEILLANCE</a:t>
              </a:r>
              <a:endParaRPr b="0" dirty="0">
                <a:latin typeface="Arial" panose="020B0604020202020204" pitchFamily="34" charset="0"/>
                <a:cs typeface="Arial" panose="020B0604020202020204" pitchFamily="34" charset="0"/>
              </a:endParaRPr>
            </a:p>
          </p:txBody>
        </p:sp>
        <p:sp>
          <p:nvSpPr>
            <p:cNvPr id="478" name="Line"/>
            <p:cNvSpPr/>
            <p:nvPr/>
          </p:nvSpPr>
          <p:spPr>
            <a:xfrm>
              <a:off x="8860605" y="2603070"/>
              <a:ext cx="6713589" cy="1"/>
            </a:xfrm>
            <a:prstGeom prst="line">
              <a:avLst/>
            </a:prstGeom>
            <a:noFill/>
            <a:ln w="25400" cap="flat">
              <a:solidFill>
                <a:srgbClr val="AAABAE"/>
              </a:solidFill>
              <a:prstDash val="solid"/>
              <a:miter lim="400000"/>
            </a:ln>
            <a:effectLst/>
          </p:spPr>
          <p:txBody>
            <a:bodyPr wrap="square" lIns="45718" tIns="45718" rIns="45718" bIns="45718" numCol="1" anchor="t">
              <a:noAutofit/>
            </a:bodyPr>
            <a:lstStyle/>
            <a:p>
              <a:endParaRPr b="0" dirty="0">
                <a:latin typeface="Arial" panose="020B0604020202020204" pitchFamily="34" charset="0"/>
                <a:cs typeface="Arial" panose="020B0604020202020204" pitchFamily="34" charset="0"/>
              </a:endParaRPr>
            </a:p>
          </p:txBody>
        </p:sp>
      </p:grpSp>
      <p:grpSp>
        <p:nvGrpSpPr>
          <p:cNvPr id="484" name="Group"/>
          <p:cNvGrpSpPr/>
          <p:nvPr/>
        </p:nvGrpSpPr>
        <p:grpSpPr>
          <a:xfrm>
            <a:off x="102217" y="5819688"/>
            <a:ext cx="5855087" cy="6071600"/>
            <a:chOff x="0" y="0"/>
            <a:chExt cx="5855086" cy="6071598"/>
          </a:xfrm>
        </p:grpSpPr>
        <p:sp>
          <p:nvSpPr>
            <p:cNvPr id="480" name="Rounded Rectangle"/>
            <p:cNvSpPr/>
            <p:nvPr/>
          </p:nvSpPr>
          <p:spPr>
            <a:xfrm>
              <a:off x="0" y="3964895"/>
              <a:ext cx="5855086" cy="2106703"/>
            </a:xfrm>
            <a:prstGeom prst="roundRect">
              <a:avLst>
                <a:gd name="adj" fmla="val 904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481" name="TYPES OF…"/>
            <p:cNvSpPr txBox="1"/>
            <p:nvPr/>
          </p:nvSpPr>
          <p:spPr>
            <a:xfrm>
              <a:off x="1467208" y="4335207"/>
              <a:ext cx="2920671" cy="133369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4000"/>
              </a:pPr>
              <a:r>
                <a:rPr b="0" dirty="0">
                  <a:latin typeface="Arial" panose="020B0604020202020204" pitchFamily="34" charset="0"/>
                  <a:cs typeface="Arial" panose="020B0604020202020204" pitchFamily="34" charset="0"/>
                </a:rPr>
                <a:t>TYPES OF</a:t>
              </a:r>
            </a:p>
            <a:p>
              <a:pPr>
                <a:defRPr sz="4000"/>
              </a:pPr>
              <a:r>
                <a:rPr b="0" dirty="0">
                  <a:latin typeface="Arial" panose="020B0604020202020204" pitchFamily="34" charset="0"/>
                  <a:cs typeface="Arial" panose="020B0604020202020204" pitchFamily="34" charset="0"/>
                </a:rPr>
                <a:t>CONTACTS</a:t>
              </a:r>
            </a:p>
          </p:txBody>
        </p:sp>
        <p:pic>
          <p:nvPicPr>
            <p:cNvPr id="482" name="Image" descr="Image"/>
            <p:cNvPicPr>
              <a:picLocks noChangeAspect="1"/>
            </p:cNvPicPr>
            <p:nvPr/>
          </p:nvPicPr>
          <p:blipFill>
            <a:blip r:embed="rId6"/>
            <a:stretch>
              <a:fillRect/>
            </a:stretch>
          </p:blipFill>
          <p:spPr>
            <a:xfrm>
              <a:off x="1326885" y="0"/>
              <a:ext cx="4437783" cy="3026127"/>
            </a:xfrm>
            <a:prstGeom prst="rect">
              <a:avLst/>
            </a:prstGeom>
            <a:ln w="12700" cap="flat">
              <a:noFill/>
              <a:miter lim="400000"/>
            </a:ln>
            <a:effectLst/>
          </p:spPr>
        </p:pic>
        <p:sp>
          <p:nvSpPr>
            <p:cNvPr id="483" name="Arrow 10"/>
            <p:cNvSpPr/>
            <p:nvPr/>
          </p:nvSpPr>
          <p:spPr>
            <a:xfrm rot="5400000">
              <a:off x="3010733" y="2918281"/>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cap="flat">
              <a:noFill/>
              <a:miter lim="400000"/>
            </a:ln>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grpSp>
      <p:grpSp>
        <p:nvGrpSpPr>
          <p:cNvPr id="489" name="Group"/>
          <p:cNvGrpSpPr/>
          <p:nvPr/>
        </p:nvGrpSpPr>
        <p:grpSpPr>
          <a:xfrm>
            <a:off x="6210377" y="5753008"/>
            <a:ext cx="5855087" cy="6122088"/>
            <a:chOff x="0" y="0"/>
            <a:chExt cx="5855086" cy="6122087"/>
          </a:xfrm>
          <a:solidFill>
            <a:schemeClr val="accent1">
              <a:lumMod val="20000"/>
              <a:lumOff val="80000"/>
            </a:schemeClr>
          </a:solidFill>
        </p:grpSpPr>
        <p:sp>
          <p:nvSpPr>
            <p:cNvPr id="485" name="Rounded Rectangle"/>
            <p:cNvSpPr/>
            <p:nvPr/>
          </p:nvSpPr>
          <p:spPr>
            <a:xfrm>
              <a:off x="0" y="4015384"/>
              <a:ext cx="5855086" cy="2106703"/>
            </a:xfrm>
            <a:prstGeom prst="roundRect">
              <a:avLst>
                <a:gd name="adj" fmla="val 9043"/>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486" name="CONTACT…"/>
            <p:cNvSpPr txBox="1"/>
            <p:nvPr/>
          </p:nvSpPr>
          <p:spPr>
            <a:xfrm>
              <a:off x="97744" y="4409679"/>
              <a:ext cx="5659597" cy="1210588"/>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a:defRPr sz="4000">
                  <a:solidFill>
                    <a:srgbClr val="FFFFFF"/>
                  </a:solidFill>
                </a:defRPr>
              </a:pPr>
              <a:r>
                <a:rPr lang="en-US" sz="3600" b="0" dirty="0">
                  <a:solidFill>
                    <a:sysClr val="windowText" lastClr="000000"/>
                  </a:solidFill>
                  <a:latin typeface="Arial" panose="020B0604020202020204" pitchFamily="34" charset="0"/>
                  <a:cs typeface="Arial" panose="020B0604020202020204" pitchFamily="34" charset="0"/>
                </a:rPr>
                <a:t>COMMUNITY SURVEILLANCE </a:t>
              </a:r>
              <a:r>
                <a:rPr sz="3600" b="0" dirty="0" err="1">
                  <a:solidFill>
                    <a:sysClr val="windowText" lastClr="000000"/>
                  </a:solidFill>
                  <a:latin typeface="Arial" panose="020B0604020202020204" pitchFamily="34" charset="0"/>
                  <a:cs typeface="Arial" panose="020B0604020202020204" pitchFamily="34" charset="0"/>
                </a:rPr>
                <a:t>SoP</a:t>
              </a:r>
              <a:endParaRPr sz="3600" b="0" dirty="0">
                <a:solidFill>
                  <a:sysClr val="windowText" lastClr="000000"/>
                </a:solidFill>
                <a:latin typeface="Arial" panose="020B0604020202020204" pitchFamily="34" charset="0"/>
                <a:cs typeface="Arial" panose="020B0604020202020204" pitchFamily="34" charset="0"/>
              </a:endParaRPr>
            </a:p>
          </p:txBody>
        </p:sp>
        <p:pic>
          <p:nvPicPr>
            <p:cNvPr id="487" name="Image" descr="Image"/>
            <p:cNvPicPr>
              <a:picLocks noChangeAspect="1"/>
            </p:cNvPicPr>
            <p:nvPr/>
          </p:nvPicPr>
          <p:blipFill>
            <a:blip r:embed="rId7"/>
            <a:stretch>
              <a:fillRect/>
            </a:stretch>
          </p:blipFill>
          <p:spPr>
            <a:xfrm>
              <a:off x="1124875" y="0"/>
              <a:ext cx="4449534" cy="2523888"/>
            </a:xfrm>
            <a:prstGeom prst="rect">
              <a:avLst/>
            </a:prstGeom>
            <a:grpFill/>
            <a:ln w="12700" cap="flat">
              <a:noFill/>
              <a:miter lim="400000"/>
            </a:ln>
            <a:effectLst/>
          </p:spPr>
        </p:pic>
        <p:sp>
          <p:nvSpPr>
            <p:cNvPr id="488" name="Arrow 10"/>
            <p:cNvSpPr/>
            <p:nvPr/>
          </p:nvSpPr>
          <p:spPr>
            <a:xfrm rot="5400000">
              <a:off x="2726361" y="2984961"/>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grpFill/>
            <a:ln w="12700" cap="flat">
              <a:noFill/>
              <a:miter lim="400000"/>
            </a:ln>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grpSp>
      <p:grpSp>
        <p:nvGrpSpPr>
          <p:cNvPr id="494" name="Group"/>
          <p:cNvGrpSpPr/>
          <p:nvPr/>
        </p:nvGrpSpPr>
        <p:grpSpPr>
          <a:xfrm>
            <a:off x="12318536" y="5753008"/>
            <a:ext cx="5855087" cy="6138279"/>
            <a:chOff x="0" y="0"/>
            <a:chExt cx="5855086" cy="6138278"/>
          </a:xfrm>
        </p:grpSpPr>
        <p:sp>
          <p:nvSpPr>
            <p:cNvPr id="490" name="Rounded Rectangle"/>
            <p:cNvSpPr/>
            <p:nvPr/>
          </p:nvSpPr>
          <p:spPr>
            <a:xfrm>
              <a:off x="0" y="4031575"/>
              <a:ext cx="5855086" cy="2106703"/>
            </a:xfrm>
            <a:prstGeom prst="roundRect">
              <a:avLst>
                <a:gd name="adj" fmla="val 904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491" name="ADVISORY"/>
            <p:cNvSpPr txBox="1"/>
            <p:nvPr/>
          </p:nvSpPr>
          <p:spPr>
            <a:xfrm>
              <a:off x="1452823" y="4709663"/>
              <a:ext cx="2750753" cy="7181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4000"/>
              </a:lvl1pPr>
            </a:lstStyle>
            <a:p>
              <a:r>
                <a:rPr b="0" dirty="0">
                  <a:latin typeface="Arial" panose="020B0604020202020204" pitchFamily="34" charset="0"/>
                  <a:cs typeface="Arial" panose="020B0604020202020204" pitchFamily="34" charset="0"/>
                </a:rPr>
                <a:t>ADVISORY</a:t>
              </a:r>
            </a:p>
          </p:txBody>
        </p:sp>
        <p:pic>
          <p:nvPicPr>
            <p:cNvPr id="492" name="Image" descr="Image"/>
            <p:cNvPicPr>
              <a:picLocks noChangeAspect="1"/>
            </p:cNvPicPr>
            <p:nvPr/>
          </p:nvPicPr>
          <p:blipFill>
            <a:blip r:embed="rId8"/>
            <a:stretch>
              <a:fillRect/>
            </a:stretch>
          </p:blipFill>
          <p:spPr>
            <a:xfrm>
              <a:off x="939131" y="0"/>
              <a:ext cx="2959543" cy="2920395"/>
            </a:xfrm>
            <a:prstGeom prst="rect">
              <a:avLst/>
            </a:prstGeom>
            <a:ln w="12700" cap="flat">
              <a:noFill/>
              <a:miter lim="400000"/>
            </a:ln>
            <a:effectLst/>
          </p:spPr>
        </p:pic>
        <p:sp>
          <p:nvSpPr>
            <p:cNvPr id="493" name="Arrow 10"/>
            <p:cNvSpPr/>
            <p:nvPr/>
          </p:nvSpPr>
          <p:spPr>
            <a:xfrm rot="5400000">
              <a:off x="2441988" y="2984961"/>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cap="flat">
              <a:noFill/>
              <a:miter lim="400000"/>
            </a:ln>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grpSp>
      <p:grpSp>
        <p:nvGrpSpPr>
          <p:cNvPr id="499" name="Group"/>
          <p:cNvGrpSpPr/>
          <p:nvPr/>
        </p:nvGrpSpPr>
        <p:grpSpPr>
          <a:xfrm>
            <a:off x="18426696" y="5700269"/>
            <a:ext cx="5855088" cy="6174827"/>
            <a:chOff x="0" y="0"/>
            <a:chExt cx="5855086" cy="6174826"/>
          </a:xfrm>
          <a:solidFill>
            <a:schemeClr val="accent1">
              <a:lumMod val="20000"/>
              <a:lumOff val="80000"/>
            </a:schemeClr>
          </a:solidFill>
        </p:grpSpPr>
        <p:sp>
          <p:nvSpPr>
            <p:cNvPr id="495" name="Rounded Rectangle"/>
            <p:cNvSpPr/>
            <p:nvPr/>
          </p:nvSpPr>
          <p:spPr>
            <a:xfrm>
              <a:off x="0" y="4068123"/>
              <a:ext cx="5855086" cy="2106703"/>
            </a:xfrm>
            <a:prstGeom prst="roundRect">
              <a:avLst>
                <a:gd name="adj" fmla="val 9043"/>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496" name="COMMUNICATION"/>
            <p:cNvSpPr txBox="1"/>
            <p:nvPr/>
          </p:nvSpPr>
          <p:spPr>
            <a:xfrm>
              <a:off x="653685" y="4762402"/>
              <a:ext cx="4547717" cy="718145"/>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4000">
                  <a:solidFill>
                    <a:srgbClr val="FFFFFF"/>
                  </a:solidFill>
                </a:defRPr>
              </a:lvl1pPr>
            </a:lstStyle>
            <a:p>
              <a:r>
                <a:rPr b="0" dirty="0">
                  <a:solidFill>
                    <a:sysClr val="windowText" lastClr="000000"/>
                  </a:solidFill>
                  <a:latin typeface="Arial" panose="020B0604020202020204" pitchFamily="34" charset="0"/>
                  <a:cs typeface="Arial" panose="020B0604020202020204" pitchFamily="34" charset="0"/>
                </a:rPr>
                <a:t>COMMUNICATION</a:t>
              </a:r>
            </a:p>
          </p:txBody>
        </p:sp>
        <p:pic>
          <p:nvPicPr>
            <p:cNvPr id="497" name="Image" descr="Image"/>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3250" y="0"/>
              <a:ext cx="3382126" cy="3004385"/>
            </a:xfrm>
            <a:prstGeom prst="rect">
              <a:avLst/>
            </a:prstGeom>
            <a:grpFill/>
            <a:ln w="12700" cap="flat">
              <a:noFill/>
              <a:miter lim="400000"/>
            </a:ln>
            <a:effectLst/>
          </p:spPr>
        </p:pic>
        <p:sp>
          <p:nvSpPr>
            <p:cNvPr id="498" name="Arrow 10"/>
            <p:cNvSpPr/>
            <p:nvPr/>
          </p:nvSpPr>
          <p:spPr>
            <a:xfrm rot="5400000">
              <a:off x="2157615" y="306540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grpFill/>
            <a:ln w="12700" cap="flat">
              <a:noFill/>
              <a:miter lim="400000"/>
            </a:ln>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79"/>
                                        </p:tgtEl>
                                        <p:attrNameLst>
                                          <p:attrName>style.visibility</p:attrName>
                                        </p:attrNameLst>
                                      </p:cBhvr>
                                      <p:to>
                                        <p:strVal val="visible"/>
                                      </p:to>
                                    </p:set>
                                    <p:animEffect transition="in" filter="blinds(horizontal)">
                                      <p:cBhvr>
                                        <p:cTn id="7" dur="1000"/>
                                        <p:tgtEl>
                                          <p:spTgt spid="47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484"/>
                                        </p:tgtEl>
                                        <p:attrNameLst>
                                          <p:attrName>style.visibility</p:attrName>
                                        </p:attrNameLst>
                                      </p:cBhvr>
                                      <p:to>
                                        <p:strVal val="visible"/>
                                      </p:to>
                                    </p:set>
                                    <p:anim calcmode="lin" valueType="num">
                                      <p:cBhvr additive="base">
                                        <p:cTn id="12" dur="1000" fill="hold"/>
                                        <p:tgtEl>
                                          <p:spTgt spid="484"/>
                                        </p:tgtEl>
                                        <p:attrNameLst>
                                          <p:attrName>ppt_x</p:attrName>
                                        </p:attrNameLst>
                                      </p:cBhvr>
                                      <p:tavLst>
                                        <p:tav tm="0">
                                          <p:val>
                                            <p:strVal val="#ppt_x"/>
                                          </p:val>
                                        </p:tav>
                                        <p:tav tm="100000">
                                          <p:val>
                                            <p:strVal val="#ppt_x"/>
                                          </p:val>
                                        </p:tav>
                                      </p:tavLst>
                                    </p:anim>
                                    <p:anim calcmode="lin" valueType="num">
                                      <p:cBhvr additive="base">
                                        <p:cTn id="13" dur="1000" fill="hold"/>
                                        <p:tgtEl>
                                          <p:spTgt spid="48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489"/>
                                        </p:tgtEl>
                                        <p:attrNameLst>
                                          <p:attrName>style.visibility</p:attrName>
                                        </p:attrNameLst>
                                      </p:cBhvr>
                                      <p:to>
                                        <p:strVal val="visible"/>
                                      </p:to>
                                    </p:set>
                                    <p:anim calcmode="lin" valueType="num">
                                      <p:cBhvr additive="base">
                                        <p:cTn id="18" dur="1000" fill="hold"/>
                                        <p:tgtEl>
                                          <p:spTgt spid="489"/>
                                        </p:tgtEl>
                                        <p:attrNameLst>
                                          <p:attrName>ppt_x</p:attrName>
                                        </p:attrNameLst>
                                      </p:cBhvr>
                                      <p:tavLst>
                                        <p:tav tm="0">
                                          <p:val>
                                            <p:strVal val="#ppt_x"/>
                                          </p:val>
                                        </p:tav>
                                        <p:tav tm="100000">
                                          <p:val>
                                            <p:strVal val="#ppt_x"/>
                                          </p:val>
                                        </p:tav>
                                      </p:tavLst>
                                    </p:anim>
                                    <p:anim calcmode="lin" valueType="num">
                                      <p:cBhvr additive="base">
                                        <p:cTn id="19" dur="1000" fill="hold"/>
                                        <p:tgtEl>
                                          <p:spTgt spid="489"/>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494"/>
                                        </p:tgtEl>
                                        <p:attrNameLst>
                                          <p:attrName>style.visibility</p:attrName>
                                        </p:attrNameLst>
                                      </p:cBhvr>
                                      <p:to>
                                        <p:strVal val="visible"/>
                                      </p:to>
                                    </p:set>
                                    <p:anim calcmode="lin" valueType="num">
                                      <p:cBhvr additive="base">
                                        <p:cTn id="24" dur="1000" fill="hold"/>
                                        <p:tgtEl>
                                          <p:spTgt spid="494"/>
                                        </p:tgtEl>
                                        <p:attrNameLst>
                                          <p:attrName>ppt_x</p:attrName>
                                        </p:attrNameLst>
                                      </p:cBhvr>
                                      <p:tavLst>
                                        <p:tav tm="0">
                                          <p:val>
                                            <p:strVal val="#ppt_x"/>
                                          </p:val>
                                        </p:tav>
                                        <p:tav tm="100000">
                                          <p:val>
                                            <p:strVal val="#ppt_x"/>
                                          </p:val>
                                        </p:tav>
                                      </p:tavLst>
                                    </p:anim>
                                    <p:anim calcmode="lin" valueType="num">
                                      <p:cBhvr additive="base">
                                        <p:cTn id="25" dur="1000" fill="hold"/>
                                        <p:tgtEl>
                                          <p:spTgt spid="494"/>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nodeType="clickEffect">
                                  <p:stCondLst>
                                    <p:cond delay="0"/>
                                  </p:stCondLst>
                                  <p:childTnLst>
                                    <p:set>
                                      <p:cBhvr>
                                        <p:cTn id="29" dur="1" fill="hold">
                                          <p:stCondLst>
                                            <p:cond delay="0"/>
                                          </p:stCondLst>
                                        </p:cTn>
                                        <p:tgtEl>
                                          <p:spTgt spid="499"/>
                                        </p:tgtEl>
                                        <p:attrNameLst>
                                          <p:attrName>style.visibility</p:attrName>
                                        </p:attrNameLst>
                                      </p:cBhvr>
                                      <p:to>
                                        <p:strVal val="visible"/>
                                      </p:to>
                                    </p:set>
                                    <p:anim calcmode="lin" valueType="num">
                                      <p:cBhvr additive="base">
                                        <p:cTn id="30" dur="1000" fill="hold"/>
                                        <p:tgtEl>
                                          <p:spTgt spid="499"/>
                                        </p:tgtEl>
                                        <p:attrNameLst>
                                          <p:attrName>ppt_x</p:attrName>
                                        </p:attrNameLst>
                                      </p:cBhvr>
                                      <p:tavLst>
                                        <p:tav tm="0">
                                          <p:val>
                                            <p:strVal val="#ppt_x"/>
                                          </p:val>
                                        </p:tav>
                                        <p:tav tm="100000">
                                          <p:val>
                                            <p:strVal val="#ppt_x"/>
                                          </p:val>
                                        </p:tav>
                                      </p:tavLst>
                                    </p:anim>
                                    <p:anim calcmode="lin" valueType="num">
                                      <p:cBhvr additive="base">
                                        <p:cTn id="31" dur="1000" fill="hold"/>
                                        <p:tgtEl>
                                          <p:spTgt spid="49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6" name="Group"/>
          <p:cNvGrpSpPr/>
          <p:nvPr/>
        </p:nvGrpSpPr>
        <p:grpSpPr>
          <a:xfrm>
            <a:off x="300010" y="12315300"/>
            <a:ext cx="4601210" cy="995767"/>
            <a:chOff x="0" y="0"/>
            <a:chExt cx="4601208" cy="995765"/>
          </a:xfrm>
        </p:grpSpPr>
        <p:pic>
          <p:nvPicPr>
            <p:cNvPr id="501"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502"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503"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504"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505"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509" name="Group"/>
          <p:cNvGrpSpPr/>
          <p:nvPr/>
        </p:nvGrpSpPr>
        <p:grpSpPr>
          <a:xfrm>
            <a:off x="23097931" y="13055998"/>
            <a:ext cx="2098870" cy="1540535"/>
            <a:chOff x="0" y="2516"/>
            <a:chExt cx="2098868" cy="1540533"/>
          </a:xfrm>
        </p:grpSpPr>
        <p:sp>
          <p:nvSpPr>
            <p:cNvPr id="507" name="13"/>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4</a:t>
              </a:r>
              <a:endParaRPr dirty="0">
                <a:latin typeface="Arial" panose="020B0604020202020204" pitchFamily="34" charset="0"/>
                <a:cs typeface="Arial" panose="020B0604020202020204" pitchFamily="34" charset="0"/>
              </a:endParaRPr>
            </a:p>
          </p:txBody>
        </p:sp>
        <p:pic>
          <p:nvPicPr>
            <p:cNvPr id="508"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grpSp>
        <p:nvGrpSpPr>
          <p:cNvPr id="512" name="Group"/>
          <p:cNvGrpSpPr/>
          <p:nvPr/>
        </p:nvGrpSpPr>
        <p:grpSpPr>
          <a:xfrm>
            <a:off x="452700" y="544224"/>
            <a:ext cx="13257510" cy="1332711"/>
            <a:chOff x="177046" y="0"/>
            <a:chExt cx="13257509" cy="1332710"/>
          </a:xfrm>
        </p:grpSpPr>
        <p:sp>
          <p:nvSpPr>
            <p:cNvPr id="510" name="Rounded Rectangle"/>
            <p:cNvSpPr/>
            <p:nvPr/>
          </p:nvSpPr>
          <p:spPr>
            <a:xfrm>
              <a:off x="177046" y="0"/>
              <a:ext cx="13257509" cy="1332710"/>
            </a:xfrm>
            <a:prstGeom prst="roundRect">
              <a:avLst>
                <a:gd name="adj" fmla="val 18647"/>
              </a:avLst>
            </a:prstGeom>
            <a:solidFill>
              <a:srgbClr val="FFFFFF"/>
            </a:solidFill>
            <a:ln w="12700" cap="flat">
              <a:noFill/>
              <a:miter lim="400000"/>
            </a:ln>
            <a:effectLst/>
          </p:spPr>
          <p:txBody>
            <a:bodyPr wrap="square" lIns="0" tIns="0" rIns="0" bIns="0" numCol="1" anchor="ctr">
              <a:noAutofit/>
            </a:bodyP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511" name="DEFINITIONS - Suspect Case"/>
            <p:cNvSpPr txBox="1"/>
            <p:nvPr/>
          </p:nvSpPr>
          <p:spPr>
            <a:xfrm>
              <a:off x="326630" y="468909"/>
              <a:ext cx="12129858" cy="5950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p>
              <a:pPr algn="l">
                <a:defRPr sz="3200" spc="96">
                  <a:solidFill>
                    <a:srgbClr val="002135"/>
                  </a:solidFill>
                </a:defRPr>
              </a:pPr>
              <a:r>
                <a:rPr b="0" dirty="0">
                  <a:latin typeface="Arial" panose="020B0604020202020204" pitchFamily="34" charset="0"/>
                  <a:cs typeface="Arial" panose="020B0604020202020204" pitchFamily="34" charset="0"/>
                </a:rPr>
                <a:t>DEFINITIONS – </a:t>
              </a:r>
              <a:r>
                <a:rPr b="0" cap="all" dirty="0">
                  <a:latin typeface="Arial" panose="020B0604020202020204" pitchFamily="34" charset="0"/>
                  <a:cs typeface="Arial" panose="020B0604020202020204" pitchFamily="34" charset="0"/>
                </a:rPr>
                <a:t>Suspect/Probable infected person </a:t>
              </a:r>
            </a:p>
          </p:txBody>
        </p:sp>
      </p:grpSp>
      <p:sp>
        <p:nvSpPr>
          <p:cNvPr id="513" name="Rounded Rectangle"/>
          <p:cNvSpPr/>
          <p:nvPr/>
        </p:nvSpPr>
        <p:spPr>
          <a:xfrm>
            <a:off x="442265" y="9746171"/>
            <a:ext cx="22655666" cy="2277016"/>
          </a:xfrm>
          <a:prstGeom prst="roundRect">
            <a:avLst>
              <a:gd name="adj" fmla="val 8366"/>
            </a:avLst>
          </a:prstGeom>
          <a:solidFill>
            <a:schemeClr val="accent1">
              <a:lumMod val="20000"/>
              <a:lumOff val="80000"/>
            </a:schemeClr>
          </a:solidFill>
          <a:ln w="12700" cap="flat">
            <a:noFill/>
            <a:miter lim="400000"/>
          </a:ln>
          <a:effectLst/>
        </p:spPr>
        <p:txBody>
          <a:bodyPr wrap="square" lIns="0" tIns="0" rIns="0" bIns="0" numCol="1" anchor="ctr">
            <a:noAutofit/>
          </a:bodyPr>
          <a:lstStyle/>
          <a:p>
            <a:pPr>
              <a:defRPr sz="3200">
                <a:solidFill>
                  <a:schemeClr val="accent1">
                    <a:hueOff val="114395"/>
                    <a:lumOff val="-24975"/>
                  </a:schemeClr>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514" name="A contact is a person that is involved in any of the following:…"/>
          <p:cNvSpPr txBox="1"/>
          <p:nvPr/>
        </p:nvSpPr>
        <p:spPr>
          <a:xfrm>
            <a:off x="769891" y="9974574"/>
            <a:ext cx="22090110" cy="18107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algn="l" defTabSz="914400">
              <a:spcBef>
                <a:spcPts val="600"/>
              </a:spcBef>
              <a:defRPr sz="2600" b="0" cap="all">
                <a:solidFill>
                  <a:srgbClr val="FFFFFF"/>
                </a:solidFill>
              </a:defRPr>
            </a:pPr>
            <a:r>
              <a:rPr sz="2400" b="0" dirty="0">
                <a:solidFill>
                  <a:sysClr val="windowText" lastClr="000000"/>
                </a:solidFill>
                <a:latin typeface="Arial" panose="020B0604020202020204" pitchFamily="34" charset="0"/>
                <a:cs typeface="Arial" panose="020B0604020202020204" pitchFamily="34" charset="0"/>
              </a:rPr>
              <a:t>A contact is a person </a:t>
            </a:r>
            <a:r>
              <a:rPr lang="en-US" sz="2400" b="0" dirty="0">
                <a:solidFill>
                  <a:sysClr val="windowText" lastClr="000000"/>
                </a:solidFill>
                <a:latin typeface="Arial" panose="020B0604020202020204" pitchFamily="34" charset="0"/>
                <a:cs typeface="Arial" panose="020B0604020202020204" pitchFamily="34" charset="0"/>
              </a:rPr>
              <a:t>who </a:t>
            </a:r>
            <a:r>
              <a:rPr sz="2400" b="0" dirty="0">
                <a:solidFill>
                  <a:sysClr val="windowText" lastClr="000000"/>
                </a:solidFill>
                <a:latin typeface="Arial" panose="020B0604020202020204" pitchFamily="34" charset="0"/>
                <a:cs typeface="Arial" panose="020B0604020202020204" pitchFamily="34" charset="0"/>
              </a:rPr>
              <a:t>is involved in any of the following: </a:t>
            </a:r>
          </a:p>
          <a:p>
            <a:pPr algn="l" defTabSz="914400">
              <a:spcBef>
                <a:spcPts val="600"/>
              </a:spcBef>
              <a:defRPr sz="2600" b="0" cap="all">
                <a:solidFill>
                  <a:srgbClr val="FFFFFF"/>
                </a:solidFill>
              </a:defRPr>
            </a:pPr>
            <a:r>
              <a:rPr sz="2400" b="0" dirty="0">
                <a:solidFill>
                  <a:sysClr val="windowText" lastClr="000000"/>
                </a:solidFill>
                <a:latin typeface="Arial" panose="020B0604020202020204" pitchFamily="34" charset="0"/>
                <a:cs typeface="Arial" panose="020B0604020202020204" pitchFamily="34" charset="0"/>
              </a:rPr>
              <a:t>• Providing direct care without proper personal protective equipment (PPE) for COVID-19 patients </a:t>
            </a:r>
          </a:p>
          <a:p>
            <a:pPr algn="l" defTabSz="914400">
              <a:spcBef>
                <a:spcPts val="600"/>
              </a:spcBef>
              <a:defRPr sz="2600" b="0" cap="all">
                <a:solidFill>
                  <a:srgbClr val="FFFFFF"/>
                </a:solidFill>
              </a:defRPr>
            </a:pPr>
            <a:r>
              <a:rPr sz="2400" b="0" dirty="0">
                <a:solidFill>
                  <a:sysClr val="windowText" lastClr="000000"/>
                </a:solidFill>
                <a:latin typeface="Arial" panose="020B0604020202020204" pitchFamily="34" charset="0"/>
                <a:cs typeface="Arial" panose="020B0604020202020204" pitchFamily="34" charset="0"/>
              </a:rPr>
              <a:t>• Staying in the same close environment of a COVID-19 patient (including workplace, classroom, household, gatherings). </a:t>
            </a:r>
          </a:p>
          <a:p>
            <a:pPr algn="l" defTabSz="914400">
              <a:spcBef>
                <a:spcPts val="600"/>
              </a:spcBef>
              <a:defRPr sz="2600" b="0" cap="all">
                <a:solidFill>
                  <a:srgbClr val="FFFFFF"/>
                </a:solidFill>
              </a:defRPr>
            </a:pPr>
            <a:r>
              <a:rPr sz="2400" b="0" dirty="0">
                <a:solidFill>
                  <a:sysClr val="windowText" lastClr="000000"/>
                </a:solidFill>
                <a:latin typeface="Arial" panose="020B0604020202020204" pitchFamily="34" charset="0"/>
                <a:cs typeface="Arial" panose="020B0604020202020204" pitchFamily="34" charset="0"/>
              </a:rPr>
              <a:t>• Traveling together in close proximity (less than 1 m) with a symptomatic person who later tested positive for COVID-19.</a:t>
            </a:r>
          </a:p>
        </p:txBody>
      </p:sp>
      <p:grpSp>
        <p:nvGrpSpPr>
          <p:cNvPr id="518" name="Group"/>
          <p:cNvGrpSpPr/>
          <p:nvPr/>
        </p:nvGrpSpPr>
        <p:grpSpPr>
          <a:xfrm>
            <a:off x="602284" y="8432433"/>
            <a:ext cx="9018605" cy="1021626"/>
            <a:chOff x="0" y="0"/>
            <a:chExt cx="9018604" cy="1021624"/>
          </a:xfrm>
        </p:grpSpPr>
        <p:sp>
          <p:nvSpPr>
            <p:cNvPr id="516" name="Rounded Rectangle"/>
            <p:cNvSpPr/>
            <p:nvPr/>
          </p:nvSpPr>
          <p:spPr>
            <a:xfrm>
              <a:off x="0" y="0"/>
              <a:ext cx="9018604" cy="1021624"/>
            </a:xfrm>
            <a:prstGeom prst="roundRect">
              <a:avLst>
                <a:gd name="adj" fmla="val 18647"/>
              </a:avLst>
            </a:prstGeom>
            <a:solidFill>
              <a:srgbClr val="FFFFFF"/>
            </a:solidFill>
            <a:ln w="12700" cap="flat">
              <a:noFill/>
              <a:miter lim="400000"/>
            </a:ln>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517" name="DEFINITIONS - who is a contact"/>
            <p:cNvSpPr txBox="1"/>
            <p:nvPr/>
          </p:nvSpPr>
          <p:spPr>
            <a:xfrm>
              <a:off x="317190" y="218710"/>
              <a:ext cx="7424147" cy="5950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p>
              <a:pPr algn="l">
                <a:defRPr sz="3200" spc="96">
                  <a:solidFill>
                    <a:srgbClr val="002135"/>
                  </a:solidFill>
                </a:defRPr>
              </a:pPr>
              <a:r>
                <a:rPr b="0" dirty="0">
                  <a:latin typeface="Arial" panose="020B0604020202020204" pitchFamily="34" charset="0"/>
                  <a:cs typeface="Arial" panose="020B0604020202020204" pitchFamily="34" charset="0"/>
                </a:rPr>
                <a:t>DEFINITIONS - </a:t>
              </a:r>
              <a:r>
                <a:rPr b="0" cap="all" dirty="0">
                  <a:latin typeface="Arial" panose="020B0604020202020204" pitchFamily="34" charset="0"/>
                  <a:cs typeface="Arial" panose="020B0604020202020204" pitchFamily="34" charset="0"/>
                </a:rPr>
                <a:t>who is a contact</a:t>
              </a:r>
            </a:p>
          </p:txBody>
        </p:sp>
      </p:grpSp>
      <p:sp>
        <p:nvSpPr>
          <p:cNvPr id="519" name="Rounded Rectangle"/>
          <p:cNvSpPr/>
          <p:nvPr/>
        </p:nvSpPr>
        <p:spPr>
          <a:xfrm>
            <a:off x="487365" y="2449991"/>
            <a:ext cx="23152833" cy="5806136"/>
          </a:xfrm>
          <a:prstGeom prst="roundRect">
            <a:avLst>
              <a:gd name="adj" fmla="val 3822"/>
            </a:avLst>
          </a:prstGeom>
          <a:solidFill>
            <a:srgbClr val="FABE3B"/>
          </a:solidFill>
          <a:ln w="12700" cap="flat">
            <a:noFill/>
            <a:miter lim="400000"/>
          </a:ln>
          <a:effectLst/>
        </p:spPr>
        <p:txBody>
          <a:bodyPr wrap="square" lIns="0" tIns="0" rIns="0" bIns="0" numCol="1" anchor="ctr">
            <a:noAutofit/>
          </a:bodyP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E91D910-C300-6047-9A4D-F421B949C13C}"/>
              </a:ext>
            </a:extLst>
          </p:cNvPr>
          <p:cNvSpPr txBox="1"/>
          <p:nvPr/>
        </p:nvSpPr>
        <p:spPr>
          <a:xfrm>
            <a:off x="743802" y="2477890"/>
            <a:ext cx="22896395" cy="55912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spcBef>
                <a:spcPts val="200"/>
              </a:spcBef>
              <a:spcAft>
                <a:spcPts val="200"/>
              </a:spcAft>
            </a:pPr>
            <a:r>
              <a:rPr lang="en-US" sz="3400" b="0" dirty="0">
                <a:latin typeface="Arial" panose="020B0604020202020204" pitchFamily="34" charset="0"/>
                <a:cs typeface="Arial" panose="020B0604020202020204" pitchFamily="34" charset="0"/>
              </a:rPr>
              <a:t>A person with acute respiratory illness (fever and at least one sign/symptom of respiratory disease (</a:t>
            </a:r>
            <a:r>
              <a:rPr lang="en-US" sz="3400" b="0" dirty="0" err="1">
                <a:latin typeface="Arial" panose="020B0604020202020204" pitchFamily="34" charset="0"/>
                <a:cs typeface="Arial" panose="020B0604020202020204" pitchFamily="34" charset="0"/>
              </a:rPr>
              <a:t>eg.</a:t>
            </a:r>
            <a:r>
              <a:rPr lang="en-US" sz="3400" b="0" dirty="0">
                <a:latin typeface="Arial" panose="020B0604020202020204" pitchFamily="34" charset="0"/>
                <a:cs typeface="Arial" panose="020B0604020202020204" pitchFamily="34" charset="0"/>
              </a:rPr>
              <a:t> Cough, shortness of breath) AND</a:t>
            </a:r>
          </a:p>
          <a:p>
            <a:pPr marL="412750" lvl="2" indent="44450" algn="l">
              <a:spcBef>
                <a:spcPts val="200"/>
              </a:spcBef>
              <a:spcAft>
                <a:spcPts val="200"/>
              </a:spcAft>
            </a:pPr>
            <a:r>
              <a:rPr lang="en-US" sz="3400" b="0" dirty="0">
                <a:latin typeface="Arial" panose="020B0604020202020204" pitchFamily="34" charset="0"/>
                <a:cs typeface="Arial" panose="020B0604020202020204" pitchFamily="34" charset="0"/>
              </a:rPr>
              <a:t>A history of travel to or residence in a country/area or territory reporting local transmission of COVID-19 disease during the 14 days prior to symptom onset  OR</a:t>
            </a:r>
          </a:p>
          <a:p>
            <a:pPr algn="l">
              <a:spcBef>
                <a:spcPts val="200"/>
              </a:spcBef>
              <a:spcAft>
                <a:spcPts val="200"/>
              </a:spcAft>
            </a:pPr>
            <a:r>
              <a:rPr lang="en-US" sz="3400" b="0" dirty="0">
                <a:latin typeface="Arial" panose="020B0604020202020204" pitchFamily="34" charset="0"/>
                <a:cs typeface="Arial" panose="020B0604020202020204" pitchFamily="34" charset="0"/>
              </a:rPr>
              <a:t>A person with any acute respiratory illness AND having being in contact with a confirmed COVID-19 case in the last 14 days prior to onset of symptoms OR</a:t>
            </a:r>
          </a:p>
          <a:p>
            <a:pPr algn="l">
              <a:spcBef>
                <a:spcPts val="200"/>
              </a:spcBef>
              <a:spcAft>
                <a:spcPts val="200"/>
              </a:spcAft>
            </a:pPr>
            <a:r>
              <a:rPr lang="en-US" sz="3400" b="0" dirty="0">
                <a:latin typeface="Arial" panose="020B0604020202020204" pitchFamily="34" charset="0"/>
                <a:cs typeface="Arial" panose="020B0604020202020204" pitchFamily="34" charset="0"/>
              </a:rPr>
              <a:t>A person with severe acute respiratory infection {fever and at least one sign/symptom of respiratory disease (</a:t>
            </a:r>
            <a:r>
              <a:rPr lang="en-US" sz="3400" b="0" dirty="0" err="1">
                <a:latin typeface="Arial" panose="020B0604020202020204" pitchFamily="34" charset="0"/>
                <a:cs typeface="Arial" panose="020B0604020202020204" pitchFamily="34" charset="0"/>
              </a:rPr>
              <a:t>eg.</a:t>
            </a:r>
            <a:r>
              <a:rPr lang="en-US" sz="3400" b="0" dirty="0">
                <a:latin typeface="Arial" panose="020B0604020202020204" pitchFamily="34" charset="0"/>
                <a:cs typeface="Arial" panose="020B0604020202020204" pitchFamily="34" charset="0"/>
              </a:rPr>
              <a:t>, Cough, shortness of breath)} AND  requiring </a:t>
            </a:r>
            <a:r>
              <a:rPr lang="en-US" sz="3400" b="0" dirty="0" err="1">
                <a:latin typeface="Arial" panose="020B0604020202020204" pitchFamily="34" charset="0"/>
                <a:cs typeface="Arial" panose="020B0604020202020204" pitchFamily="34" charset="0"/>
              </a:rPr>
              <a:t>hospitalisation</a:t>
            </a:r>
            <a:r>
              <a:rPr lang="en-US" sz="3400" b="0" dirty="0">
                <a:latin typeface="Arial" panose="020B0604020202020204" pitchFamily="34" charset="0"/>
                <a:cs typeface="Arial" panose="020B0604020202020204" pitchFamily="34" charset="0"/>
              </a:rPr>
              <a:t> AND with no other etiology that fully explains the clinical presentation OR</a:t>
            </a:r>
          </a:p>
          <a:p>
            <a:pPr algn="l">
              <a:spcBef>
                <a:spcPts val="200"/>
              </a:spcBef>
              <a:spcAft>
                <a:spcPts val="200"/>
              </a:spcAft>
            </a:pPr>
            <a:r>
              <a:rPr lang="en-US" sz="3400" b="0" dirty="0">
                <a:latin typeface="Arial" panose="020B0604020202020204" pitchFamily="34" charset="0"/>
                <a:cs typeface="Arial" panose="020B0604020202020204" pitchFamily="34" charset="0"/>
              </a:rPr>
              <a:t>A case for whom testing for COVID-19 is inconclusive.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 grpId="0" animBg="1"/>
      <p:bldP spid="514" grpId="0"/>
      <p:bldP spid="5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Rounded Rectangle"/>
          <p:cNvSpPr/>
          <p:nvPr/>
        </p:nvSpPr>
        <p:spPr>
          <a:xfrm>
            <a:off x="499271" y="2814124"/>
            <a:ext cx="11665953" cy="9041008"/>
          </a:xfrm>
          <a:prstGeom prst="roundRect">
            <a:avLst>
              <a:gd name="adj" fmla="val 2107"/>
            </a:avLst>
          </a:prstGeom>
          <a:solidFill>
            <a:srgbClr val="FABE3B"/>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525" name="Rounded Rectangle"/>
          <p:cNvSpPr/>
          <p:nvPr/>
        </p:nvSpPr>
        <p:spPr>
          <a:xfrm>
            <a:off x="7845168" y="795057"/>
            <a:ext cx="8693664" cy="1300118"/>
          </a:xfrm>
          <a:prstGeom prst="roundRect">
            <a:avLst>
              <a:gd name="adj" fmla="val 1864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grpSp>
        <p:nvGrpSpPr>
          <p:cNvPr id="531" name="Group"/>
          <p:cNvGrpSpPr/>
          <p:nvPr/>
        </p:nvGrpSpPr>
        <p:grpSpPr>
          <a:xfrm>
            <a:off x="300010" y="12315300"/>
            <a:ext cx="4601210" cy="995767"/>
            <a:chOff x="0" y="0"/>
            <a:chExt cx="4601208" cy="995765"/>
          </a:xfrm>
        </p:grpSpPr>
        <p:pic>
          <p:nvPicPr>
            <p:cNvPr id="526"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527"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528"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529"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530"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534" name="Group"/>
          <p:cNvGrpSpPr/>
          <p:nvPr/>
        </p:nvGrpSpPr>
        <p:grpSpPr>
          <a:xfrm>
            <a:off x="23097931" y="13055998"/>
            <a:ext cx="2098870" cy="1540535"/>
            <a:chOff x="0" y="2516"/>
            <a:chExt cx="2098868" cy="1540533"/>
          </a:xfrm>
        </p:grpSpPr>
        <p:sp>
          <p:nvSpPr>
            <p:cNvPr id="532" name="14"/>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5</a:t>
              </a:r>
              <a:endParaRPr dirty="0">
                <a:latin typeface="Arial" panose="020B0604020202020204" pitchFamily="34" charset="0"/>
                <a:cs typeface="Arial" panose="020B0604020202020204" pitchFamily="34" charset="0"/>
              </a:endParaRPr>
            </a:p>
          </p:txBody>
        </p:sp>
        <p:pic>
          <p:nvPicPr>
            <p:cNvPr id="533"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sp>
        <p:nvSpPr>
          <p:cNvPr id="535" name="High Risk…"/>
          <p:cNvSpPr txBox="1"/>
          <p:nvPr/>
        </p:nvSpPr>
        <p:spPr>
          <a:xfrm>
            <a:off x="765387" y="3159127"/>
            <a:ext cx="11133722" cy="83510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914400">
              <a:spcBef>
                <a:spcPts val="1200"/>
              </a:spcBef>
              <a:defRPr sz="3500" b="0" cap="all"/>
            </a:pPr>
            <a:r>
              <a:rPr sz="3400" b="0" dirty="0">
                <a:latin typeface="Arial" panose="020B0604020202020204" pitchFamily="34" charset="0"/>
                <a:cs typeface="Arial" panose="020B0604020202020204" pitchFamily="34" charset="0"/>
              </a:rPr>
              <a:t>High Risk</a:t>
            </a:r>
          </a:p>
          <a:p>
            <a:pPr marL="182879" indent="-182879" algn="just" defTabSz="914400">
              <a:spcBef>
                <a:spcPts val="1200"/>
              </a:spcBef>
              <a:buClr>
                <a:srgbClr val="000000"/>
              </a:buClr>
              <a:buSzPct val="85000"/>
              <a:buFont typeface="Gill Sans"/>
              <a:buChar char="▪"/>
              <a:defRPr sz="3500" b="0" cap="small"/>
            </a:pPr>
            <a:r>
              <a:rPr sz="3400" b="0" dirty="0">
                <a:latin typeface="Arial" panose="020B0604020202020204" pitchFamily="34" charset="0"/>
                <a:cs typeface="Arial" panose="020B0604020202020204" pitchFamily="34" charset="0"/>
              </a:rPr>
              <a:t>Touched body fluids of the patient (Respiratory tract secretions, blood, vomit, saliva, urine, </a:t>
            </a:r>
            <a:r>
              <a:rPr sz="3400" b="0" dirty="0" err="1">
                <a:latin typeface="Arial" panose="020B0604020202020204" pitchFamily="34" charset="0"/>
                <a:cs typeface="Arial" panose="020B0604020202020204" pitchFamily="34" charset="0"/>
              </a:rPr>
              <a:t>fe</a:t>
            </a:r>
            <a:r>
              <a:rPr lang="en-US" sz="3400" b="0" dirty="0" err="1">
                <a:latin typeface="Arial" panose="020B0604020202020204" pitchFamily="34" charset="0"/>
                <a:cs typeface="Arial" panose="020B0604020202020204" pitchFamily="34" charset="0"/>
              </a:rPr>
              <a:t>a</a:t>
            </a:r>
            <a:r>
              <a:rPr sz="3400" b="0" dirty="0" err="1">
                <a:latin typeface="Arial" panose="020B0604020202020204" pitchFamily="34" charset="0"/>
                <a:cs typeface="Arial" panose="020B0604020202020204" pitchFamily="34" charset="0"/>
              </a:rPr>
              <a:t>ces</a:t>
            </a:r>
            <a:r>
              <a:rPr sz="3400" b="0" dirty="0">
                <a:latin typeface="Arial" panose="020B0604020202020204" pitchFamily="34" charset="0"/>
                <a:cs typeface="Arial" panose="020B0604020202020204" pitchFamily="34" charset="0"/>
              </a:rPr>
              <a:t>)</a:t>
            </a:r>
            <a:endParaRPr sz="3400" b="0" dirty="0">
              <a:solidFill>
                <a:srgbClr val="FF0000"/>
              </a:solidFill>
              <a:latin typeface="Arial" panose="020B0604020202020204" pitchFamily="34" charset="0"/>
              <a:cs typeface="Arial" panose="020B0604020202020204" pitchFamily="34" charset="0"/>
            </a:endParaRPr>
          </a:p>
          <a:p>
            <a:pPr marL="182879" indent="-182879" algn="just" defTabSz="914400">
              <a:spcBef>
                <a:spcPts val="1200"/>
              </a:spcBef>
              <a:buClr>
                <a:srgbClr val="000000"/>
              </a:buClr>
              <a:buSzPct val="85000"/>
              <a:buFont typeface="Gill Sans"/>
              <a:buChar char="▪"/>
              <a:defRPr sz="3500" b="0" cap="small"/>
            </a:pPr>
            <a:r>
              <a:rPr sz="3400" b="0" dirty="0">
                <a:latin typeface="Arial" panose="020B0604020202020204" pitchFamily="34" charset="0"/>
                <a:cs typeface="Arial" panose="020B0604020202020204" pitchFamily="34" charset="0"/>
              </a:rPr>
              <a:t>Had direct physical contact with the body of the patient, shook hands, hugged or took care of.</a:t>
            </a:r>
          </a:p>
          <a:p>
            <a:pPr marL="182879" indent="-182879" algn="just" defTabSz="914400">
              <a:spcBef>
                <a:spcPts val="1200"/>
              </a:spcBef>
              <a:buClr>
                <a:srgbClr val="000000"/>
              </a:buClr>
              <a:buSzPct val="85000"/>
              <a:buFont typeface="Gill Sans"/>
              <a:buChar char="▪"/>
              <a:defRPr sz="3500" b="0" cap="small"/>
            </a:pPr>
            <a:r>
              <a:rPr sz="3400" b="0" dirty="0">
                <a:latin typeface="Arial" panose="020B0604020202020204" pitchFamily="34" charset="0"/>
                <a:cs typeface="Arial" panose="020B0604020202020204" pitchFamily="34" charset="0"/>
              </a:rPr>
              <a:t>Touched or cleaned the linen, clothes, or dishes of the patient.</a:t>
            </a:r>
            <a:endParaRPr sz="3400" b="0" dirty="0">
              <a:solidFill>
                <a:srgbClr val="FF0000"/>
              </a:solidFill>
              <a:latin typeface="Arial" panose="020B0604020202020204" pitchFamily="34" charset="0"/>
              <a:cs typeface="Arial" panose="020B0604020202020204" pitchFamily="34" charset="0"/>
            </a:endParaRPr>
          </a:p>
          <a:p>
            <a:pPr marL="182879" indent="-182879" algn="just" defTabSz="914400">
              <a:spcBef>
                <a:spcPts val="1200"/>
              </a:spcBef>
              <a:buClr>
                <a:srgbClr val="000000"/>
              </a:buClr>
              <a:buSzPct val="85000"/>
              <a:buFont typeface="Gill Sans"/>
              <a:buChar char="▪"/>
              <a:defRPr sz="3500" b="0" cap="small"/>
            </a:pPr>
            <a:r>
              <a:rPr sz="3400" b="0" dirty="0">
                <a:latin typeface="Arial" panose="020B0604020202020204" pitchFamily="34" charset="0"/>
                <a:cs typeface="Arial" panose="020B0604020202020204" pitchFamily="34" charset="0"/>
              </a:rPr>
              <a:t>Live</a:t>
            </a:r>
            <a:r>
              <a:rPr lang="en-US" sz="3400" b="0" dirty="0">
                <a:latin typeface="Arial" panose="020B0604020202020204" pitchFamily="34" charset="0"/>
                <a:cs typeface="Arial" panose="020B0604020202020204" pitchFamily="34" charset="0"/>
              </a:rPr>
              <a:t>d</a:t>
            </a:r>
            <a:r>
              <a:rPr sz="3400" b="0" dirty="0">
                <a:latin typeface="Arial" panose="020B0604020202020204" pitchFamily="34" charset="0"/>
                <a:cs typeface="Arial" panose="020B0604020202020204" pitchFamily="34" charset="0"/>
              </a:rPr>
              <a:t> in the same household as the patient.</a:t>
            </a:r>
          </a:p>
          <a:p>
            <a:pPr marL="182879" indent="-182879" algn="just" defTabSz="914400">
              <a:spcBef>
                <a:spcPts val="1200"/>
              </a:spcBef>
              <a:buClr>
                <a:srgbClr val="000000"/>
              </a:buClr>
              <a:buSzPct val="85000"/>
              <a:buFont typeface="Gill Sans"/>
              <a:buChar char="▪"/>
              <a:defRPr sz="3500" b="0" cap="small"/>
            </a:pPr>
            <a:r>
              <a:rPr sz="3400" b="0" dirty="0">
                <a:latin typeface="Arial" panose="020B0604020202020204" pitchFamily="34" charset="0"/>
                <a:cs typeface="Arial" panose="020B0604020202020204" pitchFamily="34" charset="0"/>
              </a:rPr>
              <a:t>Anyone in close proximity (less than one meter) of the confirmed case without precautions.</a:t>
            </a:r>
          </a:p>
          <a:p>
            <a:pPr marL="182879" indent="-182879" algn="just" defTabSz="914400">
              <a:spcBef>
                <a:spcPts val="1200"/>
              </a:spcBef>
              <a:buClr>
                <a:srgbClr val="000000"/>
              </a:buClr>
              <a:buSzPct val="85000"/>
              <a:buFont typeface="Gill Sans"/>
              <a:buChar char="▪"/>
              <a:defRPr sz="3500" b="0" cap="small"/>
            </a:pPr>
            <a:r>
              <a:rPr sz="3400" b="0" dirty="0">
                <a:latin typeface="Arial" panose="020B0604020202020204" pitchFamily="34" charset="0"/>
                <a:cs typeface="Arial" panose="020B0604020202020204" pitchFamily="34" charset="0"/>
              </a:rPr>
              <a:t>Passenger </a:t>
            </a:r>
            <a:r>
              <a:rPr lang="en-US" sz="3400" b="0" dirty="0">
                <a:latin typeface="Arial" panose="020B0604020202020204" pitchFamily="34" charset="0"/>
                <a:cs typeface="Arial" panose="020B0604020202020204" pitchFamily="34" charset="0"/>
              </a:rPr>
              <a:t>traveling </a:t>
            </a:r>
            <a:r>
              <a:rPr sz="3400" b="0" dirty="0">
                <a:latin typeface="Arial" panose="020B0604020202020204" pitchFamily="34" charset="0"/>
                <a:cs typeface="Arial" panose="020B0604020202020204" pitchFamily="34" charset="0"/>
              </a:rPr>
              <a:t>in close proximity (less than one meter)</a:t>
            </a:r>
            <a:r>
              <a:rPr lang="en-US" sz="3400" b="0" dirty="0">
                <a:latin typeface="Arial" panose="020B0604020202020204" pitchFamily="34" charset="0"/>
                <a:cs typeface="Arial" panose="020B0604020202020204" pitchFamily="34" charset="0"/>
              </a:rPr>
              <a:t> for more than 6 hours </a:t>
            </a:r>
            <a:r>
              <a:rPr sz="3400" b="0" dirty="0">
                <a:latin typeface="Arial" panose="020B0604020202020204" pitchFamily="34" charset="0"/>
                <a:cs typeface="Arial" panose="020B0604020202020204" pitchFamily="34" charset="0"/>
              </a:rPr>
              <a:t>with a symptomatic person  who later tested positive for COVID-19.</a:t>
            </a:r>
          </a:p>
        </p:txBody>
      </p:sp>
      <p:sp>
        <p:nvSpPr>
          <p:cNvPr id="523" name="Rounded Rectangle"/>
          <p:cNvSpPr/>
          <p:nvPr/>
        </p:nvSpPr>
        <p:spPr>
          <a:xfrm>
            <a:off x="12475774" y="4710545"/>
            <a:ext cx="11665953" cy="5486400"/>
          </a:xfrm>
          <a:prstGeom prst="roundRect">
            <a:avLst>
              <a:gd name="adj" fmla="val 4195"/>
            </a:avLst>
          </a:prstGeom>
          <a:solidFill>
            <a:schemeClr val="accent1">
              <a:lumMod val="20000"/>
              <a:lumOff val="80000"/>
            </a:schemeClr>
          </a:solidFill>
          <a:ln w="12700">
            <a:miter lim="400000"/>
          </a:ln>
        </p:spPr>
        <p:txBody>
          <a:bodyPr lIns="0" tIns="0" rIns="0" bIns="0" anchor="ctr"/>
          <a:lstStyle/>
          <a:p>
            <a:pPr>
              <a:defRPr sz="3200">
                <a:solidFill>
                  <a:schemeClr val="accent1">
                    <a:hueOff val="114395"/>
                    <a:lumOff val="-24975"/>
                  </a:schemeClr>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536" name="Low Risk…"/>
          <p:cNvSpPr txBox="1"/>
          <p:nvPr/>
        </p:nvSpPr>
        <p:spPr>
          <a:xfrm>
            <a:off x="12817011" y="5352451"/>
            <a:ext cx="10983479" cy="471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just" defTabSz="914400">
              <a:spcBef>
                <a:spcPts val="1200"/>
              </a:spcBef>
              <a:defRPr sz="3500" b="0" cap="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Low Risk</a:t>
            </a:r>
          </a:p>
          <a:p>
            <a:pPr marL="182879" indent="-182879" algn="just" defTabSz="914400">
              <a:spcBef>
                <a:spcPts val="1200"/>
              </a:spcBef>
              <a:buClr>
                <a:srgbClr val="FFFFFF"/>
              </a:buClr>
              <a:buSzPct val="85000"/>
              <a:buFont typeface="Gill Sans"/>
              <a:buChar char="▪"/>
              <a:defRPr sz="3500" b="0" cap="sm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Shared the same space (Same class for school/worked in same room/similar and not having a high risk exposure to confirmed or suspect case of COVID-19).</a:t>
            </a:r>
          </a:p>
          <a:p>
            <a:pPr marL="182879" indent="-182879" algn="just" defTabSz="914400">
              <a:spcBef>
                <a:spcPts val="1200"/>
              </a:spcBef>
              <a:buClr>
                <a:srgbClr val="FFFFFF"/>
              </a:buClr>
              <a:buSzPct val="85000"/>
              <a:buFont typeface="Gill Sans"/>
              <a:buChar char="▪"/>
              <a:defRPr sz="3500" b="0" cap="sm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Travelled in same environment (bus/train/flight/any mode of transit) but not having a high-risk exposure.</a:t>
            </a:r>
          </a:p>
        </p:txBody>
      </p:sp>
      <p:sp>
        <p:nvSpPr>
          <p:cNvPr id="537" name="TYPES OF CONTACTS"/>
          <p:cNvSpPr txBox="1"/>
          <p:nvPr/>
        </p:nvSpPr>
        <p:spPr>
          <a:xfrm>
            <a:off x="8483750" y="1045065"/>
            <a:ext cx="6914650"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4800" spc="96">
                <a:solidFill>
                  <a:srgbClr val="002135"/>
                </a:solidFill>
              </a:defRPr>
            </a:lvl1pPr>
          </a:lstStyle>
          <a:p>
            <a:r>
              <a:rPr b="0" dirty="0">
                <a:latin typeface="Arial" panose="020B0604020202020204" pitchFamily="34" charset="0"/>
                <a:cs typeface="Arial" panose="020B0604020202020204" pitchFamily="34" charset="0"/>
              </a:rPr>
              <a:t>TYPES OF CONTACTS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5"/>
                                        </p:tgtEl>
                                        <p:attrNameLst>
                                          <p:attrName>style.visibility</p:attrName>
                                        </p:attrNameLst>
                                      </p:cBhvr>
                                      <p:to>
                                        <p:strVal val="visible"/>
                                      </p:to>
                                    </p:set>
                                    <p:animEffect transition="in" filter="blinds(horizontal)">
                                      <p:cBhvr>
                                        <p:cTn id="7" dur="1000"/>
                                        <p:tgtEl>
                                          <p:spTgt spid="5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4"/>
                                        </p:tgtEl>
                                        <p:attrNameLst>
                                          <p:attrName>style.visibility</p:attrName>
                                        </p:attrNameLst>
                                      </p:cBhvr>
                                      <p:to>
                                        <p:strVal val="visible"/>
                                      </p:to>
                                    </p:set>
                                    <p:animEffect transition="in" filter="fade">
                                      <p:cBhvr>
                                        <p:cTn id="12" dur="500"/>
                                        <p:tgtEl>
                                          <p:spTgt spid="5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5">
                                            <p:bg/>
                                          </p:spTgt>
                                        </p:tgtEl>
                                        <p:attrNameLst>
                                          <p:attrName>style.visibility</p:attrName>
                                        </p:attrNameLst>
                                      </p:cBhvr>
                                      <p:to>
                                        <p:strVal val="visible"/>
                                      </p:to>
                                    </p:set>
                                    <p:animEffect transition="in" filter="fade">
                                      <p:cBhvr>
                                        <p:cTn id="17" dur="500"/>
                                        <p:tgtEl>
                                          <p:spTgt spid="535">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35">
                                            <p:txEl>
                                              <p:pRg st="0" end="0"/>
                                            </p:txEl>
                                          </p:spTgt>
                                        </p:tgtEl>
                                        <p:attrNameLst>
                                          <p:attrName>style.visibility</p:attrName>
                                        </p:attrNameLst>
                                      </p:cBhvr>
                                      <p:to>
                                        <p:strVal val="visible"/>
                                      </p:to>
                                    </p:set>
                                    <p:animEffect transition="in" filter="fade">
                                      <p:cBhvr>
                                        <p:cTn id="22" dur="500"/>
                                        <p:tgtEl>
                                          <p:spTgt spid="53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35">
                                            <p:txEl>
                                              <p:pRg st="1" end="1"/>
                                            </p:txEl>
                                          </p:spTgt>
                                        </p:tgtEl>
                                        <p:attrNameLst>
                                          <p:attrName>style.visibility</p:attrName>
                                        </p:attrNameLst>
                                      </p:cBhvr>
                                      <p:to>
                                        <p:strVal val="visible"/>
                                      </p:to>
                                    </p:set>
                                    <p:animEffect transition="in" filter="fade">
                                      <p:cBhvr>
                                        <p:cTn id="27" dur="500"/>
                                        <p:tgtEl>
                                          <p:spTgt spid="53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35">
                                            <p:txEl>
                                              <p:pRg st="2" end="2"/>
                                            </p:txEl>
                                          </p:spTgt>
                                        </p:tgtEl>
                                        <p:attrNameLst>
                                          <p:attrName>style.visibility</p:attrName>
                                        </p:attrNameLst>
                                      </p:cBhvr>
                                      <p:to>
                                        <p:strVal val="visible"/>
                                      </p:to>
                                    </p:set>
                                    <p:animEffect transition="in" filter="fade">
                                      <p:cBhvr>
                                        <p:cTn id="32" dur="500"/>
                                        <p:tgtEl>
                                          <p:spTgt spid="53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35">
                                            <p:txEl>
                                              <p:pRg st="3" end="3"/>
                                            </p:txEl>
                                          </p:spTgt>
                                        </p:tgtEl>
                                        <p:attrNameLst>
                                          <p:attrName>style.visibility</p:attrName>
                                        </p:attrNameLst>
                                      </p:cBhvr>
                                      <p:to>
                                        <p:strVal val="visible"/>
                                      </p:to>
                                    </p:set>
                                    <p:animEffect transition="in" filter="fade">
                                      <p:cBhvr>
                                        <p:cTn id="37" dur="500"/>
                                        <p:tgtEl>
                                          <p:spTgt spid="53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35">
                                            <p:txEl>
                                              <p:pRg st="4" end="4"/>
                                            </p:txEl>
                                          </p:spTgt>
                                        </p:tgtEl>
                                        <p:attrNameLst>
                                          <p:attrName>style.visibility</p:attrName>
                                        </p:attrNameLst>
                                      </p:cBhvr>
                                      <p:to>
                                        <p:strVal val="visible"/>
                                      </p:to>
                                    </p:set>
                                    <p:animEffect transition="in" filter="fade">
                                      <p:cBhvr>
                                        <p:cTn id="42" dur="500"/>
                                        <p:tgtEl>
                                          <p:spTgt spid="53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35">
                                            <p:txEl>
                                              <p:pRg st="5" end="5"/>
                                            </p:txEl>
                                          </p:spTgt>
                                        </p:tgtEl>
                                        <p:attrNameLst>
                                          <p:attrName>style.visibility</p:attrName>
                                        </p:attrNameLst>
                                      </p:cBhvr>
                                      <p:to>
                                        <p:strVal val="visible"/>
                                      </p:to>
                                    </p:set>
                                    <p:animEffect transition="in" filter="fade">
                                      <p:cBhvr>
                                        <p:cTn id="47" dur="500"/>
                                        <p:tgtEl>
                                          <p:spTgt spid="535">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35">
                                            <p:txEl>
                                              <p:pRg st="6" end="6"/>
                                            </p:txEl>
                                          </p:spTgt>
                                        </p:tgtEl>
                                        <p:attrNameLst>
                                          <p:attrName>style.visibility</p:attrName>
                                        </p:attrNameLst>
                                      </p:cBhvr>
                                      <p:to>
                                        <p:strVal val="visible"/>
                                      </p:to>
                                    </p:set>
                                    <p:animEffect transition="in" filter="fade">
                                      <p:cBhvr>
                                        <p:cTn id="52" dur="500"/>
                                        <p:tgtEl>
                                          <p:spTgt spid="535">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23"/>
                                        </p:tgtEl>
                                        <p:attrNameLst>
                                          <p:attrName>style.visibility</p:attrName>
                                        </p:attrNameLst>
                                      </p:cBhvr>
                                      <p:to>
                                        <p:strVal val="visible"/>
                                      </p:to>
                                    </p:set>
                                    <p:animEffect transition="in" filter="fade">
                                      <p:cBhvr>
                                        <p:cTn id="57" dur="1000"/>
                                        <p:tgtEl>
                                          <p:spTgt spid="5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36">
                                            <p:bg/>
                                          </p:spTgt>
                                        </p:tgtEl>
                                        <p:attrNameLst>
                                          <p:attrName>style.visibility</p:attrName>
                                        </p:attrNameLst>
                                      </p:cBhvr>
                                      <p:to>
                                        <p:strVal val="visible"/>
                                      </p:to>
                                    </p:set>
                                    <p:animEffect transition="in" filter="fade">
                                      <p:cBhvr>
                                        <p:cTn id="62" dur="1000"/>
                                        <p:tgtEl>
                                          <p:spTgt spid="536">
                                            <p:bg/>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36">
                                            <p:txEl>
                                              <p:pRg st="0" end="0"/>
                                            </p:txEl>
                                          </p:spTgt>
                                        </p:tgtEl>
                                        <p:attrNameLst>
                                          <p:attrName>style.visibility</p:attrName>
                                        </p:attrNameLst>
                                      </p:cBhvr>
                                      <p:to>
                                        <p:strVal val="visible"/>
                                      </p:to>
                                    </p:set>
                                    <p:animEffect transition="in" filter="fade">
                                      <p:cBhvr>
                                        <p:cTn id="67" dur="1000"/>
                                        <p:tgtEl>
                                          <p:spTgt spid="536">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36">
                                            <p:txEl>
                                              <p:pRg st="1" end="1"/>
                                            </p:txEl>
                                          </p:spTgt>
                                        </p:tgtEl>
                                        <p:attrNameLst>
                                          <p:attrName>style.visibility</p:attrName>
                                        </p:attrNameLst>
                                      </p:cBhvr>
                                      <p:to>
                                        <p:strVal val="visible"/>
                                      </p:to>
                                    </p:set>
                                    <p:animEffect transition="in" filter="fade">
                                      <p:cBhvr>
                                        <p:cTn id="72" dur="1000"/>
                                        <p:tgtEl>
                                          <p:spTgt spid="536">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36">
                                            <p:txEl>
                                              <p:pRg st="2" end="2"/>
                                            </p:txEl>
                                          </p:spTgt>
                                        </p:tgtEl>
                                        <p:attrNameLst>
                                          <p:attrName>style.visibility</p:attrName>
                                        </p:attrNameLst>
                                      </p:cBhvr>
                                      <p:to>
                                        <p:strVal val="visible"/>
                                      </p:to>
                                    </p:set>
                                    <p:animEffect transition="in" filter="fade">
                                      <p:cBhvr>
                                        <p:cTn id="77" dur="1000"/>
                                        <p:tgtEl>
                                          <p:spTgt spid="5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 grpId="0" animBg="1"/>
      <p:bldP spid="525" grpId="0" animBg="1"/>
      <p:bldP spid="535" grpId="0" uiExpand="1" build="p" bldLvl="2" animBg="1"/>
      <p:bldP spid="523" grpId="0" animBg="1"/>
      <p:bldP spid="536" grpId="0" build="p" bldLvl="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5" name="Group"/>
          <p:cNvGrpSpPr/>
          <p:nvPr/>
        </p:nvGrpSpPr>
        <p:grpSpPr>
          <a:xfrm>
            <a:off x="300010" y="12315300"/>
            <a:ext cx="4601210" cy="995767"/>
            <a:chOff x="0" y="0"/>
            <a:chExt cx="4601208" cy="995765"/>
          </a:xfrm>
        </p:grpSpPr>
        <p:pic>
          <p:nvPicPr>
            <p:cNvPr id="540"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541"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542"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543"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544"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548" name="Group"/>
          <p:cNvGrpSpPr/>
          <p:nvPr/>
        </p:nvGrpSpPr>
        <p:grpSpPr>
          <a:xfrm>
            <a:off x="23097931" y="13055998"/>
            <a:ext cx="2098870" cy="1540535"/>
            <a:chOff x="0" y="2516"/>
            <a:chExt cx="2098868" cy="1540533"/>
          </a:xfrm>
        </p:grpSpPr>
        <p:sp>
          <p:nvSpPr>
            <p:cNvPr id="546" name="15"/>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6</a:t>
              </a:r>
              <a:endParaRPr dirty="0">
                <a:latin typeface="Arial" panose="020B0604020202020204" pitchFamily="34" charset="0"/>
                <a:cs typeface="Arial" panose="020B0604020202020204" pitchFamily="34" charset="0"/>
              </a:endParaRPr>
            </a:p>
          </p:txBody>
        </p:sp>
        <p:pic>
          <p:nvPicPr>
            <p:cNvPr id="547"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sp>
        <p:nvSpPr>
          <p:cNvPr id="549" name="Rounded Rectangle"/>
          <p:cNvSpPr/>
          <p:nvPr/>
        </p:nvSpPr>
        <p:spPr>
          <a:xfrm>
            <a:off x="5255007" y="611926"/>
            <a:ext cx="13873986" cy="1072954"/>
          </a:xfrm>
          <a:prstGeom prst="roundRect">
            <a:avLst>
              <a:gd name="adj" fmla="val 18647"/>
            </a:avLst>
          </a:prstGeom>
          <a:solidFill>
            <a:srgbClr val="FFFFFF"/>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550" name="COMMUNITY BASED CONTACT TRACING"/>
          <p:cNvSpPr txBox="1"/>
          <p:nvPr/>
        </p:nvSpPr>
        <p:spPr>
          <a:xfrm>
            <a:off x="6168419" y="805502"/>
            <a:ext cx="12047162"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defRPr sz="4000" spc="96">
                <a:solidFill>
                  <a:srgbClr val="002135"/>
                </a:solidFill>
              </a:defRPr>
            </a:lvl1pPr>
          </a:lstStyle>
          <a:p>
            <a:r>
              <a:rPr b="0" dirty="0">
                <a:latin typeface="Arial" panose="020B0604020202020204" pitchFamily="34" charset="0"/>
                <a:cs typeface="Arial" panose="020B0604020202020204" pitchFamily="34" charset="0"/>
              </a:rPr>
              <a:t>COMMUNITY BASED </a:t>
            </a:r>
            <a:r>
              <a:rPr lang="en-US" b="0" dirty="0">
                <a:latin typeface="Arial" panose="020B0604020202020204" pitchFamily="34" charset="0"/>
                <a:cs typeface="Arial" panose="020B0604020202020204" pitchFamily="34" charset="0"/>
              </a:rPr>
              <a:t>SURVEILLANCE</a:t>
            </a:r>
            <a:endParaRPr b="0" dirty="0">
              <a:latin typeface="Arial" panose="020B0604020202020204" pitchFamily="34" charset="0"/>
              <a:cs typeface="Arial" panose="020B0604020202020204" pitchFamily="34" charset="0"/>
            </a:endParaRPr>
          </a:p>
        </p:txBody>
      </p:sp>
      <p:sp>
        <p:nvSpPr>
          <p:cNvPr id="539" name="Rounded Rectangle"/>
          <p:cNvSpPr/>
          <p:nvPr/>
        </p:nvSpPr>
        <p:spPr>
          <a:xfrm>
            <a:off x="574455" y="2680056"/>
            <a:ext cx="23235091" cy="9228086"/>
          </a:xfrm>
          <a:prstGeom prst="roundRect">
            <a:avLst>
              <a:gd name="adj" fmla="val 2064"/>
            </a:avLst>
          </a:prstGeom>
          <a:solidFill>
            <a:srgbClr val="FABE3B"/>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551" name="Contact tracing done by visiting the local residence of the contact(s) by Health Personnel,(including ASHA/ANM) Telephone may be used in certain circumstances or for follow-up.…"/>
          <p:cNvSpPr txBox="1"/>
          <p:nvPr/>
        </p:nvSpPr>
        <p:spPr>
          <a:xfrm>
            <a:off x="305625" y="3082722"/>
            <a:ext cx="23069570" cy="80497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787400" indent="-457200" algn="l" defTabSz="914400">
              <a:lnSpc>
                <a:spcPct val="150000"/>
              </a:lnSpc>
              <a:spcBef>
                <a:spcPts val="1800"/>
              </a:spcBef>
              <a:buSzPct val="125000"/>
              <a:buFont typeface="Gill Sans"/>
              <a:buChar char="•"/>
              <a:defRPr sz="2700" b="0" cap="all"/>
            </a:pPr>
            <a:r>
              <a:rPr lang="en-US" sz="3200" b="0" dirty="0">
                <a:latin typeface="Arial" panose="020B0604020202020204" pitchFamily="34" charset="0"/>
                <a:cs typeface="Arial" panose="020B0604020202020204" pitchFamily="34" charset="0"/>
              </a:rPr>
              <a:t>SURVEILLANCE </a:t>
            </a:r>
            <a:r>
              <a:rPr sz="3200" b="0" dirty="0">
                <a:latin typeface="Arial" panose="020B0604020202020204" pitchFamily="34" charset="0"/>
                <a:cs typeface="Arial" panose="020B0604020202020204" pitchFamily="34" charset="0"/>
              </a:rPr>
              <a:t>done by visiting the local residence of the contact(s) by Health Personnel Telephone may be used in certain circumstances or for follow-up. </a:t>
            </a:r>
            <a:endParaRPr sz="3200" b="0" dirty="0">
              <a:solidFill>
                <a:srgbClr val="FFFFFF"/>
              </a:solidFill>
              <a:latin typeface="Arial" panose="020B0604020202020204" pitchFamily="34" charset="0"/>
              <a:cs typeface="Arial" panose="020B0604020202020204" pitchFamily="34" charset="0"/>
            </a:endParaRPr>
          </a:p>
          <a:p>
            <a:pPr marL="787400" indent="-457200" algn="l" defTabSz="914400">
              <a:lnSpc>
                <a:spcPct val="150000"/>
              </a:lnSpc>
              <a:spcBef>
                <a:spcPts val="1800"/>
              </a:spcBef>
              <a:buSzPct val="125000"/>
              <a:buFont typeface="Gill Sans"/>
              <a:buChar char="•"/>
              <a:defRPr sz="2700" b="0" cap="all"/>
            </a:pPr>
            <a:r>
              <a:rPr sz="3200" b="0" dirty="0">
                <a:latin typeface="Arial" panose="020B0604020202020204" pitchFamily="34" charset="0"/>
                <a:cs typeface="Arial" panose="020B0604020202020204" pitchFamily="34" charset="0"/>
              </a:rPr>
              <a:t>Introduce yourself, explain purpose of </a:t>
            </a:r>
            <a:r>
              <a:rPr lang="en-US" sz="3200" b="0" dirty="0">
                <a:latin typeface="Arial" panose="020B0604020202020204" pitchFamily="34" charset="0"/>
                <a:cs typeface="Arial" panose="020B0604020202020204" pitchFamily="34" charset="0"/>
              </a:rPr>
              <a:t>SURVEILLANCE</a:t>
            </a:r>
            <a:r>
              <a:rPr sz="3200" b="0" dirty="0">
                <a:latin typeface="Arial" panose="020B0604020202020204" pitchFamily="34" charset="0"/>
                <a:cs typeface="Arial" panose="020B0604020202020204" pitchFamily="34" charset="0"/>
              </a:rPr>
              <a:t>, collect data in prescribed format. </a:t>
            </a:r>
            <a:endParaRPr sz="3200" b="0" dirty="0">
              <a:solidFill>
                <a:srgbClr val="FFFFFF"/>
              </a:solidFill>
              <a:latin typeface="Arial" panose="020B0604020202020204" pitchFamily="34" charset="0"/>
              <a:cs typeface="Arial" panose="020B0604020202020204" pitchFamily="34" charset="0"/>
            </a:endParaRPr>
          </a:p>
          <a:p>
            <a:pPr marL="787400" indent="-457200" algn="l" defTabSz="914400">
              <a:lnSpc>
                <a:spcPct val="150000"/>
              </a:lnSpc>
              <a:spcBef>
                <a:spcPts val="1800"/>
              </a:spcBef>
              <a:buSzPct val="125000"/>
              <a:buFont typeface="Gill Sans"/>
              <a:buChar char="•"/>
              <a:defRPr sz="2700" b="0" cap="all"/>
            </a:pPr>
            <a:r>
              <a:rPr sz="3200" b="0" dirty="0">
                <a:latin typeface="Arial" panose="020B0604020202020204" pitchFamily="34" charset="0"/>
                <a:cs typeface="Arial" panose="020B0604020202020204" pitchFamily="34" charset="0"/>
              </a:rPr>
              <a:t>Contacts of confirmed cases traced and monitored for at least 28 days after the last exposure to the case patient for evidence of </a:t>
            </a:r>
            <a:r>
              <a:rPr lang="en-US" sz="3200" b="0" dirty="0">
                <a:latin typeface="Arial" panose="020B0604020202020204" pitchFamily="34" charset="0"/>
                <a:cs typeface="Arial" panose="020B0604020202020204" pitchFamily="34" charset="0"/>
              </a:rPr>
              <a:t>COVID-19 </a:t>
            </a:r>
            <a:r>
              <a:rPr sz="3200" b="0" dirty="0">
                <a:latin typeface="Arial" panose="020B0604020202020204" pitchFamily="34" charset="0"/>
                <a:cs typeface="Arial" panose="020B0604020202020204" pitchFamily="34" charset="0"/>
              </a:rPr>
              <a:t>symptoms as per case definition. </a:t>
            </a:r>
            <a:endParaRPr sz="3200" b="0" dirty="0">
              <a:solidFill>
                <a:srgbClr val="FFFFFF"/>
              </a:solidFill>
              <a:latin typeface="Arial" panose="020B0604020202020204" pitchFamily="34" charset="0"/>
              <a:cs typeface="Arial" panose="020B0604020202020204" pitchFamily="34" charset="0"/>
            </a:endParaRPr>
          </a:p>
          <a:p>
            <a:pPr marL="701675" indent="-371475" algn="l" defTabSz="914400">
              <a:lnSpc>
                <a:spcPct val="150000"/>
              </a:lnSpc>
              <a:spcBef>
                <a:spcPts val="1800"/>
              </a:spcBef>
              <a:buSzPct val="125000"/>
              <a:buFont typeface="Gill Sans"/>
              <a:buChar char="•"/>
              <a:defRPr sz="2700" b="0" cap="all"/>
            </a:pPr>
            <a:r>
              <a:rPr sz="3200" b="0" dirty="0">
                <a:latin typeface="Arial" panose="020B0604020202020204" pitchFamily="34" charset="0"/>
                <a:cs typeface="Arial" panose="020B0604020202020204" pitchFamily="34" charset="0"/>
              </a:rPr>
              <a:t>Information about contacts can be obtained from: </a:t>
            </a:r>
            <a:r>
              <a:rPr sz="3200" b="0" dirty="0">
                <a:solidFill>
                  <a:srgbClr val="FFFFFF"/>
                </a:solidFill>
                <a:latin typeface="Arial" panose="020B0604020202020204" pitchFamily="34" charset="0"/>
                <a:cs typeface="Arial" panose="020B0604020202020204" pitchFamily="34" charset="0"/>
              </a:rPr>
              <a:t> </a:t>
            </a:r>
            <a:r>
              <a:rPr sz="3200" b="0" dirty="0">
                <a:latin typeface="Arial" panose="020B0604020202020204" pitchFamily="34" charset="0"/>
                <a:cs typeface="Arial" panose="020B0604020202020204" pitchFamily="34" charset="0"/>
              </a:rPr>
              <a:t>Patient, his/her family members, </a:t>
            </a:r>
            <a:endParaRPr sz="3200" b="0" dirty="0">
              <a:solidFill>
                <a:srgbClr val="FFFFFF"/>
              </a:solidFill>
              <a:latin typeface="Arial" panose="020B0604020202020204" pitchFamily="34" charset="0"/>
              <a:cs typeface="Arial" panose="020B0604020202020204" pitchFamily="34" charset="0"/>
            </a:endParaRPr>
          </a:p>
          <a:p>
            <a:pPr marL="1106488" indent="-350838" algn="l" defTabSz="914400">
              <a:lnSpc>
                <a:spcPct val="150000"/>
              </a:lnSpc>
              <a:spcBef>
                <a:spcPts val="1800"/>
              </a:spcBef>
              <a:buFont typeface="Gill Sans"/>
              <a:defRPr sz="2700" b="0" cap="all"/>
            </a:pPr>
            <a:r>
              <a:rPr sz="3200" b="0" dirty="0">
                <a:latin typeface="Arial" panose="020B0604020202020204" pitchFamily="34" charset="0"/>
                <a:cs typeface="Arial" panose="020B0604020202020204" pitchFamily="34" charset="0"/>
              </a:rPr>
              <a:t>persons at patient’s workplace or school associates, or</a:t>
            </a:r>
            <a:r>
              <a:rPr sz="3200" b="0" dirty="0">
                <a:solidFill>
                  <a:srgbClr val="FFFFFF"/>
                </a:solidFill>
                <a:latin typeface="Arial" panose="020B0604020202020204" pitchFamily="34" charset="0"/>
                <a:cs typeface="Arial" panose="020B0604020202020204" pitchFamily="34" charset="0"/>
              </a:rPr>
              <a:t> </a:t>
            </a:r>
            <a:r>
              <a:rPr sz="3200" b="0" dirty="0">
                <a:latin typeface="Arial" panose="020B0604020202020204" pitchFamily="34" charset="0"/>
                <a:cs typeface="Arial" panose="020B0604020202020204" pitchFamily="34" charset="0"/>
              </a:rPr>
              <a:t>others with</a:t>
            </a:r>
          </a:p>
          <a:p>
            <a:pPr marL="1106488" indent="-350838" algn="l" defTabSz="914400">
              <a:lnSpc>
                <a:spcPct val="150000"/>
              </a:lnSpc>
              <a:spcBef>
                <a:spcPts val="1800"/>
              </a:spcBef>
              <a:buFont typeface="Gill Sans"/>
              <a:defRPr sz="2700" b="0" cap="all"/>
            </a:pPr>
            <a:r>
              <a:rPr sz="3200" b="0" dirty="0">
                <a:latin typeface="Arial" panose="020B0604020202020204" pitchFamily="34" charset="0"/>
                <a:cs typeface="Arial" panose="020B0604020202020204" pitchFamily="34" charset="0"/>
              </a:rPr>
              <a:t>knowledge about the patient’s recent activities and travels.</a:t>
            </a:r>
            <a:endParaRPr lang="en-US" sz="3200" b="0" dirty="0">
              <a:latin typeface="Arial" panose="020B0604020202020204" pitchFamily="34" charset="0"/>
              <a:cs typeface="Arial" panose="020B0604020202020204" pitchFamily="34" charset="0"/>
            </a:endParaRPr>
          </a:p>
          <a:p>
            <a:pPr marL="1106488" indent="-350838" algn="l" defTabSz="914400">
              <a:lnSpc>
                <a:spcPct val="150000"/>
              </a:lnSpc>
              <a:spcBef>
                <a:spcPts val="1800"/>
              </a:spcBef>
              <a:buFont typeface="Gill Sans"/>
              <a:defRPr sz="2700" b="0" cap="all"/>
            </a:pPr>
            <a:r>
              <a:rPr lang="en-US" sz="3200" b="0" dirty="0">
                <a:latin typeface="Arial" panose="020B0604020202020204" pitchFamily="34" charset="0"/>
                <a:cs typeface="Arial" panose="020B0604020202020204" pitchFamily="34" charset="0"/>
              </a:rPr>
              <a:t>ARI Surveillance in the Containment zone</a:t>
            </a:r>
            <a:endParaRPr sz="3200" b="0" dirty="0">
              <a:latin typeface="Arial" panose="020B0604020202020204" pitchFamily="34" charset="0"/>
              <a:cs typeface="Arial" panose="020B0604020202020204" pitchFamily="34" charset="0"/>
            </a:endParaRPr>
          </a:p>
        </p:txBody>
      </p:sp>
      <p:pic>
        <p:nvPicPr>
          <p:cNvPr id="552" name="Picture 2" descr="Picture 2"/>
          <p:cNvPicPr>
            <a:picLocks noChangeAspect="1"/>
          </p:cNvPicPr>
          <p:nvPr/>
        </p:nvPicPr>
        <p:blipFill>
          <a:blip r:embed="rId7"/>
          <a:stretch>
            <a:fillRect/>
          </a:stretch>
        </p:blipFill>
        <p:spPr>
          <a:xfrm>
            <a:off x="18897600" y="8152808"/>
            <a:ext cx="5314270" cy="3755333"/>
          </a:xfrm>
          <a:prstGeom prst="rect">
            <a:avLst/>
          </a:prstGeom>
          <a:ln w="12700">
            <a:miter lim="400000"/>
          </a:ln>
          <a:effectLst>
            <a:outerShdw blurRad="63500" dist="25400" dir="5400000" rotWithShape="0">
              <a:srgbClr val="000000">
                <a:alpha val="50000"/>
              </a:srgbClr>
            </a:outerShdw>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9"/>
                                        </p:tgtEl>
                                        <p:attrNameLst>
                                          <p:attrName>style.visibility</p:attrName>
                                        </p:attrNameLst>
                                      </p:cBhvr>
                                      <p:to>
                                        <p:strVal val="visible"/>
                                      </p:to>
                                    </p:set>
                                    <p:animEffect transition="in" filter="blinds(horizontal)">
                                      <p:cBhvr>
                                        <p:cTn id="7" dur="1000"/>
                                        <p:tgtEl>
                                          <p:spTgt spid="5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9"/>
                                        </p:tgtEl>
                                        <p:attrNameLst>
                                          <p:attrName>style.visibility</p:attrName>
                                        </p:attrNameLst>
                                      </p:cBhvr>
                                      <p:to>
                                        <p:strVal val="visible"/>
                                      </p:to>
                                    </p:set>
                                    <p:animEffect transition="in" filter="fade">
                                      <p:cBhvr>
                                        <p:cTn id="12" dur="1000"/>
                                        <p:tgtEl>
                                          <p:spTgt spid="5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51">
                                            <p:bg/>
                                          </p:spTgt>
                                        </p:tgtEl>
                                        <p:attrNameLst>
                                          <p:attrName>style.visibility</p:attrName>
                                        </p:attrNameLst>
                                      </p:cBhvr>
                                      <p:to>
                                        <p:strVal val="visible"/>
                                      </p:to>
                                    </p:set>
                                    <p:animEffect transition="in" filter="fade">
                                      <p:cBhvr>
                                        <p:cTn id="17" dur="500"/>
                                        <p:tgtEl>
                                          <p:spTgt spid="551">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51">
                                            <p:txEl>
                                              <p:pRg st="0" end="0"/>
                                            </p:txEl>
                                          </p:spTgt>
                                        </p:tgtEl>
                                        <p:attrNameLst>
                                          <p:attrName>style.visibility</p:attrName>
                                        </p:attrNameLst>
                                      </p:cBhvr>
                                      <p:to>
                                        <p:strVal val="visible"/>
                                      </p:to>
                                    </p:set>
                                    <p:animEffect transition="in" filter="fade">
                                      <p:cBhvr>
                                        <p:cTn id="22" dur="500"/>
                                        <p:tgtEl>
                                          <p:spTgt spid="55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51">
                                            <p:txEl>
                                              <p:pRg st="1" end="1"/>
                                            </p:txEl>
                                          </p:spTgt>
                                        </p:tgtEl>
                                        <p:attrNameLst>
                                          <p:attrName>style.visibility</p:attrName>
                                        </p:attrNameLst>
                                      </p:cBhvr>
                                      <p:to>
                                        <p:strVal val="visible"/>
                                      </p:to>
                                    </p:set>
                                    <p:animEffect transition="in" filter="fade">
                                      <p:cBhvr>
                                        <p:cTn id="27" dur="500"/>
                                        <p:tgtEl>
                                          <p:spTgt spid="55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51">
                                            <p:txEl>
                                              <p:pRg st="2" end="2"/>
                                            </p:txEl>
                                          </p:spTgt>
                                        </p:tgtEl>
                                        <p:attrNameLst>
                                          <p:attrName>style.visibility</p:attrName>
                                        </p:attrNameLst>
                                      </p:cBhvr>
                                      <p:to>
                                        <p:strVal val="visible"/>
                                      </p:to>
                                    </p:set>
                                    <p:animEffect transition="in" filter="fade">
                                      <p:cBhvr>
                                        <p:cTn id="32" dur="500"/>
                                        <p:tgtEl>
                                          <p:spTgt spid="55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51">
                                            <p:txEl>
                                              <p:pRg st="3" end="3"/>
                                            </p:txEl>
                                          </p:spTgt>
                                        </p:tgtEl>
                                        <p:attrNameLst>
                                          <p:attrName>style.visibility</p:attrName>
                                        </p:attrNameLst>
                                      </p:cBhvr>
                                      <p:to>
                                        <p:strVal val="visible"/>
                                      </p:to>
                                    </p:set>
                                    <p:animEffect transition="in" filter="fade">
                                      <p:cBhvr>
                                        <p:cTn id="37" dur="500"/>
                                        <p:tgtEl>
                                          <p:spTgt spid="551">
                                            <p:txEl>
                                              <p:pRg st="3" end="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52"/>
                                        </p:tgtEl>
                                        <p:attrNameLst>
                                          <p:attrName>style.visibility</p:attrName>
                                        </p:attrNameLst>
                                      </p:cBhvr>
                                      <p:to>
                                        <p:strVal val="visible"/>
                                      </p:to>
                                    </p:set>
                                    <p:animEffect transition="in" filter="fade">
                                      <p:cBhvr>
                                        <p:cTn id="40" dur="1000"/>
                                        <p:tgtEl>
                                          <p:spTgt spid="55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51">
                                            <p:txEl>
                                              <p:pRg st="4" end="4"/>
                                            </p:txEl>
                                          </p:spTgt>
                                        </p:tgtEl>
                                        <p:attrNameLst>
                                          <p:attrName>style.visibility</p:attrName>
                                        </p:attrNameLst>
                                      </p:cBhvr>
                                      <p:to>
                                        <p:strVal val="visible"/>
                                      </p:to>
                                    </p:set>
                                    <p:animEffect transition="in" filter="fade">
                                      <p:cBhvr>
                                        <p:cTn id="43" dur="500"/>
                                        <p:tgtEl>
                                          <p:spTgt spid="551">
                                            <p:txEl>
                                              <p:pRg st="4" end="4"/>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51">
                                            <p:txEl>
                                              <p:pRg st="5" end="5"/>
                                            </p:txEl>
                                          </p:spTgt>
                                        </p:tgtEl>
                                        <p:attrNameLst>
                                          <p:attrName>style.visibility</p:attrName>
                                        </p:attrNameLst>
                                      </p:cBhvr>
                                      <p:to>
                                        <p:strVal val="visible"/>
                                      </p:to>
                                    </p:set>
                                    <p:animEffect transition="in" filter="fade">
                                      <p:cBhvr>
                                        <p:cTn id="46" dur="500"/>
                                        <p:tgtEl>
                                          <p:spTgt spid="551">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51">
                                            <p:txEl>
                                              <p:pRg st="6" end="6"/>
                                            </p:txEl>
                                          </p:spTgt>
                                        </p:tgtEl>
                                        <p:attrNameLst>
                                          <p:attrName>style.visibility</p:attrName>
                                        </p:attrNameLst>
                                      </p:cBhvr>
                                      <p:to>
                                        <p:strVal val="visible"/>
                                      </p:to>
                                    </p:set>
                                    <p:animEffect transition="in" filter="fade">
                                      <p:cBhvr>
                                        <p:cTn id="51" dur="500"/>
                                        <p:tgtEl>
                                          <p:spTgt spid="5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 grpId="0" animBg="1"/>
      <p:bldP spid="539" grpId="0" animBg="1"/>
      <p:bldP spid="551"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9" name="Group"/>
          <p:cNvGrpSpPr/>
          <p:nvPr/>
        </p:nvGrpSpPr>
        <p:grpSpPr>
          <a:xfrm>
            <a:off x="300010" y="12315300"/>
            <a:ext cx="4601210" cy="995767"/>
            <a:chOff x="0" y="0"/>
            <a:chExt cx="4601208" cy="995765"/>
          </a:xfrm>
        </p:grpSpPr>
        <p:pic>
          <p:nvPicPr>
            <p:cNvPr id="554"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555"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556"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557"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558"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562" name="Group"/>
          <p:cNvGrpSpPr/>
          <p:nvPr/>
        </p:nvGrpSpPr>
        <p:grpSpPr>
          <a:xfrm>
            <a:off x="23097931" y="13055998"/>
            <a:ext cx="2098870" cy="1540535"/>
            <a:chOff x="0" y="2516"/>
            <a:chExt cx="2098868" cy="1540533"/>
          </a:xfrm>
        </p:grpSpPr>
        <p:sp>
          <p:nvSpPr>
            <p:cNvPr id="560" name="16"/>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17</a:t>
              </a:r>
              <a:endParaRPr dirty="0">
                <a:latin typeface="Arial" panose="020B0604020202020204" pitchFamily="34" charset="0"/>
                <a:cs typeface="Arial" panose="020B0604020202020204" pitchFamily="34" charset="0"/>
              </a:endParaRPr>
            </a:p>
          </p:txBody>
        </p:sp>
        <p:pic>
          <p:nvPicPr>
            <p:cNvPr id="561"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sp>
        <p:nvSpPr>
          <p:cNvPr id="563" name="Rounded Rectangle"/>
          <p:cNvSpPr/>
          <p:nvPr/>
        </p:nvSpPr>
        <p:spPr>
          <a:xfrm>
            <a:off x="7092005" y="552585"/>
            <a:ext cx="10199990" cy="1300727"/>
          </a:xfrm>
          <a:prstGeom prst="roundRect">
            <a:avLst>
              <a:gd name="adj" fmla="val 14646"/>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564" name="ADVISORY FOR CONTACTS"/>
          <p:cNvSpPr txBox="1"/>
          <p:nvPr/>
        </p:nvSpPr>
        <p:spPr>
          <a:xfrm>
            <a:off x="7779081" y="815597"/>
            <a:ext cx="8160567"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4500" spc="135">
                <a:solidFill>
                  <a:srgbClr val="002135"/>
                </a:solidFill>
              </a:defRPr>
            </a:lvl1pPr>
          </a:lstStyle>
          <a:p>
            <a:r>
              <a:rPr b="0" dirty="0">
                <a:latin typeface="Arial" panose="020B0604020202020204" pitchFamily="34" charset="0"/>
                <a:cs typeface="Arial" panose="020B0604020202020204" pitchFamily="34" charset="0"/>
              </a:rPr>
              <a:t>ADVISORY FOR CONTACTS</a:t>
            </a:r>
          </a:p>
        </p:txBody>
      </p:sp>
      <p:sp>
        <p:nvSpPr>
          <p:cNvPr id="565" name="Rounded Rectangle"/>
          <p:cNvSpPr/>
          <p:nvPr/>
        </p:nvSpPr>
        <p:spPr>
          <a:xfrm>
            <a:off x="12515126" y="2862994"/>
            <a:ext cx="11221511" cy="9155234"/>
          </a:xfrm>
          <a:prstGeom prst="roundRect">
            <a:avLst>
              <a:gd name="adj" fmla="val 2446"/>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566" name="SYMPTOMATIC"/>
          <p:cNvSpPr txBox="1"/>
          <p:nvPr/>
        </p:nvSpPr>
        <p:spPr>
          <a:xfrm>
            <a:off x="15837687" y="3840724"/>
            <a:ext cx="5250155"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4500" b="0" u="sng" spc="135">
                <a:solidFill>
                  <a:srgbClr val="FFFFFF"/>
                </a:solidFill>
              </a:defRPr>
            </a:lvl1pPr>
          </a:lstStyle>
          <a:p>
            <a:r>
              <a:rPr dirty="0">
                <a:ln>
                  <a:solidFill>
                    <a:schemeClr val="tx1"/>
                  </a:solidFill>
                </a:ln>
                <a:solidFill>
                  <a:sysClr val="windowText" lastClr="000000"/>
                </a:solidFill>
                <a:latin typeface="Arial" panose="020B0604020202020204" pitchFamily="34" charset="0"/>
                <a:cs typeface="Arial" panose="020B0604020202020204" pitchFamily="34" charset="0"/>
              </a:rPr>
              <a:t>IF SYMPTOMATIC</a:t>
            </a:r>
          </a:p>
        </p:txBody>
      </p:sp>
      <p:sp>
        <p:nvSpPr>
          <p:cNvPr id="567" name="Refer persons with fever and cough and history of contact with a confirmed case within last 28 days for:…"/>
          <p:cNvSpPr txBox="1"/>
          <p:nvPr/>
        </p:nvSpPr>
        <p:spPr>
          <a:xfrm>
            <a:off x="12845776" y="5058673"/>
            <a:ext cx="10820402" cy="46051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463019" indent="-463019" algn="l" defTabSz="914400">
              <a:lnSpc>
                <a:spcPct val="190000"/>
              </a:lnSpc>
              <a:spcBef>
                <a:spcPts val="1200"/>
              </a:spcBef>
              <a:buSzPct val="100000"/>
              <a:buAutoNum type="arabicPeriod"/>
              <a:defRPr sz="2500" b="0" cap="all">
                <a:solidFill>
                  <a:srgbClr val="FFFFFF"/>
                </a:solidFill>
              </a:defRPr>
            </a:lvl1pPr>
          </a:lstStyle>
          <a:p>
            <a:r>
              <a:rPr lang="en-US" sz="4000" cap="none" dirty="0">
                <a:solidFill>
                  <a:sysClr val="windowText" lastClr="000000"/>
                </a:solidFill>
                <a:latin typeface="Arial" panose="020B0604020202020204" pitchFamily="34" charset="0"/>
                <a:cs typeface="Arial" panose="020B0604020202020204" pitchFamily="34" charset="0"/>
              </a:rPr>
              <a:t>If symptoms develop (fever, cough, difficulty in breathing), use mask, self-isolate and immediately inform ANM / ASHA/ the identified local health official by telephone</a:t>
            </a:r>
          </a:p>
        </p:txBody>
      </p:sp>
      <p:sp>
        <p:nvSpPr>
          <p:cNvPr id="568" name="Rounded Rectangle"/>
          <p:cNvSpPr/>
          <p:nvPr/>
        </p:nvSpPr>
        <p:spPr>
          <a:xfrm>
            <a:off x="647363" y="2862994"/>
            <a:ext cx="11221511" cy="9155234"/>
          </a:xfrm>
          <a:prstGeom prst="roundRect">
            <a:avLst>
              <a:gd name="adj" fmla="val 2446"/>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569" name="ASYMPTOMATIC"/>
          <p:cNvSpPr txBox="1"/>
          <p:nvPr/>
        </p:nvSpPr>
        <p:spPr>
          <a:xfrm>
            <a:off x="3709733" y="3113828"/>
            <a:ext cx="4926990"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4500" b="0" u="sng" spc="135"/>
            </a:lvl1pPr>
          </a:lstStyle>
          <a:p>
            <a:r>
              <a:rPr dirty="0">
                <a:ln>
                  <a:solidFill>
                    <a:schemeClr val="tx1"/>
                  </a:solidFill>
                </a:ln>
                <a:latin typeface="Arial" panose="020B0604020202020204" pitchFamily="34" charset="0"/>
                <a:cs typeface="Arial" panose="020B0604020202020204" pitchFamily="34" charset="0"/>
              </a:rPr>
              <a:t>ASYMPTOMATIC</a:t>
            </a:r>
          </a:p>
        </p:txBody>
      </p:sp>
      <p:sp>
        <p:nvSpPr>
          <p:cNvPr id="570" name="Home Quarantine for at least 28 days after the last exposure with the case.…"/>
          <p:cNvSpPr txBox="1"/>
          <p:nvPr/>
        </p:nvSpPr>
        <p:spPr>
          <a:xfrm>
            <a:off x="839634" y="7320757"/>
            <a:ext cx="10836967" cy="798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236538" indent="-236538" algn="l" defTabSz="914400">
              <a:lnSpc>
                <a:spcPct val="190000"/>
              </a:lnSpc>
              <a:spcBef>
                <a:spcPts val="1200"/>
              </a:spcBef>
              <a:buClr>
                <a:srgbClr val="000000"/>
              </a:buClr>
              <a:buSzPct val="85000"/>
              <a:buAutoNum type="arabicPeriod"/>
              <a:defRPr sz="2500" b="0" cap="all"/>
            </a:pPr>
            <a:endParaRPr lang="en-US" sz="2800" b="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BD289E0-DCCC-C54A-BB78-C919B7716500}"/>
              </a:ext>
            </a:extLst>
          </p:cNvPr>
          <p:cNvSpPr txBox="1"/>
          <p:nvPr/>
        </p:nvSpPr>
        <p:spPr>
          <a:xfrm>
            <a:off x="988334" y="4158993"/>
            <a:ext cx="10539565" cy="79201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14350" indent="-514350" algn="just">
              <a:buFont typeface="+mj-lt"/>
              <a:buAutoNum type="arabicPeriod"/>
            </a:pPr>
            <a:r>
              <a:rPr lang="en-US" sz="4000" b="0" dirty="0">
                <a:latin typeface="Arial" panose="020B0604020202020204" pitchFamily="34" charset="0"/>
                <a:cs typeface="Arial" panose="020B0604020202020204" pitchFamily="34" charset="0"/>
              </a:rPr>
              <a:t>Home quarantine for at least 28 days after the last exposure with the case. </a:t>
            </a:r>
          </a:p>
          <a:p>
            <a:pPr marL="514350" indent="-514350" algn="just">
              <a:buFont typeface="+mj-lt"/>
              <a:buAutoNum type="arabicPeriod"/>
            </a:pPr>
            <a:r>
              <a:rPr lang="en-US" sz="4000" b="0" dirty="0">
                <a:latin typeface="Arial" panose="020B0604020202020204" pitchFamily="34" charset="0"/>
                <a:cs typeface="Arial" panose="020B0604020202020204" pitchFamily="34" charset="0"/>
              </a:rPr>
              <a:t>Initiate self-health monitoring for development of fever or cough and maintain a list of contacts on daily basis. </a:t>
            </a:r>
          </a:p>
          <a:p>
            <a:pPr marL="514350" indent="-514350" algn="just">
              <a:buFont typeface="+mj-lt"/>
              <a:buAutoNum type="arabicPeriod"/>
            </a:pPr>
            <a:r>
              <a:rPr lang="en-US" sz="4000" b="0" dirty="0">
                <a:latin typeface="Arial" panose="020B0604020202020204" pitchFamily="34" charset="0"/>
                <a:cs typeface="Arial" panose="020B0604020202020204" pitchFamily="34" charset="0"/>
              </a:rPr>
              <a:t>Active monitoring (</a:t>
            </a:r>
            <a:r>
              <a:rPr lang="en-US" sz="4000" b="0" dirty="0" err="1">
                <a:latin typeface="Arial" panose="020B0604020202020204" pitchFamily="34" charset="0"/>
                <a:cs typeface="Arial" panose="020B0604020202020204" pitchFamily="34" charset="0"/>
              </a:rPr>
              <a:t>eg.</a:t>
            </a:r>
            <a:r>
              <a:rPr lang="en-US" sz="4000" b="0" dirty="0">
                <a:latin typeface="Arial" panose="020B0604020202020204" pitchFamily="34" charset="0"/>
                <a:cs typeface="Arial" panose="020B0604020202020204" pitchFamily="34" charset="0"/>
              </a:rPr>
              <a:t> Daily visits or telephone calls) for 28 days after the last exposure shall be done by ANM/ASHA/identified person</a:t>
            </a:r>
          </a:p>
          <a:p>
            <a:pPr marL="514350" indent="-514350" algn="just">
              <a:buFont typeface="+mj-lt"/>
              <a:buAutoNum type="arabicPeriod"/>
            </a:pPr>
            <a:r>
              <a:rPr lang="en-US" sz="4000" b="0" dirty="0">
                <a:latin typeface="Arial" panose="020B0604020202020204" pitchFamily="34" charset="0"/>
                <a:cs typeface="Arial" panose="020B0604020202020204" pitchFamily="34" charset="0"/>
              </a:rPr>
              <a:t>Direct and high-risk contacts of a confirmed case should be tested once between day 5 and day 14 of coming inn his/her contact </a:t>
            </a:r>
          </a:p>
          <a:p>
            <a:pPr marL="0" marR="0" indent="0" algn="just" defTabSz="825500" rtl="0" fontAlgn="auto" latinLnBrk="0" hangingPunct="0">
              <a:lnSpc>
                <a:spcPct val="100000"/>
              </a:lnSpc>
              <a:spcBef>
                <a:spcPts val="0"/>
              </a:spcBef>
              <a:spcAft>
                <a:spcPts val="0"/>
              </a:spcAft>
              <a:buClrTx/>
              <a:buSzTx/>
              <a:buFontTx/>
              <a:buNone/>
              <a:tabLst/>
            </a:pPr>
            <a:endParaRPr kumimoji="0" lang="en-US" sz="2800" b="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Gill San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 grpId="0" animBg="1"/>
      <p:bldP spid="564" grpId="0" animBg="1"/>
      <p:bldP spid="565" grpId="0" animBg="1"/>
      <p:bldP spid="566" grpId="0" animBg="1"/>
      <p:bldP spid="567" grpId="0" animBg="1"/>
      <p:bldP spid="568" grpId="0" animBg="1"/>
      <p:bldP spid="569"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7" name="Group"/>
          <p:cNvGrpSpPr/>
          <p:nvPr/>
        </p:nvGrpSpPr>
        <p:grpSpPr>
          <a:xfrm>
            <a:off x="300010" y="12315300"/>
            <a:ext cx="4601210" cy="995767"/>
            <a:chOff x="0" y="0"/>
            <a:chExt cx="4601208" cy="995765"/>
          </a:xfrm>
        </p:grpSpPr>
        <p:pic>
          <p:nvPicPr>
            <p:cNvPr id="572" name="Picture 3" descr="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573" name="Picture 5" descr="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574"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575"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576" name="ministry-and-health-family-welfare.png" descr="ministry-and-health-family-welfar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sp>
        <p:nvSpPr>
          <p:cNvPr id="578" name="Rounded Rectangle"/>
          <p:cNvSpPr/>
          <p:nvPr/>
        </p:nvSpPr>
        <p:spPr>
          <a:xfrm>
            <a:off x="878713" y="454085"/>
            <a:ext cx="5251154" cy="1021625"/>
          </a:xfrm>
          <a:prstGeom prst="roundRect">
            <a:avLst>
              <a:gd name="adj" fmla="val 1864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sz="4000" b="0" dirty="0">
              <a:latin typeface="Arial" panose="020B0604020202020204" pitchFamily="34" charset="0"/>
              <a:cs typeface="Arial" panose="020B0604020202020204" pitchFamily="34" charset="0"/>
            </a:endParaRPr>
          </a:p>
        </p:txBody>
      </p:sp>
      <p:sp>
        <p:nvSpPr>
          <p:cNvPr id="579" name="CASE SCENARIO"/>
          <p:cNvSpPr txBox="1"/>
          <p:nvPr/>
        </p:nvSpPr>
        <p:spPr>
          <a:xfrm>
            <a:off x="1171060" y="672797"/>
            <a:ext cx="4447028"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defRPr sz="3200" spc="96">
                <a:solidFill>
                  <a:srgbClr val="002135"/>
                </a:solidFill>
              </a:defRPr>
            </a:lvl1pPr>
          </a:lstStyle>
          <a:p>
            <a:r>
              <a:rPr sz="3600" b="0" dirty="0">
                <a:latin typeface="Arial" panose="020B0604020202020204" pitchFamily="34" charset="0"/>
                <a:cs typeface="Arial" panose="020B0604020202020204" pitchFamily="34" charset="0"/>
              </a:rPr>
              <a:t>CASE SCENARIO</a:t>
            </a:r>
          </a:p>
        </p:txBody>
      </p:sp>
      <p:grpSp>
        <p:nvGrpSpPr>
          <p:cNvPr id="582" name="Group"/>
          <p:cNvGrpSpPr/>
          <p:nvPr/>
        </p:nvGrpSpPr>
        <p:grpSpPr>
          <a:xfrm>
            <a:off x="23097931" y="13055629"/>
            <a:ext cx="2098871" cy="1540905"/>
            <a:chOff x="0" y="2147"/>
            <a:chExt cx="2098869" cy="1540903"/>
          </a:xfrm>
        </p:grpSpPr>
        <p:sp>
          <p:nvSpPr>
            <p:cNvPr id="580" name="17"/>
            <p:cNvSpPr/>
            <p:nvPr/>
          </p:nvSpPr>
          <p:spPr>
            <a:xfrm>
              <a:off x="986058" y="2147"/>
              <a:ext cx="1112811" cy="1540903"/>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18 </a:t>
              </a:r>
              <a:endParaRPr dirty="0">
                <a:latin typeface="Arial" panose="020B0604020202020204" pitchFamily="34" charset="0"/>
                <a:cs typeface="Arial" panose="020B0604020202020204" pitchFamily="34" charset="0"/>
              </a:endParaRPr>
            </a:p>
          </p:txBody>
        </p:sp>
        <p:pic>
          <p:nvPicPr>
            <p:cNvPr id="581" name="Image" descr="Image"/>
            <p:cNvPicPr>
              <a:picLocks noChangeAspect="1"/>
            </p:cNvPicPr>
            <p:nvPr/>
          </p:nvPicPr>
          <p:blipFill>
            <a:blip r:embed="rId5"/>
            <a:stretch>
              <a:fillRect/>
            </a:stretch>
          </p:blipFill>
          <p:spPr>
            <a:xfrm>
              <a:off x="0" y="2516"/>
              <a:ext cx="554528" cy="541069"/>
            </a:xfrm>
            <a:prstGeom prst="rect">
              <a:avLst/>
            </a:prstGeom>
            <a:ln w="12700" cap="flat">
              <a:noFill/>
              <a:miter lim="400000"/>
            </a:ln>
            <a:effectLst/>
          </p:spPr>
        </p:pic>
      </p:grpSp>
      <p:sp>
        <p:nvSpPr>
          <p:cNvPr id="583" name="Sunil is a young man of 30 years. He works in Mumbai as a teacher in a small school and has returned back home for Holi. Sunil has been confirmed with infection of SARS-CoV-2 and now his family is worried"/>
          <p:cNvSpPr txBox="1"/>
          <p:nvPr/>
        </p:nvSpPr>
        <p:spPr>
          <a:xfrm>
            <a:off x="695525" y="1831909"/>
            <a:ext cx="10687506" cy="4165243"/>
          </a:xfrm>
          <a:prstGeom prst="rect">
            <a:avLst/>
          </a:prstGeom>
          <a:solidFill>
            <a:schemeClr val="accent1">
              <a:lumMod val="20000"/>
              <a:lumOff val="80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just" defTabSz="914400">
              <a:spcBef>
                <a:spcPts val="1200"/>
              </a:spcBef>
              <a:defRPr sz="3600" b="0" cap="small">
                <a:solidFill>
                  <a:srgbClr val="FFFFFF"/>
                </a:solidFill>
              </a:defRPr>
            </a:pPr>
            <a:r>
              <a:rPr lang="en-US" sz="4400" b="0" dirty="0">
                <a:solidFill>
                  <a:schemeClr val="tx1"/>
                </a:solidFill>
                <a:latin typeface="Arial" panose="020B0604020202020204" pitchFamily="34" charset="0"/>
                <a:cs typeface="Arial" panose="020B0604020202020204" pitchFamily="34" charset="0"/>
              </a:rPr>
              <a:t>Sunil is a young man of 30 years. He works in </a:t>
            </a:r>
            <a:r>
              <a:rPr lang="en-US" sz="4400" b="0" dirty="0" err="1">
                <a:solidFill>
                  <a:schemeClr val="tx1"/>
                </a:solidFill>
                <a:latin typeface="Arial" panose="020B0604020202020204" pitchFamily="34" charset="0"/>
                <a:cs typeface="Arial" panose="020B0604020202020204" pitchFamily="34" charset="0"/>
              </a:rPr>
              <a:t>mumbai</a:t>
            </a:r>
            <a:r>
              <a:rPr lang="en-US" sz="4400" b="0" dirty="0">
                <a:solidFill>
                  <a:schemeClr val="tx1"/>
                </a:solidFill>
                <a:latin typeface="Arial" panose="020B0604020202020204" pitchFamily="34" charset="0"/>
                <a:cs typeface="Arial" panose="020B0604020202020204" pitchFamily="34" charset="0"/>
              </a:rPr>
              <a:t> as a teacher in a small school and has returned back home for </a:t>
            </a:r>
            <a:r>
              <a:rPr lang="en-US" sz="4400" b="0" dirty="0" err="1">
                <a:solidFill>
                  <a:schemeClr val="tx1"/>
                </a:solidFill>
                <a:latin typeface="Arial" panose="020B0604020202020204" pitchFamily="34" charset="0"/>
                <a:cs typeface="Arial" panose="020B0604020202020204" pitchFamily="34" charset="0"/>
              </a:rPr>
              <a:t>holi</a:t>
            </a:r>
            <a:r>
              <a:rPr lang="en-US" sz="4400" b="0" dirty="0">
                <a:solidFill>
                  <a:schemeClr val="tx1"/>
                </a:solidFill>
                <a:latin typeface="Arial" panose="020B0604020202020204" pitchFamily="34" charset="0"/>
                <a:cs typeface="Arial" panose="020B0604020202020204" pitchFamily="34" charset="0"/>
              </a:rPr>
              <a:t>. Sunil has been confirmed with COVID-19 and now his family is worried.</a:t>
            </a:r>
          </a:p>
        </p:txBody>
      </p:sp>
      <p:sp>
        <p:nvSpPr>
          <p:cNvPr id="584" name="Rounded Rectangle"/>
          <p:cNvSpPr/>
          <p:nvPr/>
        </p:nvSpPr>
        <p:spPr>
          <a:xfrm>
            <a:off x="13019912" y="454085"/>
            <a:ext cx="4556888" cy="1021625"/>
          </a:xfrm>
          <a:prstGeom prst="roundRect">
            <a:avLst>
              <a:gd name="adj" fmla="val 18647"/>
            </a:avLst>
          </a:prstGeom>
          <a:solidFill>
            <a:srgbClr val="FFFFFF"/>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585" name="ANSWERS"/>
          <p:cNvSpPr txBox="1"/>
          <p:nvPr/>
        </p:nvSpPr>
        <p:spPr>
          <a:xfrm>
            <a:off x="13606972" y="672797"/>
            <a:ext cx="3082082"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defRPr sz="3200" spc="96">
                <a:solidFill>
                  <a:srgbClr val="002135"/>
                </a:solidFill>
              </a:defRPr>
            </a:lvl1pPr>
          </a:lstStyle>
          <a:p>
            <a:r>
              <a:rPr sz="3600" b="0" dirty="0">
                <a:latin typeface="Arial" panose="020B0604020202020204" pitchFamily="34" charset="0"/>
                <a:cs typeface="Arial" panose="020B0604020202020204" pitchFamily="34" charset="0"/>
              </a:rPr>
              <a:t>ANSWERS</a:t>
            </a:r>
          </a:p>
        </p:txBody>
      </p:sp>
      <p:sp>
        <p:nvSpPr>
          <p:cNvPr id="586" name="Ensure that all members in the family have been given the advise to follow…"/>
          <p:cNvSpPr txBox="1"/>
          <p:nvPr/>
        </p:nvSpPr>
        <p:spPr>
          <a:xfrm>
            <a:off x="13000969" y="1657265"/>
            <a:ext cx="10687505" cy="10830529"/>
          </a:xfrm>
          <a:prstGeom prst="rect">
            <a:avLst/>
          </a:prstGeom>
          <a:solidFill>
            <a:schemeClr val="accent1">
              <a:lumMod val="20000"/>
              <a:lumOff val="80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317500" indent="-317500" algn="l" defTabSz="914400">
              <a:lnSpc>
                <a:spcPct val="150000"/>
              </a:lnSpc>
              <a:spcBef>
                <a:spcPts val="1200"/>
              </a:spcBef>
              <a:buSzPct val="125000"/>
              <a:buChar char="•"/>
              <a:defRPr sz="2900" b="0" cap="all">
                <a:solidFill>
                  <a:srgbClr val="FFFFFF"/>
                </a:solidFill>
              </a:defRPr>
            </a:pPr>
            <a:r>
              <a:rPr b="0" dirty="0">
                <a:solidFill>
                  <a:schemeClr val="tx1"/>
                </a:solidFill>
                <a:latin typeface="Arial" panose="020B0604020202020204" pitchFamily="34" charset="0"/>
                <a:cs typeface="Arial" panose="020B0604020202020204" pitchFamily="34" charset="0"/>
              </a:rPr>
              <a:t>Ensure that all members in the family have been given the advise to follow</a:t>
            </a:r>
            <a:endParaRPr sz="2400" b="0" dirty="0">
              <a:solidFill>
                <a:schemeClr val="tx1"/>
              </a:solidFill>
              <a:latin typeface="Arial" panose="020B0604020202020204" pitchFamily="34" charset="0"/>
              <a:cs typeface="Arial" panose="020B0604020202020204" pitchFamily="34" charset="0"/>
            </a:endParaRPr>
          </a:p>
          <a:p>
            <a:pPr marL="317500" indent="-317500" algn="l" defTabSz="914400">
              <a:lnSpc>
                <a:spcPct val="150000"/>
              </a:lnSpc>
              <a:spcBef>
                <a:spcPts val="1200"/>
              </a:spcBef>
              <a:buSzPct val="125000"/>
              <a:buChar char="•"/>
              <a:defRPr sz="2900" b="0" cap="all">
                <a:solidFill>
                  <a:srgbClr val="FFFFFF"/>
                </a:solidFill>
              </a:defRPr>
            </a:pPr>
            <a:r>
              <a:rPr b="0" dirty="0">
                <a:solidFill>
                  <a:schemeClr val="tx1"/>
                </a:solidFill>
                <a:latin typeface="Arial" panose="020B0604020202020204" pitchFamily="34" charset="0"/>
                <a:cs typeface="Arial" panose="020B0604020202020204" pitchFamily="34" charset="0"/>
              </a:rPr>
              <a:t>Follow up if any help needed</a:t>
            </a:r>
            <a:endParaRPr sz="2400" b="0" dirty="0">
              <a:solidFill>
                <a:schemeClr val="tx1"/>
              </a:solidFill>
              <a:latin typeface="Arial" panose="020B0604020202020204" pitchFamily="34" charset="0"/>
              <a:cs typeface="Arial" panose="020B0604020202020204" pitchFamily="34" charset="0"/>
            </a:endParaRPr>
          </a:p>
          <a:p>
            <a:pPr marL="317500" indent="-317500" algn="l" defTabSz="914400">
              <a:lnSpc>
                <a:spcPct val="150000"/>
              </a:lnSpc>
              <a:spcBef>
                <a:spcPts val="1200"/>
              </a:spcBef>
              <a:buSzPct val="125000"/>
              <a:buChar char="•"/>
              <a:defRPr sz="2900" b="0" cap="all">
                <a:solidFill>
                  <a:srgbClr val="FFFFFF"/>
                </a:solidFill>
              </a:defRPr>
            </a:pPr>
            <a:r>
              <a:rPr b="0" dirty="0" err="1">
                <a:solidFill>
                  <a:schemeClr val="tx1"/>
                </a:solidFill>
                <a:latin typeface="Arial" panose="020B0604020202020204" pitchFamily="34" charset="0"/>
                <a:cs typeface="Arial" panose="020B0604020202020204" pitchFamily="34" charset="0"/>
              </a:rPr>
              <a:t>Organise</a:t>
            </a:r>
            <a:r>
              <a:rPr b="0" dirty="0">
                <a:solidFill>
                  <a:schemeClr val="tx1"/>
                </a:solidFill>
                <a:latin typeface="Arial" panose="020B0604020202020204" pitchFamily="34" charset="0"/>
                <a:cs typeface="Arial" panose="020B0604020202020204" pitchFamily="34" charset="0"/>
              </a:rPr>
              <a:t> for the families to have support when they are on quarantine for getting their daily supplies like groceries or vegetables.</a:t>
            </a:r>
            <a:endParaRPr sz="2400" b="0" dirty="0">
              <a:solidFill>
                <a:schemeClr val="tx1"/>
              </a:solidFill>
              <a:latin typeface="Arial" panose="020B0604020202020204" pitchFamily="34" charset="0"/>
              <a:cs typeface="Arial" panose="020B0604020202020204" pitchFamily="34" charset="0"/>
            </a:endParaRPr>
          </a:p>
          <a:p>
            <a:pPr marL="317500" indent="-317500" algn="l" defTabSz="914400">
              <a:lnSpc>
                <a:spcPct val="150000"/>
              </a:lnSpc>
              <a:spcBef>
                <a:spcPts val="1200"/>
              </a:spcBef>
              <a:buSzPct val="125000"/>
              <a:buChar char="•"/>
              <a:defRPr sz="2900" b="0" cap="all">
                <a:solidFill>
                  <a:srgbClr val="FFFFFF"/>
                </a:solidFill>
              </a:defRPr>
            </a:pPr>
            <a:r>
              <a:rPr b="0" dirty="0">
                <a:solidFill>
                  <a:schemeClr val="tx1"/>
                </a:solidFill>
                <a:latin typeface="Arial" panose="020B0604020202020204" pitchFamily="34" charset="0"/>
                <a:cs typeface="Arial" panose="020B0604020202020204" pitchFamily="34" charset="0"/>
              </a:rPr>
              <a:t>Check on hand hygiene and respiratory hygiene understanding</a:t>
            </a:r>
            <a:endParaRPr sz="2400" b="0" dirty="0">
              <a:solidFill>
                <a:schemeClr val="tx1"/>
              </a:solidFill>
              <a:latin typeface="Arial" panose="020B0604020202020204" pitchFamily="34" charset="0"/>
              <a:cs typeface="Arial" panose="020B0604020202020204" pitchFamily="34" charset="0"/>
            </a:endParaRPr>
          </a:p>
          <a:p>
            <a:pPr marL="317500" indent="-317500" algn="l" defTabSz="914400">
              <a:lnSpc>
                <a:spcPct val="150000"/>
              </a:lnSpc>
              <a:spcBef>
                <a:spcPts val="1200"/>
              </a:spcBef>
              <a:buSzPct val="125000"/>
              <a:buChar char="•"/>
              <a:defRPr sz="2900" b="0" cap="all">
                <a:solidFill>
                  <a:srgbClr val="FFFFFF"/>
                </a:solidFill>
              </a:defRPr>
            </a:pPr>
            <a:r>
              <a:rPr b="0" dirty="0">
                <a:solidFill>
                  <a:schemeClr val="tx1"/>
                </a:solidFill>
                <a:latin typeface="Arial" panose="020B0604020202020204" pitchFamily="34" charset="0"/>
                <a:cs typeface="Arial" panose="020B0604020202020204" pitchFamily="34" charset="0"/>
              </a:rPr>
              <a:t>Check if all clothes and household materials used by  confirmed family member have been disinfected.</a:t>
            </a:r>
            <a:endParaRPr sz="2400" b="0" dirty="0">
              <a:solidFill>
                <a:schemeClr val="tx1"/>
              </a:solidFill>
              <a:latin typeface="Arial" panose="020B0604020202020204" pitchFamily="34" charset="0"/>
              <a:cs typeface="Arial" panose="020B0604020202020204" pitchFamily="34" charset="0"/>
            </a:endParaRPr>
          </a:p>
          <a:p>
            <a:pPr marL="317500" indent="-317500" algn="l" defTabSz="914400">
              <a:lnSpc>
                <a:spcPct val="150000"/>
              </a:lnSpc>
              <a:spcBef>
                <a:spcPts val="1200"/>
              </a:spcBef>
              <a:buSzPct val="125000"/>
              <a:buChar char="•"/>
              <a:defRPr sz="2900" b="0" cap="all">
                <a:solidFill>
                  <a:srgbClr val="FFFFFF"/>
                </a:solidFill>
              </a:defRPr>
            </a:pPr>
            <a:r>
              <a:rPr b="0" dirty="0">
                <a:solidFill>
                  <a:schemeClr val="tx1"/>
                </a:solidFill>
                <a:latin typeface="Arial" panose="020B0604020202020204" pitchFamily="34" charset="0"/>
                <a:cs typeface="Arial" panose="020B0604020202020204" pitchFamily="34" charset="0"/>
              </a:rPr>
              <a:t>Talk to the family often even if only on the mobile and encourage other friends of the family to talk on the phone. This is to help them manage the feeling of being isolated.</a:t>
            </a:r>
          </a:p>
        </p:txBody>
      </p:sp>
      <p:grpSp>
        <p:nvGrpSpPr>
          <p:cNvPr id="592" name="Group"/>
          <p:cNvGrpSpPr/>
          <p:nvPr/>
        </p:nvGrpSpPr>
        <p:grpSpPr>
          <a:xfrm>
            <a:off x="1086083" y="5802713"/>
            <a:ext cx="10087568" cy="6081379"/>
            <a:chOff x="0" y="854042"/>
            <a:chExt cx="10204607" cy="6379196"/>
          </a:xfrm>
        </p:grpSpPr>
        <p:pic>
          <p:nvPicPr>
            <p:cNvPr id="587" name="Image" descr="Image"/>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798185" y="1868588"/>
              <a:ext cx="2663763" cy="3872599"/>
            </a:xfrm>
            <a:prstGeom prst="rect">
              <a:avLst/>
            </a:prstGeom>
            <a:ln w="12700" cap="flat">
              <a:noFill/>
              <a:miter lim="400000"/>
            </a:ln>
            <a:effectLst/>
          </p:spPr>
        </p:pic>
        <p:pic>
          <p:nvPicPr>
            <p:cNvPr id="588" name="Image" descr="Image"/>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5913345" y="854042"/>
              <a:ext cx="2531050" cy="5008943"/>
            </a:xfrm>
            <a:prstGeom prst="rect">
              <a:avLst/>
            </a:prstGeom>
            <a:ln w="12700" cap="flat">
              <a:noFill/>
              <a:miter lim="400000"/>
            </a:ln>
            <a:effectLst/>
          </p:spPr>
        </p:pic>
        <p:grpSp>
          <p:nvGrpSpPr>
            <p:cNvPr id="591" name="Group"/>
            <p:cNvGrpSpPr/>
            <p:nvPr/>
          </p:nvGrpSpPr>
          <p:grpSpPr>
            <a:xfrm>
              <a:off x="0" y="5674859"/>
              <a:ext cx="10204607" cy="1558379"/>
              <a:chOff x="0" y="0"/>
              <a:chExt cx="10204606" cy="1558377"/>
            </a:xfrm>
          </p:grpSpPr>
          <p:sp>
            <p:nvSpPr>
              <p:cNvPr id="589" name="Rounded Rectangle"/>
              <p:cNvSpPr/>
              <p:nvPr/>
            </p:nvSpPr>
            <p:spPr>
              <a:xfrm>
                <a:off x="0" y="0"/>
                <a:ext cx="10204606" cy="1558377"/>
              </a:xfrm>
              <a:prstGeom prst="roundRect">
                <a:avLst>
                  <a:gd name="adj" fmla="val 16945"/>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chemeClr val="accent1">
                        <a:lumOff val="-13575"/>
                      </a:schemeClr>
                    </a:solidFill>
                  </a:defRPr>
                </a:pPr>
                <a:endParaRPr b="0" dirty="0">
                  <a:latin typeface="Arial" panose="020B0604020202020204" pitchFamily="34" charset="0"/>
                  <a:cs typeface="Arial" panose="020B0604020202020204" pitchFamily="34" charset="0"/>
                </a:endParaRPr>
              </a:p>
            </p:txBody>
          </p:sp>
          <p:sp>
            <p:nvSpPr>
              <p:cNvPr id="590" name="QUESTION: What will you do?"/>
              <p:cNvSpPr txBox="1"/>
              <p:nvPr/>
            </p:nvSpPr>
            <p:spPr>
              <a:xfrm>
                <a:off x="540646" y="448988"/>
                <a:ext cx="9123314" cy="7210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defRPr sz="3800" cap="all"/>
                </a:lvl1pPr>
              </a:lstStyle>
              <a:p>
                <a:r>
                  <a:rPr b="0" dirty="0">
                    <a:latin typeface="Arial" panose="020B0604020202020204" pitchFamily="34" charset="0"/>
                    <a:cs typeface="Arial" panose="020B0604020202020204" pitchFamily="34" charset="0"/>
                  </a:rPr>
                  <a:t>QUESTION: What will you do?</a:t>
                </a:r>
              </a:p>
            </p:txBody>
          </p:sp>
        </p:gr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9"/>
                                        </p:tgtEl>
                                        <p:attrNameLst>
                                          <p:attrName>style.visibility</p:attrName>
                                        </p:attrNameLst>
                                      </p:cBhvr>
                                      <p:to>
                                        <p:strVal val="visible"/>
                                      </p:to>
                                    </p:set>
                                    <p:animEffect transition="in" filter="blinds(horizontal)">
                                      <p:cBhvr>
                                        <p:cTn id="7" dur="1000"/>
                                        <p:tgtEl>
                                          <p:spTgt spid="57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78"/>
                                        </p:tgtEl>
                                        <p:attrNameLst>
                                          <p:attrName>style.visibility</p:attrName>
                                        </p:attrNameLst>
                                      </p:cBhvr>
                                      <p:to>
                                        <p:strVal val="visible"/>
                                      </p:to>
                                    </p:set>
                                    <p:animEffect transition="in" filter="blinds(horizontal)">
                                      <p:cBhvr>
                                        <p:cTn id="10" dur="1000"/>
                                        <p:tgtEl>
                                          <p:spTgt spid="57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83"/>
                                        </p:tgtEl>
                                        <p:attrNameLst>
                                          <p:attrName>style.visibility</p:attrName>
                                        </p:attrNameLst>
                                      </p:cBhvr>
                                      <p:to>
                                        <p:strVal val="visible"/>
                                      </p:to>
                                    </p:set>
                                    <p:animEffect transition="in" filter="fade">
                                      <p:cBhvr>
                                        <p:cTn id="15" dur="1000"/>
                                        <p:tgtEl>
                                          <p:spTgt spid="58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92"/>
                                        </p:tgtEl>
                                        <p:attrNameLst>
                                          <p:attrName>style.visibility</p:attrName>
                                        </p:attrNameLst>
                                      </p:cBhvr>
                                      <p:to>
                                        <p:strVal val="visible"/>
                                      </p:to>
                                    </p:set>
                                    <p:animEffect transition="in" filter="fade">
                                      <p:cBhvr>
                                        <p:cTn id="20" dur="500"/>
                                        <p:tgtEl>
                                          <p:spTgt spid="59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85"/>
                                        </p:tgtEl>
                                        <p:attrNameLst>
                                          <p:attrName>style.visibility</p:attrName>
                                        </p:attrNameLst>
                                      </p:cBhvr>
                                      <p:to>
                                        <p:strVal val="visible"/>
                                      </p:to>
                                    </p:set>
                                    <p:animEffect transition="in" filter="dissolve">
                                      <p:cBhvr>
                                        <p:cTn id="25" dur="500"/>
                                        <p:tgtEl>
                                          <p:spTgt spid="58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84"/>
                                        </p:tgtEl>
                                        <p:attrNameLst>
                                          <p:attrName>style.visibility</p:attrName>
                                        </p:attrNameLst>
                                      </p:cBhvr>
                                      <p:to>
                                        <p:strVal val="visible"/>
                                      </p:to>
                                    </p:set>
                                    <p:animEffect transition="in" filter="dissolve">
                                      <p:cBhvr>
                                        <p:cTn id="28" dur="500"/>
                                        <p:tgtEl>
                                          <p:spTgt spid="58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86">
                                            <p:bg/>
                                          </p:spTgt>
                                        </p:tgtEl>
                                        <p:attrNameLst>
                                          <p:attrName>style.visibility</p:attrName>
                                        </p:attrNameLst>
                                      </p:cBhvr>
                                      <p:to>
                                        <p:strVal val="visible"/>
                                      </p:to>
                                    </p:set>
                                    <p:animEffect transition="in" filter="dissolve">
                                      <p:cBhvr>
                                        <p:cTn id="33" dur="500"/>
                                        <p:tgtEl>
                                          <p:spTgt spid="586">
                                            <p:bg/>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586">
                                            <p:txEl>
                                              <p:pRg st="0" end="0"/>
                                            </p:txEl>
                                          </p:spTgt>
                                        </p:tgtEl>
                                        <p:attrNameLst>
                                          <p:attrName>style.visibility</p:attrName>
                                        </p:attrNameLst>
                                      </p:cBhvr>
                                      <p:to>
                                        <p:strVal val="visible"/>
                                      </p:to>
                                    </p:set>
                                    <p:animEffect transition="in" filter="dissolve">
                                      <p:cBhvr>
                                        <p:cTn id="38" dur="500"/>
                                        <p:tgtEl>
                                          <p:spTgt spid="58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586">
                                            <p:txEl>
                                              <p:pRg st="1" end="1"/>
                                            </p:txEl>
                                          </p:spTgt>
                                        </p:tgtEl>
                                        <p:attrNameLst>
                                          <p:attrName>style.visibility</p:attrName>
                                        </p:attrNameLst>
                                      </p:cBhvr>
                                      <p:to>
                                        <p:strVal val="visible"/>
                                      </p:to>
                                    </p:set>
                                    <p:animEffect transition="in" filter="dissolve">
                                      <p:cBhvr>
                                        <p:cTn id="43" dur="500"/>
                                        <p:tgtEl>
                                          <p:spTgt spid="586">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586">
                                            <p:txEl>
                                              <p:pRg st="2" end="2"/>
                                            </p:txEl>
                                          </p:spTgt>
                                        </p:tgtEl>
                                        <p:attrNameLst>
                                          <p:attrName>style.visibility</p:attrName>
                                        </p:attrNameLst>
                                      </p:cBhvr>
                                      <p:to>
                                        <p:strVal val="visible"/>
                                      </p:to>
                                    </p:set>
                                    <p:animEffect transition="in" filter="dissolve">
                                      <p:cBhvr>
                                        <p:cTn id="48" dur="500"/>
                                        <p:tgtEl>
                                          <p:spTgt spid="586">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586">
                                            <p:txEl>
                                              <p:pRg st="3" end="3"/>
                                            </p:txEl>
                                          </p:spTgt>
                                        </p:tgtEl>
                                        <p:attrNameLst>
                                          <p:attrName>style.visibility</p:attrName>
                                        </p:attrNameLst>
                                      </p:cBhvr>
                                      <p:to>
                                        <p:strVal val="visible"/>
                                      </p:to>
                                    </p:set>
                                    <p:animEffect transition="in" filter="dissolve">
                                      <p:cBhvr>
                                        <p:cTn id="53" dur="500"/>
                                        <p:tgtEl>
                                          <p:spTgt spid="586">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586">
                                            <p:txEl>
                                              <p:pRg st="4" end="4"/>
                                            </p:txEl>
                                          </p:spTgt>
                                        </p:tgtEl>
                                        <p:attrNameLst>
                                          <p:attrName>style.visibility</p:attrName>
                                        </p:attrNameLst>
                                      </p:cBhvr>
                                      <p:to>
                                        <p:strVal val="visible"/>
                                      </p:to>
                                    </p:set>
                                    <p:animEffect transition="in" filter="dissolve">
                                      <p:cBhvr>
                                        <p:cTn id="58" dur="500"/>
                                        <p:tgtEl>
                                          <p:spTgt spid="586">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586">
                                            <p:txEl>
                                              <p:pRg st="5" end="5"/>
                                            </p:txEl>
                                          </p:spTgt>
                                        </p:tgtEl>
                                        <p:attrNameLst>
                                          <p:attrName>style.visibility</p:attrName>
                                        </p:attrNameLst>
                                      </p:cBhvr>
                                      <p:to>
                                        <p:strVal val="visible"/>
                                      </p:to>
                                    </p:set>
                                    <p:animEffect transition="in" filter="dissolve">
                                      <p:cBhvr>
                                        <p:cTn id="63" dur="500"/>
                                        <p:tgtEl>
                                          <p:spTgt spid="5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 grpId="0" animBg="1"/>
      <p:bldP spid="579" grpId="0" animBg="1"/>
      <p:bldP spid="583" grpId="0" animBg="1"/>
      <p:bldP spid="584" grpId="0" animBg="1"/>
      <p:bldP spid="585" grpId="0" animBg="1"/>
      <p:bldP spid="586"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7" name="Group"/>
          <p:cNvGrpSpPr/>
          <p:nvPr/>
        </p:nvGrpSpPr>
        <p:grpSpPr>
          <a:xfrm>
            <a:off x="300010" y="12315300"/>
            <a:ext cx="4601210" cy="995767"/>
            <a:chOff x="0" y="0"/>
            <a:chExt cx="4601208" cy="995765"/>
          </a:xfrm>
        </p:grpSpPr>
        <p:pic>
          <p:nvPicPr>
            <p:cNvPr id="602" name="Picture 3" descr="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603" name="Picture 5" descr="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604"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605"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606" name="ministry-and-health-family-welfare.png" descr="ministry-and-health-family-welfar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610" name="Group"/>
          <p:cNvGrpSpPr/>
          <p:nvPr/>
        </p:nvGrpSpPr>
        <p:grpSpPr>
          <a:xfrm>
            <a:off x="23097931" y="13055998"/>
            <a:ext cx="2098870" cy="1540535"/>
            <a:chOff x="0" y="2516"/>
            <a:chExt cx="2098868" cy="1540533"/>
          </a:xfrm>
        </p:grpSpPr>
        <p:sp>
          <p:nvSpPr>
            <p:cNvPr id="608" name="18"/>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9</a:t>
              </a:r>
              <a:endParaRPr dirty="0">
                <a:latin typeface="Arial" panose="020B0604020202020204" pitchFamily="34" charset="0"/>
                <a:cs typeface="Arial" panose="020B0604020202020204" pitchFamily="34" charset="0"/>
              </a:endParaRPr>
            </a:p>
          </p:txBody>
        </p:sp>
        <p:pic>
          <p:nvPicPr>
            <p:cNvPr id="609" name="Image" descr="Image"/>
            <p:cNvPicPr>
              <a:picLocks noChangeAspect="1"/>
            </p:cNvPicPr>
            <p:nvPr/>
          </p:nvPicPr>
          <p:blipFill>
            <a:blip r:embed="rId5"/>
            <a:stretch>
              <a:fillRect/>
            </a:stretch>
          </p:blipFill>
          <p:spPr>
            <a:xfrm>
              <a:off x="0" y="2516"/>
              <a:ext cx="554528" cy="541069"/>
            </a:xfrm>
            <a:prstGeom prst="rect">
              <a:avLst/>
            </a:prstGeom>
            <a:ln w="12700" cap="flat">
              <a:noFill/>
              <a:miter lim="400000"/>
            </a:ln>
            <a:effectLst/>
          </p:spPr>
        </p:pic>
      </p:grpSp>
      <p:sp>
        <p:nvSpPr>
          <p:cNvPr id="611" name="Rectangle"/>
          <p:cNvSpPr/>
          <p:nvPr/>
        </p:nvSpPr>
        <p:spPr>
          <a:xfrm>
            <a:off x="-25400" y="1227391"/>
            <a:ext cx="24434800" cy="4245174"/>
          </a:xfrm>
          <a:prstGeom prst="rect">
            <a:avLst/>
          </a:prstGeom>
          <a:solidFill>
            <a:srgbClr val="FFFFFF"/>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612" name="SESSION 4"/>
          <p:cNvSpPr txBox="1"/>
          <p:nvPr/>
        </p:nvSpPr>
        <p:spPr>
          <a:xfrm>
            <a:off x="8754360" y="2185282"/>
            <a:ext cx="6875279"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12750">
              <a:defRPr sz="10000">
                <a:solidFill>
                  <a:srgbClr val="002135"/>
                </a:solidFill>
              </a:defRPr>
            </a:lvl1pPr>
          </a:lstStyle>
          <a:p>
            <a:r>
              <a:rPr b="0" dirty="0">
                <a:latin typeface="Arial" panose="020B0604020202020204" pitchFamily="34" charset="0"/>
                <a:cs typeface="Arial" panose="020B0604020202020204" pitchFamily="34" charset="0"/>
              </a:rPr>
              <a:t>SESSION 4</a:t>
            </a:r>
          </a:p>
        </p:txBody>
      </p:sp>
      <p:sp>
        <p:nvSpPr>
          <p:cNvPr id="613" name="SUPPORTIVE PUBLIC HEALTH SERVICES: COMMUNITY HOUSEHOLDS"/>
          <p:cNvSpPr txBox="1"/>
          <p:nvPr/>
        </p:nvSpPr>
        <p:spPr>
          <a:xfrm>
            <a:off x="5622091" y="3951558"/>
            <a:ext cx="13139816"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002135"/>
                </a:solidFill>
              </a:defRPr>
            </a:lvl1pPr>
          </a:lstStyle>
          <a:p>
            <a:r>
              <a:rPr b="0" dirty="0">
                <a:latin typeface="Arial" panose="020B0604020202020204" pitchFamily="34" charset="0"/>
                <a:cs typeface="Arial" panose="020B0604020202020204" pitchFamily="34" charset="0"/>
              </a:rPr>
              <a:t>SUPPORTIVE PUBLIC HEALTH SERVICES: COMMUNITY HOUSEHOLDS</a:t>
            </a:r>
          </a:p>
        </p:txBody>
      </p:sp>
      <p:sp>
        <p:nvSpPr>
          <p:cNvPr id="614" name="Line"/>
          <p:cNvSpPr/>
          <p:nvPr/>
        </p:nvSpPr>
        <p:spPr>
          <a:xfrm>
            <a:off x="8835205" y="3830461"/>
            <a:ext cx="6713589" cy="1"/>
          </a:xfrm>
          <a:prstGeom prst="line">
            <a:avLst/>
          </a:prstGeom>
          <a:ln w="25400">
            <a:solidFill>
              <a:srgbClr val="AAABAE"/>
            </a:solidFill>
            <a:miter lim="400000"/>
          </a:ln>
        </p:spPr>
        <p:txBody>
          <a:bodyPr lIns="45718" tIns="45718" rIns="45718" bIns="45718"/>
          <a:lstStyle/>
          <a:p>
            <a:endParaRPr b="0"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1965D2A4-D26F-F44F-A741-A2CE8499F89F}"/>
              </a:ext>
            </a:extLst>
          </p:cNvPr>
          <p:cNvGrpSpPr/>
          <p:nvPr/>
        </p:nvGrpSpPr>
        <p:grpSpPr>
          <a:xfrm>
            <a:off x="102217" y="5937438"/>
            <a:ext cx="5941387" cy="5953848"/>
            <a:chOff x="102217" y="5937438"/>
            <a:chExt cx="5941387" cy="5953848"/>
          </a:xfrm>
        </p:grpSpPr>
        <p:sp>
          <p:nvSpPr>
            <p:cNvPr id="594" name="Rounded Rectangle"/>
            <p:cNvSpPr/>
            <p:nvPr/>
          </p:nvSpPr>
          <p:spPr>
            <a:xfrm>
              <a:off x="102217" y="9784584"/>
              <a:ext cx="5855086" cy="2106702"/>
            </a:xfrm>
            <a:prstGeom prst="roundRect">
              <a:avLst>
                <a:gd name="adj" fmla="val 9043"/>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598" name="Arrow 10"/>
            <p:cNvSpPr/>
            <p:nvPr/>
          </p:nvSpPr>
          <p:spPr>
            <a:xfrm rot="5400000">
              <a:off x="2686389" y="873796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615" name="CREATE…"/>
            <p:cNvSpPr txBox="1"/>
            <p:nvPr/>
          </p:nvSpPr>
          <p:spPr>
            <a:xfrm>
              <a:off x="1176688" y="9909476"/>
              <a:ext cx="3706143" cy="18569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3800"/>
              </a:pPr>
              <a:r>
                <a:rPr b="0" dirty="0">
                  <a:latin typeface="Arial" panose="020B0604020202020204" pitchFamily="34" charset="0"/>
                  <a:cs typeface="Arial" panose="020B0604020202020204" pitchFamily="34" charset="0"/>
                </a:rPr>
                <a:t>CREATE</a:t>
              </a:r>
            </a:p>
            <a:p>
              <a:pPr>
                <a:defRPr sz="3800"/>
              </a:pPr>
              <a:r>
                <a:rPr b="0" dirty="0">
                  <a:latin typeface="Arial" panose="020B0604020202020204" pitchFamily="34" charset="0"/>
                  <a:cs typeface="Arial" panose="020B0604020202020204" pitchFamily="34" charset="0"/>
                </a:rPr>
                <a:t>SUPPORTIVE</a:t>
              </a:r>
            </a:p>
            <a:p>
              <a:pPr>
                <a:defRPr sz="3800"/>
              </a:pPr>
              <a:r>
                <a:rPr b="0" dirty="0">
                  <a:latin typeface="Arial" panose="020B0604020202020204" pitchFamily="34" charset="0"/>
                  <a:cs typeface="Arial" panose="020B0604020202020204" pitchFamily="34" charset="0"/>
                </a:rPr>
                <a:t>ENVIRONMENT</a:t>
              </a:r>
            </a:p>
          </p:txBody>
        </p:sp>
        <p:pic>
          <p:nvPicPr>
            <p:cNvPr id="619" name="Image" descr="Imag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43686" y="5937438"/>
              <a:ext cx="4999918" cy="2148026"/>
            </a:xfrm>
            <a:prstGeom prst="rect">
              <a:avLst/>
            </a:prstGeom>
            <a:ln w="12700">
              <a:miter lim="400000"/>
            </a:ln>
          </p:spPr>
        </p:pic>
      </p:grpSp>
      <p:grpSp>
        <p:nvGrpSpPr>
          <p:cNvPr id="5" name="Group 4">
            <a:extLst>
              <a:ext uri="{FF2B5EF4-FFF2-40B4-BE49-F238E27FC236}">
                <a16:creationId xmlns:a16="http://schemas.microsoft.com/office/drawing/2014/main" id="{0575D6BA-9DCA-6E49-9EA2-6CD41EADAD90}"/>
              </a:ext>
            </a:extLst>
          </p:cNvPr>
          <p:cNvGrpSpPr/>
          <p:nvPr/>
        </p:nvGrpSpPr>
        <p:grpSpPr>
          <a:xfrm>
            <a:off x="18426696" y="6205120"/>
            <a:ext cx="5855087" cy="5669975"/>
            <a:chOff x="18426696" y="6205120"/>
            <a:chExt cx="5855087" cy="5669975"/>
          </a:xfrm>
          <a:solidFill>
            <a:schemeClr val="accent1">
              <a:lumMod val="20000"/>
              <a:lumOff val="80000"/>
            </a:schemeClr>
          </a:solidFill>
        </p:grpSpPr>
        <p:sp>
          <p:nvSpPr>
            <p:cNvPr id="597" name="Rounded Rectangle"/>
            <p:cNvSpPr/>
            <p:nvPr/>
          </p:nvSpPr>
          <p:spPr>
            <a:xfrm>
              <a:off x="18426696" y="9768392"/>
              <a:ext cx="5855087" cy="2106703"/>
            </a:xfrm>
            <a:prstGeom prst="roundRect">
              <a:avLst>
                <a:gd name="adj" fmla="val 9043"/>
              </a:avLst>
            </a:prstGeom>
            <a:grp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601" name="Arrow 10"/>
            <p:cNvSpPr/>
            <p:nvPr/>
          </p:nvSpPr>
          <p:spPr>
            <a:xfrm rot="5400000">
              <a:off x="21010869" y="873796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grpFill/>
            <a:ln w="12700">
              <a:miter lim="400000"/>
            </a:ln>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617" name="HOME CARE"/>
            <p:cNvSpPr txBox="1"/>
            <p:nvPr/>
          </p:nvSpPr>
          <p:spPr>
            <a:xfrm>
              <a:off x="20023362" y="10494252"/>
              <a:ext cx="2661754" cy="687368"/>
            </a:xfrm>
            <a:prstGeom prst="rect">
              <a:avLst/>
            </a:prstGeom>
            <a:gr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800" spc="-341">
                  <a:solidFill>
                    <a:srgbClr val="FFFFFF"/>
                  </a:solidFill>
                </a:defRPr>
              </a:lvl1pPr>
            </a:lstStyle>
            <a:p>
              <a:r>
                <a:rPr b="0" dirty="0">
                  <a:solidFill>
                    <a:sysClr val="windowText" lastClr="000000"/>
                  </a:solidFill>
                  <a:latin typeface="Arial" panose="020B0604020202020204" pitchFamily="34" charset="0"/>
                  <a:cs typeface="Arial" panose="020B0604020202020204" pitchFamily="34" charset="0"/>
                </a:rPr>
                <a:t>HOME CARE</a:t>
              </a:r>
            </a:p>
          </p:txBody>
        </p:sp>
        <p:pic>
          <p:nvPicPr>
            <p:cNvPr id="620" name="Image" descr="Image"/>
            <p:cNvPicPr>
              <a:picLocks noChangeAspect="1"/>
            </p:cNvPicPr>
            <p:nvPr/>
          </p:nvPicPr>
          <p:blipFill>
            <a:blip r:embed="rId7"/>
            <a:stretch>
              <a:fillRect/>
            </a:stretch>
          </p:blipFill>
          <p:spPr>
            <a:xfrm>
              <a:off x="19448250" y="6205120"/>
              <a:ext cx="3210488" cy="2060886"/>
            </a:xfrm>
            <a:prstGeom prst="rect">
              <a:avLst/>
            </a:prstGeom>
            <a:grpFill/>
            <a:ln w="12700">
              <a:miter lim="400000"/>
            </a:ln>
          </p:spPr>
        </p:pic>
      </p:grpSp>
      <p:grpSp>
        <p:nvGrpSpPr>
          <p:cNvPr id="4" name="Group 3">
            <a:extLst>
              <a:ext uri="{FF2B5EF4-FFF2-40B4-BE49-F238E27FC236}">
                <a16:creationId xmlns:a16="http://schemas.microsoft.com/office/drawing/2014/main" id="{1CDD5C92-2E2B-0F46-8466-F18A2FF4A42B}"/>
              </a:ext>
            </a:extLst>
          </p:cNvPr>
          <p:cNvGrpSpPr/>
          <p:nvPr/>
        </p:nvGrpSpPr>
        <p:grpSpPr>
          <a:xfrm>
            <a:off x="12318536" y="5999846"/>
            <a:ext cx="5855086" cy="5891440"/>
            <a:chOff x="12318536" y="5999846"/>
            <a:chExt cx="5855086" cy="5891440"/>
          </a:xfrm>
        </p:grpSpPr>
        <p:sp>
          <p:nvSpPr>
            <p:cNvPr id="596" name="Rounded Rectangle"/>
            <p:cNvSpPr/>
            <p:nvPr/>
          </p:nvSpPr>
          <p:spPr>
            <a:xfrm>
              <a:off x="12318536" y="9784584"/>
              <a:ext cx="5855086" cy="2106702"/>
            </a:xfrm>
            <a:prstGeom prst="roundRect">
              <a:avLst>
                <a:gd name="adj" fmla="val 9043"/>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600" name="Arrow 10"/>
            <p:cNvSpPr/>
            <p:nvPr/>
          </p:nvSpPr>
          <p:spPr>
            <a:xfrm rot="5400000">
              <a:off x="14902708" y="873796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618" name="HOME…"/>
            <p:cNvSpPr txBox="1"/>
            <p:nvPr/>
          </p:nvSpPr>
          <p:spPr>
            <a:xfrm>
              <a:off x="13292761" y="9909476"/>
              <a:ext cx="4462760" cy="18569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3800"/>
              </a:pPr>
              <a:r>
                <a:rPr b="0" dirty="0">
                  <a:latin typeface="Arial" panose="020B0604020202020204" pitchFamily="34" charset="0"/>
                  <a:cs typeface="Arial" panose="020B0604020202020204" pitchFamily="34" charset="0"/>
                </a:rPr>
                <a:t>HOME</a:t>
              </a:r>
            </a:p>
            <a:p>
              <a:pPr>
                <a:defRPr sz="3800"/>
              </a:pPr>
              <a:r>
                <a:rPr b="0" dirty="0">
                  <a:latin typeface="Arial" panose="020B0604020202020204" pitchFamily="34" charset="0"/>
                  <a:cs typeface="Arial" panose="020B0604020202020204" pitchFamily="34" charset="0"/>
                </a:rPr>
                <a:t>QUARANTINE-</a:t>
              </a:r>
            </a:p>
            <a:p>
              <a:pPr>
                <a:defRPr sz="3800"/>
              </a:pPr>
              <a:r>
                <a:rPr b="0" dirty="0">
                  <a:latin typeface="Arial" panose="020B0604020202020204" pitchFamily="34" charset="0"/>
                  <a:cs typeface="Arial" panose="020B0604020202020204" pitchFamily="34" charset="0"/>
                </a:rPr>
                <a:t>FAMILY MEMBERS</a:t>
              </a:r>
            </a:p>
          </p:txBody>
        </p:sp>
        <p:pic>
          <p:nvPicPr>
            <p:cNvPr id="621" name="Image" descr="Image"/>
            <p:cNvPicPr>
              <a:picLocks noChangeAspect="1"/>
            </p:cNvPicPr>
            <p:nvPr/>
          </p:nvPicPr>
          <p:blipFill>
            <a:blip r:embed="rId8"/>
            <a:stretch>
              <a:fillRect/>
            </a:stretch>
          </p:blipFill>
          <p:spPr>
            <a:xfrm>
              <a:off x="13436801" y="5999846"/>
              <a:ext cx="3618557" cy="2471434"/>
            </a:xfrm>
            <a:prstGeom prst="rect">
              <a:avLst/>
            </a:prstGeom>
            <a:ln w="12700">
              <a:miter lim="400000"/>
            </a:ln>
          </p:spPr>
        </p:pic>
      </p:grpSp>
      <p:grpSp>
        <p:nvGrpSpPr>
          <p:cNvPr id="3" name="Group 2">
            <a:extLst>
              <a:ext uri="{FF2B5EF4-FFF2-40B4-BE49-F238E27FC236}">
                <a16:creationId xmlns:a16="http://schemas.microsoft.com/office/drawing/2014/main" id="{E7378C2E-52C2-1941-9505-3A4C6E84BEC5}"/>
              </a:ext>
            </a:extLst>
          </p:cNvPr>
          <p:cNvGrpSpPr/>
          <p:nvPr/>
        </p:nvGrpSpPr>
        <p:grpSpPr>
          <a:xfrm>
            <a:off x="6210377" y="5702243"/>
            <a:ext cx="5855086" cy="6172852"/>
            <a:chOff x="6210377" y="5702243"/>
            <a:chExt cx="5855086" cy="6172852"/>
          </a:xfrm>
          <a:solidFill>
            <a:schemeClr val="accent1">
              <a:lumMod val="20000"/>
              <a:lumOff val="80000"/>
            </a:schemeClr>
          </a:solidFill>
        </p:grpSpPr>
        <p:sp>
          <p:nvSpPr>
            <p:cNvPr id="595" name="Rounded Rectangle"/>
            <p:cNvSpPr/>
            <p:nvPr/>
          </p:nvSpPr>
          <p:spPr>
            <a:xfrm>
              <a:off x="6210377" y="9768392"/>
              <a:ext cx="5855086" cy="2106703"/>
            </a:xfrm>
            <a:prstGeom prst="roundRect">
              <a:avLst>
                <a:gd name="adj" fmla="val 9043"/>
              </a:avLst>
            </a:prstGeom>
            <a:grp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599" name="Arrow 10"/>
            <p:cNvSpPr/>
            <p:nvPr/>
          </p:nvSpPr>
          <p:spPr>
            <a:xfrm rot="5400000">
              <a:off x="8794548" y="8768954"/>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grpFill/>
            <a:ln w="12700">
              <a:miter lim="400000"/>
            </a:ln>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616" name="HOME…"/>
            <p:cNvSpPr txBox="1"/>
            <p:nvPr/>
          </p:nvSpPr>
          <p:spPr>
            <a:xfrm>
              <a:off x="6729408" y="10201864"/>
              <a:ext cx="4817024" cy="1272143"/>
            </a:xfrm>
            <a:prstGeom prst="rect">
              <a:avLst/>
            </a:prstGeom>
            <a:gr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3800">
                  <a:solidFill>
                    <a:srgbClr val="FFFFFF"/>
                  </a:solidFill>
                </a:defRPr>
              </a:pPr>
              <a:r>
                <a:rPr b="0" dirty="0">
                  <a:solidFill>
                    <a:sysClr val="windowText" lastClr="000000"/>
                  </a:solidFill>
                  <a:latin typeface="Arial" panose="020B0604020202020204" pitchFamily="34" charset="0"/>
                  <a:cs typeface="Arial" panose="020B0604020202020204" pitchFamily="34" charset="0"/>
                </a:rPr>
                <a:t>HOME</a:t>
              </a:r>
            </a:p>
            <a:p>
              <a:pPr>
                <a:defRPr sz="3800">
                  <a:solidFill>
                    <a:srgbClr val="FFFFFF"/>
                  </a:solidFill>
                </a:defRPr>
              </a:pPr>
              <a:r>
                <a:rPr b="0" dirty="0">
                  <a:solidFill>
                    <a:sysClr val="windowText" lastClr="000000"/>
                  </a:solidFill>
                  <a:latin typeface="Arial" panose="020B0604020202020204" pitchFamily="34" charset="0"/>
                  <a:cs typeface="Arial" panose="020B0604020202020204" pitchFamily="34" charset="0"/>
                </a:rPr>
                <a:t>QUARANTINE -SELF</a:t>
              </a:r>
            </a:p>
          </p:txBody>
        </p:sp>
        <p:pic>
          <p:nvPicPr>
            <p:cNvPr id="622" name="Image" descr="Image"/>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843648" y="5702243"/>
              <a:ext cx="2547262" cy="2971585"/>
            </a:xfrm>
            <a:prstGeom prst="rect">
              <a:avLst/>
            </a:prstGeom>
            <a:grpFill/>
            <a:ln w="12700">
              <a:miter lim="400000"/>
            </a:ln>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
                                        </p:tgtEl>
                                        <p:attrNameLst>
                                          <p:attrName>style.visibility</p:attrName>
                                        </p:attrNameLst>
                                      </p:cBhvr>
                                      <p:to>
                                        <p:strVal val="visible"/>
                                      </p:to>
                                    </p:set>
                                    <p:animEffect transition="in" filter="blinds(horizontal)">
                                      <p:cBhvr>
                                        <p:cTn id="7" dur="1000"/>
                                        <p:tgtEl>
                                          <p:spTgt spid="6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12"/>
                                        </p:tgtEl>
                                        <p:attrNameLst>
                                          <p:attrName>style.visibility</p:attrName>
                                        </p:attrNameLst>
                                      </p:cBhvr>
                                      <p:to>
                                        <p:strVal val="visible"/>
                                      </p:to>
                                    </p:set>
                                    <p:animEffect transition="in" filter="blinds(horizontal)">
                                      <p:cBhvr>
                                        <p:cTn id="10" dur="1000"/>
                                        <p:tgtEl>
                                          <p:spTgt spid="6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13"/>
                                        </p:tgtEl>
                                        <p:attrNameLst>
                                          <p:attrName>style.visibility</p:attrName>
                                        </p:attrNameLst>
                                      </p:cBhvr>
                                      <p:to>
                                        <p:strVal val="visible"/>
                                      </p:to>
                                    </p:set>
                                    <p:animEffect transition="in" filter="blinds(horizontal)">
                                      <p:cBhvr>
                                        <p:cTn id="13" dur="1000"/>
                                        <p:tgtEl>
                                          <p:spTgt spid="6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11"/>
                                        </p:tgtEl>
                                        <p:attrNameLst>
                                          <p:attrName>style.visibility</p:attrName>
                                        </p:attrNameLst>
                                      </p:cBhvr>
                                      <p:to>
                                        <p:strVal val="visible"/>
                                      </p:to>
                                    </p:set>
                                    <p:animEffect transition="in" filter="blinds(horizontal)">
                                      <p:cBhvr>
                                        <p:cTn id="16" dur="1000"/>
                                        <p:tgtEl>
                                          <p:spTgt spid="61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1000" fill="hold"/>
                                        <p:tgtEl>
                                          <p:spTgt spid="2"/>
                                        </p:tgtEl>
                                        <p:attrNameLst>
                                          <p:attrName>ppt_x</p:attrName>
                                        </p:attrNameLst>
                                      </p:cBhvr>
                                      <p:tavLst>
                                        <p:tav tm="0">
                                          <p:val>
                                            <p:strVal val="#ppt_x"/>
                                          </p:val>
                                        </p:tav>
                                        <p:tav tm="100000">
                                          <p:val>
                                            <p:strVal val="#ppt_x"/>
                                          </p:val>
                                        </p:tav>
                                      </p:tavLst>
                                    </p:anim>
                                    <p:anim calcmode="lin" valueType="num">
                                      <p:cBhvr additive="base">
                                        <p:cTn id="22"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000" fill="hold"/>
                                        <p:tgtEl>
                                          <p:spTgt spid="3"/>
                                        </p:tgtEl>
                                        <p:attrNameLst>
                                          <p:attrName>ppt_x</p:attrName>
                                        </p:attrNameLst>
                                      </p:cBhvr>
                                      <p:tavLst>
                                        <p:tav tm="0">
                                          <p:val>
                                            <p:strVal val="#ppt_x"/>
                                          </p:val>
                                        </p:tav>
                                        <p:tav tm="100000">
                                          <p:val>
                                            <p:strVal val="#ppt_x"/>
                                          </p:val>
                                        </p:tav>
                                      </p:tavLst>
                                    </p:anim>
                                    <p:anim calcmode="lin" valueType="num">
                                      <p:cBhvr additive="base">
                                        <p:cTn id="2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1000" fill="hold"/>
                                        <p:tgtEl>
                                          <p:spTgt spid="4"/>
                                        </p:tgtEl>
                                        <p:attrNameLst>
                                          <p:attrName>ppt_x</p:attrName>
                                        </p:attrNameLst>
                                      </p:cBhvr>
                                      <p:tavLst>
                                        <p:tav tm="0">
                                          <p:val>
                                            <p:strVal val="#ppt_x"/>
                                          </p:val>
                                        </p:tav>
                                        <p:tav tm="100000">
                                          <p:val>
                                            <p:strVal val="#ppt_x"/>
                                          </p:val>
                                        </p:tav>
                                      </p:tavLst>
                                    </p:anim>
                                    <p:anim calcmode="lin" valueType="num">
                                      <p:cBhvr additive="base">
                                        <p:cTn id="34"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1000" fill="hold"/>
                                        <p:tgtEl>
                                          <p:spTgt spid="5"/>
                                        </p:tgtEl>
                                        <p:attrNameLst>
                                          <p:attrName>ppt_x</p:attrName>
                                        </p:attrNameLst>
                                      </p:cBhvr>
                                      <p:tavLst>
                                        <p:tav tm="0">
                                          <p:val>
                                            <p:strVal val="#ppt_x"/>
                                          </p:val>
                                        </p:tav>
                                        <p:tav tm="100000">
                                          <p:val>
                                            <p:strVal val="#ppt_x"/>
                                          </p:val>
                                        </p:tav>
                                      </p:tavLst>
                                    </p:anim>
                                    <p:anim calcmode="lin" valueType="num">
                                      <p:cBhvr additive="base">
                                        <p:cTn id="40"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 grpId="0" animBg="1"/>
      <p:bldP spid="612" grpId="0" animBg="1"/>
      <p:bldP spid="613" grpId="0" animBg="1"/>
      <p:bldP spid="6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Group"/>
          <p:cNvGrpSpPr/>
          <p:nvPr/>
        </p:nvGrpSpPr>
        <p:grpSpPr>
          <a:xfrm>
            <a:off x="300010" y="12315300"/>
            <a:ext cx="4601210" cy="995767"/>
            <a:chOff x="0" y="0"/>
            <a:chExt cx="4601208" cy="995765"/>
          </a:xfrm>
        </p:grpSpPr>
        <p:pic>
          <p:nvPicPr>
            <p:cNvPr id="131"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132"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133"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Gill Sans SemiBold"/>
                </a:defRPr>
              </a:pPr>
              <a:endParaRPr kumimoji="0" sz="320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SemiBold"/>
              </a:endParaRPr>
            </a:p>
          </p:txBody>
        </p:sp>
        <p:sp>
          <p:nvSpPr>
            <p:cNvPr id="134"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Gill Sans SemiBold"/>
                </a:defRPr>
              </a:pPr>
              <a:endParaRPr kumimoji="0" sz="320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SemiBold"/>
              </a:endParaRPr>
            </a:p>
          </p:txBody>
        </p:sp>
        <p:pic>
          <p:nvPicPr>
            <p:cNvPr id="135"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139" name="Group"/>
          <p:cNvGrpSpPr/>
          <p:nvPr/>
        </p:nvGrpSpPr>
        <p:grpSpPr>
          <a:xfrm>
            <a:off x="5990376" y="359990"/>
            <a:ext cx="12403249" cy="1297968"/>
            <a:chOff x="0" y="0"/>
            <a:chExt cx="12403248" cy="1297966"/>
          </a:xfrm>
        </p:grpSpPr>
        <p:sp>
          <p:nvSpPr>
            <p:cNvPr id="137" name="Rounded Rectangle"/>
            <p:cNvSpPr/>
            <p:nvPr/>
          </p:nvSpPr>
          <p:spPr>
            <a:xfrm>
              <a:off x="0" y="0"/>
              <a:ext cx="12403248"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Gill Sans SemiBold"/>
                </a:defRPr>
              </a:pPr>
              <a:endParaRPr kumimoji="0" sz="320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SemiBold"/>
              </a:endParaRPr>
            </a:p>
          </p:txBody>
        </p:sp>
        <p:sp>
          <p:nvSpPr>
            <p:cNvPr id="138" name="WHAT ARE WE GOING TO LEARN?"/>
            <p:cNvSpPr txBox="1"/>
            <p:nvPr/>
          </p:nvSpPr>
          <p:spPr>
            <a:xfrm>
              <a:off x="824350" y="212966"/>
              <a:ext cx="10754546" cy="872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5000">
                  <a:solidFill>
                    <a:srgbClr val="002135"/>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5000" b="0" u="none" strike="noStrike" kern="0" cap="none" spc="0" normalizeH="0" baseline="0" noProof="0" dirty="0">
                  <a:ln>
                    <a:noFill/>
                  </a:ln>
                  <a:solidFill>
                    <a:srgbClr val="002135"/>
                  </a:solidFill>
                  <a:effectLst/>
                  <a:uLnTx/>
                  <a:uFillTx/>
                  <a:latin typeface="Arial" panose="020B0604020202020204" pitchFamily="34" charset="0"/>
                  <a:cs typeface="Arial" panose="020B0604020202020204" pitchFamily="34" charset="0"/>
                  <a:sym typeface="Gill Sans"/>
                </a:rPr>
                <a:t>WHAT ARE WE GOING TO LEARN?</a:t>
              </a:r>
            </a:p>
          </p:txBody>
        </p:sp>
      </p:grpSp>
      <p:grpSp>
        <p:nvGrpSpPr>
          <p:cNvPr id="149" name="Group"/>
          <p:cNvGrpSpPr/>
          <p:nvPr/>
        </p:nvGrpSpPr>
        <p:grpSpPr>
          <a:xfrm>
            <a:off x="9559197" y="2563318"/>
            <a:ext cx="5265607" cy="5265604"/>
            <a:chOff x="0" y="0"/>
            <a:chExt cx="5265605" cy="5265602"/>
          </a:xfrm>
        </p:grpSpPr>
        <p:sp>
          <p:nvSpPr>
            <p:cNvPr id="140" name="Rounded Rectangle"/>
            <p:cNvSpPr/>
            <p:nvPr/>
          </p:nvSpPr>
          <p:spPr>
            <a:xfrm>
              <a:off x="0" y="0"/>
              <a:ext cx="5265605" cy="5265602"/>
            </a:xfrm>
            <a:prstGeom prst="roundRect">
              <a:avLst>
                <a:gd name="adj" fmla="val 2995"/>
              </a:avLst>
            </a:prstGeom>
            <a:solidFill>
              <a:schemeClr val="tx2">
                <a:lumMod val="20000"/>
                <a:lumOff val="80000"/>
              </a:schemeClr>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pic>
          <p:nvPicPr>
            <p:cNvPr id="141" name="Image" descr="Image"/>
            <p:cNvPicPr>
              <a:picLocks noChangeAspect="1"/>
            </p:cNvPicPr>
            <p:nvPr/>
          </p:nvPicPr>
          <p:blipFill>
            <a:blip r:embed="rId6"/>
            <a:stretch>
              <a:fillRect/>
            </a:stretch>
          </p:blipFill>
          <p:spPr>
            <a:xfrm>
              <a:off x="701095" y="1165448"/>
              <a:ext cx="3817406" cy="3724742"/>
            </a:xfrm>
            <a:prstGeom prst="rect">
              <a:avLst/>
            </a:prstGeom>
            <a:ln w="12700" cap="flat">
              <a:noFill/>
              <a:miter lim="400000"/>
            </a:ln>
            <a:effectLst>
              <a:outerShdw dist="25400" dir="5400000" rotWithShape="0">
                <a:srgbClr val="000000"/>
              </a:outerShdw>
            </a:effectLst>
          </p:spPr>
        </p:pic>
        <p:pic>
          <p:nvPicPr>
            <p:cNvPr id="142" name="Image" descr="Image"/>
            <p:cNvPicPr>
              <a:picLocks noChangeAspect="1"/>
            </p:cNvPicPr>
            <p:nvPr/>
          </p:nvPicPr>
          <p:blipFill>
            <a:blip r:embed="rId7"/>
            <a:stretch>
              <a:fillRect/>
            </a:stretch>
          </p:blipFill>
          <p:spPr>
            <a:xfrm>
              <a:off x="66095" y="959225"/>
              <a:ext cx="924134" cy="901702"/>
            </a:xfrm>
            <a:prstGeom prst="rect">
              <a:avLst/>
            </a:prstGeom>
            <a:ln w="12700" cap="flat">
              <a:noFill/>
              <a:miter lim="400000"/>
            </a:ln>
            <a:effectLst>
              <a:outerShdw dist="25400" dir="5400000" rotWithShape="0">
                <a:srgbClr val="000000"/>
              </a:outerShdw>
            </a:effectLst>
          </p:spPr>
        </p:pic>
        <p:pic>
          <p:nvPicPr>
            <p:cNvPr id="143" name="Image" descr="Image"/>
            <p:cNvPicPr>
              <a:picLocks noChangeAspect="1"/>
            </p:cNvPicPr>
            <p:nvPr/>
          </p:nvPicPr>
          <p:blipFill>
            <a:blip r:embed="rId8"/>
            <a:stretch>
              <a:fillRect/>
            </a:stretch>
          </p:blipFill>
          <p:spPr>
            <a:xfrm>
              <a:off x="4229303" y="3904507"/>
              <a:ext cx="554529" cy="541068"/>
            </a:xfrm>
            <a:prstGeom prst="rect">
              <a:avLst/>
            </a:prstGeom>
            <a:ln w="12700" cap="flat">
              <a:noFill/>
              <a:miter lim="400000"/>
            </a:ln>
            <a:effectLst>
              <a:outerShdw dist="25400" dir="5400000" rotWithShape="0">
                <a:srgbClr val="000000"/>
              </a:outerShdw>
            </a:effectLst>
          </p:spPr>
        </p:pic>
        <p:pic>
          <p:nvPicPr>
            <p:cNvPr id="144" name="Image" descr="Image"/>
            <p:cNvPicPr>
              <a:picLocks noChangeAspect="1"/>
            </p:cNvPicPr>
            <p:nvPr/>
          </p:nvPicPr>
          <p:blipFill>
            <a:blip r:embed="rId8"/>
            <a:stretch>
              <a:fillRect/>
            </a:stretch>
          </p:blipFill>
          <p:spPr>
            <a:xfrm>
              <a:off x="3512842" y="4691907"/>
              <a:ext cx="554529" cy="541068"/>
            </a:xfrm>
            <a:prstGeom prst="rect">
              <a:avLst/>
            </a:prstGeom>
            <a:ln w="12700" cap="flat">
              <a:noFill/>
              <a:miter lim="400000"/>
            </a:ln>
            <a:effectLst>
              <a:outerShdw dist="25400" dir="5400000" rotWithShape="0">
                <a:srgbClr val="000000"/>
              </a:outerShdw>
            </a:effectLst>
          </p:spPr>
        </p:pic>
        <p:pic>
          <p:nvPicPr>
            <p:cNvPr id="145" name="Image" descr="Image"/>
            <p:cNvPicPr>
              <a:picLocks noChangeAspect="1"/>
            </p:cNvPicPr>
            <p:nvPr/>
          </p:nvPicPr>
          <p:blipFill>
            <a:blip r:embed="rId9"/>
            <a:stretch>
              <a:fillRect/>
            </a:stretch>
          </p:blipFill>
          <p:spPr>
            <a:xfrm>
              <a:off x="4480439" y="1004877"/>
              <a:ext cx="304763" cy="297364"/>
            </a:xfrm>
            <a:prstGeom prst="rect">
              <a:avLst/>
            </a:prstGeom>
            <a:ln w="12700" cap="flat">
              <a:noFill/>
              <a:miter lim="400000"/>
            </a:ln>
            <a:effectLst>
              <a:outerShdw dist="25400" dir="5400000" rotWithShape="0">
                <a:srgbClr val="000000"/>
              </a:outerShdw>
            </a:effectLst>
          </p:spPr>
        </p:pic>
        <p:pic>
          <p:nvPicPr>
            <p:cNvPr id="146" name="Image" descr="Image"/>
            <p:cNvPicPr>
              <a:picLocks noChangeAspect="1"/>
            </p:cNvPicPr>
            <p:nvPr/>
          </p:nvPicPr>
          <p:blipFill>
            <a:blip r:embed="rId9"/>
            <a:stretch>
              <a:fillRect/>
            </a:stretch>
          </p:blipFill>
          <p:spPr>
            <a:xfrm>
              <a:off x="3963973" y="1261394"/>
              <a:ext cx="304763" cy="297364"/>
            </a:xfrm>
            <a:prstGeom prst="rect">
              <a:avLst/>
            </a:prstGeom>
            <a:ln w="12700" cap="flat">
              <a:noFill/>
              <a:miter lim="400000"/>
            </a:ln>
            <a:effectLst>
              <a:outerShdw dist="25400" dir="5400000" rotWithShape="0">
                <a:srgbClr val="000000"/>
              </a:outerShdw>
            </a:effectLst>
          </p:spPr>
        </p:pic>
        <p:pic>
          <p:nvPicPr>
            <p:cNvPr id="147" name="Image" descr="Image"/>
            <p:cNvPicPr>
              <a:picLocks noChangeAspect="1"/>
            </p:cNvPicPr>
            <p:nvPr/>
          </p:nvPicPr>
          <p:blipFill>
            <a:blip r:embed="rId9"/>
            <a:stretch>
              <a:fillRect/>
            </a:stretch>
          </p:blipFill>
          <p:spPr>
            <a:xfrm>
              <a:off x="3614723" y="930176"/>
              <a:ext cx="304763" cy="297364"/>
            </a:xfrm>
            <a:prstGeom prst="rect">
              <a:avLst/>
            </a:prstGeom>
            <a:ln w="12700" cap="flat">
              <a:noFill/>
              <a:miter lim="400000"/>
            </a:ln>
            <a:effectLst>
              <a:outerShdw dist="25400" dir="5400000" rotWithShape="0">
                <a:srgbClr val="000000"/>
              </a:outerShdw>
            </a:effectLst>
          </p:spPr>
        </p:pic>
        <p:sp>
          <p:nvSpPr>
            <p:cNvPr id="148" name="COVID-19"/>
            <p:cNvSpPr txBox="1"/>
            <p:nvPr/>
          </p:nvSpPr>
          <p:spPr>
            <a:xfrm>
              <a:off x="1044226" y="38093"/>
              <a:ext cx="3177151" cy="902811"/>
            </a:xfrm>
            <a:prstGeom prst="rect">
              <a:avLst/>
            </a:prstGeom>
            <a:noFill/>
            <a:ln w="12700" cap="flat">
              <a:noFill/>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5200">
                  <a:solidFill>
                    <a:srgbClr val="5D467C"/>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5200" b="0" u="none" strike="noStrike" kern="0" cap="none" spc="0" normalizeH="0" baseline="0" noProof="0" dirty="0">
                  <a:ln>
                    <a:noFill/>
                  </a:ln>
                  <a:solidFill>
                    <a:srgbClr val="5D467C"/>
                  </a:solidFill>
                  <a:effectLst/>
                  <a:uLnTx/>
                  <a:uFillTx/>
                  <a:latin typeface="Arial" panose="020B0604020202020204" pitchFamily="34" charset="0"/>
                  <a:cs typeface="Arial" panose="020B0604020202020204" pitchFamily="34" charset="0"/>
                  <a:sym typeface="Gill Sans"/>
                </a:rPr>
                <a:t>COVID-19</a:t>
              </a:r>
            </a:p>
          </p:txBody>
        </p:sp>
      </p:grpSp>
      <p:grpSp>
        <p:nvGrpSpPr>
          <p:cNvPr id="157" name="Group"/>
          <p:cNvGrpSpPr/>
          <p:nvPr/>
        </p:nvGrpSpPr>
        <p:grpSpPr>
          <a:xfrm>
            <a:off x="5093596" y="8698341"/>
            <a:ext cx="6611874" cy="4525357"/>
            <a:chOff x="0" y="0"/>
            <a:chExt cx="6611873" cy="4525355"/>
          </a:xfrm>
        </p:grpSpPr>
        <p:sp>
          <p:nvSpPr>
            <p:cNvPr id="150" name="Rounded Rectangle"/>
            <p:cNvSpPr/>
            <p:nvPr/>
          </p:nvSpPr>
          <p:spPr>
            <a:xfrm>
              <a:off x="2746158" y="1057813"/>
              <a:ext cx="3865715" cy="3069195"/>
            </a:xfrm>
            <a:prstGeom prst="roundRect">
              <a:avLst>
                <a:gd name="adj" fmla="val 6207"/>
              </a:avLst>
            </a:prstGeom>
            <a:solidFill>
              <a:srgbClr val="BFE0F5"/>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sp>
          <p:nvSpPr>
            <p:cNvPr id="151" name="TextBox 24"/>
            <p:cNvSpPr txBox="1"/>
            <p:nvPr/>
          </p:nvSpPr>
          <p:spPr>
            <a:xfrm>
              <a:off x="2950807" y="1239863"/>
              <a:ext cx="3456416" cy="28623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2000" b="0" cap="all">
                  <a:solidFill>
                    <a:srgbClr val="FFFFFF"/>
                  </a:solidFill>
                </a:defRPr>
              </a:pPr>
              <a:r>
                <a:rPr kumimoji="0" lang="en-US" sz="2000" b="0" u="none" strike="noStrike" kern="0" cap="all"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rPr>
                <a:t>COMMUNITY SURVEILLANCE</a:t>
              </a:r>
              <a:endParaRPr kumimoji="0" sz="2000" b="0" u="none" strike="noStrike" kern="0" cap="all"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endParaRPr>
            </a:p>
            <a:p>
              <a:pPr marL="0" marR="0" lvl="0" indent="0" algn="l" defTabSz="914400" rtl="0" eaLnBrk="1" fontAlgn="auto" latinLnBrk="0" hangingPunct="0">
                <a:lnSpc>
                  <a:spcPct val="100000"/>
                </a:lnSpc>
                <a:spcBef>
                  <a:spcPts val="0"/>
                </a:spcBef>
                <a:spcAft>
                  <a:spcPts val="0"/>
                </a:spcAft>
                <a:buClrTx/>
                <a:buSzTx/>
                <a:buFontTx/>
                <a:buNone/>
                <a:tabLst/>
                <a:defRPr sz="2000" b="0">
                  <a:solidFill>
                    <a:srgbClr val="FFFFFF"/>
                  </a:solidFill>
                </a:defRPr>
              </a:pPr>
              <a:r>
                <a:rPr kumimoji="0" sz="20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rPr>
                <a:t>Session discusses the contact tracing protocol, how to identify the contact, what are the guidelines for supporting people who are suspected, symptomatic or asymptomatic cases  </a:t>
              </a:r>
            </a:p>
          </p:txBody>
        </p:sp>
        <p:sp>
          <p:nvSpPr>
            <p:cNvPr id="152" name="Arrow 11"/>
            <p:cNvSpPr/>
            <p:nvPr/>
          </p:nvSpPr>
          <p:spPr>
            <a:xfrm rot="16200000">
              <a:off x="5718553" y="106381"/>
              <a:ext cx="861065" cy="648303"/>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tx2">
                <a:lumMod val="20000"/>
                <a:lumOff val="80000"/>
              </a:schemeClr>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grpSp>
          <p:nvGrpSpPr>
            <p:cNvPr id="155" name="Group 3"/>
            <p:cNvGrpSpPr/>
            <p:nvPr/>
          </p:nvGrpSpPr>
          <p:grpSpPr>
            <a:xfrm>
              <a:off x="0" y="1541954"/>
              <a:ext cx="2758433" cy="2983401"/>
              <a:chOff x="0" y="0"/>
              <a:chExt cx="2758432" cy="2983400"/>
            </a:xfrm>
          </p:grpSpPr>
          <p:pic>
            <p:nvPicPr>
              <p:cNvPr id="153" name="Image" descr="Image"/>
              <p:cNvPicPr>
                <a:picLocks noChangeAspect="1"/>
              </p:cNvPicPr>
              <p:nvPr/>
            </p:nvPicPr>
            <p:blipFill>
              <a:blip r:embed="rId10"/>
              <a:stretch>
                <a:fillRect/>
              </a:stretch>
            </p:blipFill>
            <p:spPr>
              <a:xfrm>
                <a:off x="0" y="0"/>
                <a:ext cx="2758433" cy="1869441"/>
              </a:xfrm>
              <a:prstGeom prst="rect">
                <a:avLst/>
              </a:prstGeom>
              <a:ln w="12700" cap="flat">
                <a:noFill/>
                <a:miter lim="400000"/>
              </a:ln>
              <a:effectLst/>
            </p:spPr>
          </p:pic>
          <p:pic>
            <p:nvPicPr>
              <p:cNvPr id="154" name="Image" descr="Image"/>
              <p:cNvPicPr>
                <a:picLocks noChangeAspect="1"/>
              </p:cNvPicPr>
              <p:nvPr/>
            </p:nvPicPr>
            <p:blipFill>
              <a:blip r:embed="rId11"/>
              <a:stretch>
                <a:fillRect/>
              </a:stretch>
            </p:blipFill>
            <p:spPr>
              <a:xfrm>
                <a:off x="1150123" y="1113958"/>
                <a:ext cx="1281017" cy="1869443"/>
              </a:xfrm>
              <a:prstGeom prst="rect">
                <a:avLst/>
              </a:prstGeom>
              <a:ln w="12700" cap="flat">
                <a:noFill/>
                <a:miter lim="400000"/>
              </a:ln>
              <a:effectLst/>
            </p:spPr>
          </p:pic>
        </p:grpSp>
        <p:sp>
          <p:nvSpPr>
            <p:cNvPr id="156" name="3"/>
            <p:cNvSpPr txBox="1"/>
            <p:nvPr/>
          </p:nvSpPr>
          <p:spPr>
            <a:xfrm>
              <a:off x="5824935" y="1044715"/>
              <a:ext cx="490062" cy="5642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a:solidFill>
                    <a:srgbClr val="228B22"/>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30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rPr>
                <a:t>3</a:t>
              </a:r>
            </a:p>
          </p:txBody>
        </p:sp>
      </p:grpSp>
      <p:grpSp>
        <p:nvGrpSpPr>
          <p:cNvPr id="163" name="Group"/>
          <p:cNvGrpSpPr/>
          <p:nvPr/>
        </p:nvGrpSpPr>
        <p:grpSpPr>
          <a:xfrm>
            <a:off x="12992544" y="8698341"/>
            <a:ext cx="6866731" cy="4127010"/>
            <a:chOff x="0" y="0"/>
            <a:chExt cx="6866729" cy="4127008"/>
          </a:xfrm>
        </p:grpSpPr>
        <p:sp>
          <p:nvSpPr>
            <p:cNvPr id="158" name="Rounded Rectangle"/>
            <p:cNvSpPr/>
            <p:nvPr/>
          </p:nvSpPr>
          <p:spPr>
            <a:xfrm>
              <a:off x="0" y="1057813"/>
              <a:ext cx="3865715" cy="3069195"/>
            </a:xfrm>
            <a:prstGeom prst="roundRect">
              <a:avLst>
                <a:gd name="adj" fmla="val 6207"/>
              </a:avLst>
            </a:prstGeom>
            <a:solidFill>
              <a:srgbClr val="BFE0F5"/>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262626"/>
                  </a:solidFill>
                </a:defRPr>
              </a:pPr>
              <a:endParaRPr kumimoji="0" sz="3200" b="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Gill Sans"/>
              </a:endParaRPr>
            </a:p>
          </p:txBody>
        </p:sp>
        <p:sp>
          <p:nvSpPr>
            <p:cNvPr id="159" name="TextBox 24"/>
            <p:cNvSpPr txBox="1"/>
            <p:nvPr/>
          </p:nvSpPr>
          <p:spPr>
            <a:xfrm>
              <a:off x="198569" y="1541954"/>
              <a:ext cx="3542659" cy="25545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2000" b="0" cap="all">
                  <a:solidFill>
                    <a:srgbClr val="262626"/>
                  </a:solidFill>
                </a:defRPr>
              </a:pPr>
              <a:r>
                <a:rPr kumimoji="0" sz="2000" b="0" u="none" strike="noStrike" kern="0" cap="all"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Gill Sans"/>
                </a:rPr>
                <a:t>STIGMA &amp; DISCRMINATION</a:t>
              </a:r>
              <a:endParaRPr kumimoji="0" sz="2000" b="0" u="none" strike="noStrike" kern="0" cap="all"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a:p>
              <a:pPr marL="0" marR="0" lvl="0" indent="0" algn="l" defTabSz="914400" rtl="0" eaLnBrk="1" fontAlgn="auto" latinLnBrk="0" hangingPunct="0">
                <a:lnSpc>
                  <a:spcPct val="100000"/>
                </a:lnSpc>
                <a:spcBef>
                  <a:spcPts val="0"/>
                </a:spcBef>
                <a:spcAft>
                  <a:spcPts val="0"/>
                </a:spcAft>
                <a:buClrTx/>
                <a:buSzTx/>
                <a:buFontTx/>
                <a:buNone/>
                <a:tabLst/>
                <a:defRPr sz="2000" b="0">
                  <a:solidFill>
                    <a:srgbClr val="262626"/>
                  </a:solidFill>
                </a:defRPr>
              </a:pPr>
              <a:r>
                <a:rPr kumimoji="0" sz="2000" b="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Gill Sans"/>
                </a:rPr>
                <a:t>This session deals with the myths and misconceptions around Coronavirus and many fears that result in </a:t>
              </a:r>
              <a:r>
                <a:rPr kumimoji="0" sz="2000" b="0" u="none" strike="noStrike" kern="0" cap="none" spc="0" normalizeH="0" baseline="0" noProof="0" dirty="0" err="1">
                  <a:ln>
                    <a:noFill/>
                  </a:ln>
                  <a:solidFill>
                    <a:srgbClr val="262626"/>
                  </a:solidFill>
                  <a:effectLst/>
                  <a:uLnTx/>
                  <a:uFillTx/>
                  <a:latin typeface="Arial" panose="020B0604020202020204" pitchFamily="34" charset="0"/>
                  <a:cs typeface="Arial" panose="020B0604020202020204" pitchFamily="34" charset="0"/>
                  <a:sym typeface="Gill Sans"/>
                </a:rPr>
                <a:t>stigmatising</a:t>
              </a:r>
              <a:r>
                <a:rPr kumimoji="0" sz="2000" b="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Gill Sans"/>
                </a:rPr>
                <a:t> </a:t>
              </a:r>
              <a:r>
                <a:rPr kumimoji="0" sz="2000" b="0" u="none" strike="noStrike" kern="0" cap="none" spc="0" normalizeH="0" baseline="0" noProof="0" dirty="0" err="1">
                  <a:ln>
                    <a:noFill/>
                  </a:ln>
                  <a:solidFill>
                    <a:srgbClr val="262626"/>
                  </a:solidFill>
                  <a:effectLst/>
                  <a:uLnTx/>
                  <a:uFillTx/>
                  <a:latin typeface="Arial" panose="020B0604020202020204" pitchFamily="34" charset="0"/>
                  <a:cs typeface="Arial" panose="020B0604020202020204" pitchFamily="34" charset="0"/>
                  <a:sym typeface="Gill Sans"/>
                </a:rPr>
                <a:t>behaviours</a:t>
              </a:r>
              <a:r>
                <a:rPr kumimoji="0" sz="2000" b="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Gill Sans"/>
                </a:rPr>
                <a:t> at various level. What is the role of the FLW and what can she do </a:t>
              </a:r>
            </a:p>
          </p:txBody>
        </p:sp>
        <p:sp>
          <p:nvSpPr>
            <p:cNvPr id="160" name="Arrow 11"/>
            <p:cNvSpPr/>
            <p:nvPr/>
          </p:nvSpPr>
          <p:spPr>
            <a:xfrm rot="16200000">
              <a:off x="153328" y="106381"/>
              <a:ext cx="861065" cy="648303"/>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tx2">
                <a:lumMod val="20000"/>
                <a:lumOff val="80000"/>
              </a:schemeClr>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pic>
          <p:nvPicPr>
            <p:cNvPr id="161" name="Image" descr="Image"/>
            <p:cNvPicPr>
              <a:picLocks noChangeAspect="1"/>
            </p:cNvPicPr>
            <p:nvPr/>
          </p:nvPicPr>
          <p:blipFill>
            <a:blip r:embed="rId12"/>
            <a:stretch>
              <a:fillRect/>
            </a:stretch>
          </p:blipFill>
          <p:spPr>
            <a:xfrm>
              <a:off x="4159935" y="1850355"/>
              <a:ext cx="2706794" cy="1484111"/>
            </a:xfrm>
            <a:prstGeom prst="rect">
              <a:avLst/>
            </a:prstGeom>
            <a:ln w="12700" cap="flat">
              <a:noFill/>
              <a:miter lim="400000"/>
            </a:ln>
            <a:effectLst/>
          </p:spPr>
        </p:pic>
        <p:sp>
          <p:nvSpPr>
            <p:cNvPr id="162" name="4"/>
            <p:cNvSpPr txBox="1"/>
            <p:nvPr/>
          </p:nvSpPr>
          <p:spPr>
            <a:xfrm>
              <a:off x="425965" y="1031618"/>
              <a:ext cx="315792" cy="5642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a:solidFill>
                    <a:srgbClr val="228B22"/>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30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rPr>
                <a:t>4</a:t>
              </a:r>
            </a:p>
          </p:txBody>
        </p:sp>
      </p:grpSp>
      <p:grpSp>
        <p:nvGrpSpPr>
          <p:cNvPr id="169" name="Group"/>
          <p:cNvGrpSpPr/>
          <p:nvPr/>
        </p:nvGrpSpPr>
        <p:grpSpPr>
          <a:xfrm>
            <a:off x="1328432" y="5761673"/>
            <a:ext cx="7386464" cy="3084596"/>
            <a:chOff x="0" y="0"/>
            <a:chExt cx="7386463" cy="3084594"/>
          </a:xfrm>
        </p:grpSpPr>
        <p:sp>
          <p:nvSpPr>
            <p:cNvPr id="164" name="Rounded Rectangle"/>
            <p:cNvSpPr/>
            <p:nvPr/>
          </p:nvSpPr>
          <p:spPr>
            <a:xfrm>
              <a:off x="2610391" y="15399"/>
              <a:ext cx="3911873" cy="3069195"/>
            </a:xfrm>
            <a:prstGeom prst="roundRect">
              <a:avLst>
                <a:gd name="adj" fmla="val 6207"/>
              </a:avLst>
            </a:prstGeom>
            <a:solidFill>
              <a:srgbClr val="BFE0F5"/>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262626"/>
                  </a:solidFill>
                </a:defRPr>
              </a:pPr>
              <a:endParaRPr kumimoji="0" sz="3200" b="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Gill Sans"/>
              </a:endParaRPr>
            </a:p>
          </p:txBody>
        </p:sp>
        <p:sp>
          <p:nvSpPr>
            <p:cNvPr id="165" name="TextBox 24"/>
            <p:cNvSpPr txBox="1"/>
            <p:nvPr/>
          </p:nvSpPr>
          <p:spPr>
            <a:xfrm>
              <a:off x="2898905" y="324152"/>
              <a:ext cx="3542659" cy="25545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2000" b="0" cap="all">
                  <a:solidFill>
                    <a:srgbClr val="262626"/>
                  </a:solidFill>
                </a:defRPr>
              </a:pPr>
              <a:r>
                <a:rPr kumimoji="0" sz="2000" b="0" u="none" strike="noStrike" kern="0" cap="all"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rPr>
                <a:t>I</a:t>
              </a:r>
              <a:r>
                <a:rPr kumimoji="0" sz="2000" b="0" u="none" strike="noStrike" kern="0" cap="all"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Gill Sans"/>
                </a:rPr>
                <a:t>NFORMATION TO THE COMMUNITY</a:t>
              </a:r>
              <a:endParaRPr kumimoji="0" sz="2000" b="0" u="none" strike="noStrike" kern="0" cap="all"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a:p>
              <a:pPr marL="0" marR="0" lvl="0" indent="0" algn="l" defTabSz="914400" rtl="0" eaLnBrk="1" fontAlgn="auto" latinLnBrk="0" hangingPunct="0">
                <a:lnSpc>
                  <a:spcPct val="100000"/>
                </a:lnSpc>
                <a:spcBef>
                  <a:spcPts val="0"/>
                </a:spcBef>
                <a:spcAft>
                  <a:spcPts val="0"/>
                </a:spcAft>
                <a:buClrTx/>
                <a:buSzTx/>
                <a:buFontTx/>
                <a:buNone/>
                <a:tabLst/>
                <a:defRPr sz="2000" b="0">
                  <a:solidFill>
                    <a:srgbClr val="262626"/>
                  </a:solidFill>
                </a:defRPr>
              </a:pPr>
              <a:r>
                <a:rPr kumimoji="0" sz="2000" b="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Gill Sans"/>
                </a:rPr>
                <a:t>This section talks about the information and knowledge that the FLW will give to the community on Handwashing, Cough hygiene, Social distancing and HRG</a:t>
              </a:r>
            </a:p>
          </p:txBody>
        </p:sp>
        <p:pic>
          <p:nvPicPr>
            <p:cNvPr id="166" name="Image" descr="Image"/>
            <p:cNvPicPr>
              <a:picLocks noChangeAspect="1"/>
            </p:cNvPicPr>
            <p:nvPr/>
          </p:nvPicPr>
          <p:blipFill>
            <a:blip r:embed="rId13"/>
            <a:stretch>
              <a:fillRect/>
            </a:stretch>
          </p:blipFill>
          <p:spPr>
            <a:xfrm>
              <a:off x="0" y="910131"/>
              <a:ext cx="2544367" cy="1592987"/>
            </a:xfrm>
            <a:prstGeom prst="rect">
              <a:avLst/>
            </a:prstGeom>
            <a:ln w="12700" cap="flat">
              <a:noFill/>
              <a:miter lim="400000"/>
            </a:ln>
            <a:effectLst/>
          </p:spPr>
        </p:pic>
        <p:sp>
          <p:nvSpPr>
            <p:cNvPr id="167" name="2"/>
            <p:cNvSpPr txBox="1"/>
            <p:nvPr/>
          </p:nvSpPr>
          <p:spPr>
            <a:xfrm>
              <a:off x="6004772" y="58020"/>
              <a:ext cx="315792" cy="5642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a:solidFill>
                    <a:srgbClr val="228B22"/>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30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rPr>
                <a:t>2</a:t>
              </a:r>
            </a:p>
          </p:txBody>
        </p:sp>
        <p:sp>
          <p:nvSpPr>
            <p:cNvPr id="168" name="Arrow 11"/>
            <p:cNvSpPr/>
            <p:nvPr/>
          </p:nvSpPr>
          <p:spPr>
            <a:xfrm>
              <a:off x="6525398" y="0"/>
              <a:ext cx="861065" cy="648304"/>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tx2">
                <a:lumMod val="20000"/>
                <a:lumOff val="80000"/>
              </a:schemeClr>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grpSp>
      <p:grpSp>
        <p:nvGrpSpPr>
          <p:cNvPr id="175" name="Group"/>
          <p:cNvGrpSpPr/>
          <p:nvPr/>
        </p:nvGrpSpPr>
        <p:grpSpPr>
          <a:xfrm>
            <a:off x="15984669" y="5782740"/>
            <a:ext cx="7496081" cy="3366915"/>
            <a:chOff x="0" y="0"/>
            <a:chExt cx="7496079" cy="3366913"/>
          </a:xfrm>
        </p:grpSpPr>
        <p:sp>
          <p:nvSpPr>
            <p:cNvPr id="170" name="Arrow 11"/>
            <p:cNvSpPr/>
            <p:nvPr/>
          </p:nvSpPr>
          <p:spPr>
            <a:xfrm rot="10800000">
              <a:off x="0" y="0"/>
              <a:ext cx="861065" cy="648304"/>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tx2">
                <a:lumMod val="20000"/>
                <a:lumOff val="80000"/>
              </a:schemeClr>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sp>
          <p:nvSpPr>
            <p:cNvPr id="171" name="Rounded Rectangle"/>
            <p:cNvSpPr/>
            <p:nvPr/>
          </p:nvSpPr>
          <p:spPr>
            <a:xfrm>
              <a:off x="851013" y="4203"/>
              <a:ext cx="4073186" cy="3362710"/>
            </a:xfrm>
            <a:prstGeom prst="roundRect">
              <a:avLst>
                <a:gd name="adj" fmla="val 6207"/>
              </a:avLst>
            </a:prstGeom>
            <a:solidFill>
              <a:srgbClr val="BFE0F5"/>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262626"/>
                  </a:solidFill>
                </a:defRPr>
              </a:pPr>
              <a:endParaRPr kumimoji="0" sz="3200" b="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Gill Sans"/>
              </a:endParaRPr>
            </a:p>
          </p:txBody>
        </p:sp>
        <p:sp>
          <p:nvSpPr>
            <p:cNvPr id="172" name="TextBox 24"/>
            <p:cNvSpPr txBox="1"/>
            <p:nvPr/>
          </p:nvSpPr>
          <p:spPr>
            <a:xfrm>
              <a:off x="1293488" y="100511"/>
              <a:ext cx="3542659" cy="317009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2000" b="0" cap="all">
                  <a:solidFill>
                    <a:srgbClr val="FFFFFF"/>
                  </a:solidFill>
                </a:defRPr>
              </a:pPr>
              <a:r>
                <a:rPr kumimoji="0" sz="2000" b="0" u="none" strike="noStrike" kern="0" cap="all"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rPr>
                <a:t>supportive public health services: community &amp; HH</a:t>
              </a:r>
            </a:p>
            <a:p>
              <a:pPr marL="0" marR="0" lvl="0" indent="0" algn="l" defTabSz="914400" rtl="0" eaLnBrk="1" fontAlgn="auto" latinLnBrk="0" hangingPunct="0">
                <a:lnSpc>
                  <a:spcPct val="100000"/>
                </a:lnSpc>
                <a:spcBef>
                  <a:spcPts val="0"/>
                </a:spcBef>
                <a:spcAft>
                  <a:spcPts val="0"/>
                </a:spcAft>
                <a:buClrTx/>
                <a:buSzTx/>
                <a:buFontTx/>
                <a:buNone/>
                <a:tabLst/>
                <a:defRPr sz="2000" b="0">
                  <a:solidFill>
                    <a:srgbClr val="FFFFFF"/>
                  </a:solidFill>
                </a:defRPr>
              </a:pPr>
              <a:r>
                <a:rPr kumimoji="0" sz="20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rPr>
                <a:t>What is the role that community networks play in addressing COVID in the community,  what are the services required: home care , home quarantine  in urban and rural areas</a:t>
              </a:r>
            </a:p>
          </p:txBody>
        </p:sp>
        <p:pic>
          <p:nvPicPr>
            <p:cNvPr id="173" name="Image" descr="Image"/>
            <p:cNvPicPr>
              <a:picLocks noChangeAspect="1"/>
            </p:cNvPicPr>
            <p:nvPr/>
          </p:nvPicPr>
          <p:blipFill>
            <a:blip r:embed="rId14"/>
            <a:stretch>
              <a:fillRect/>
            </a:stretch>
          </p:blipFill>
          <p:spPr>
            <a:xfrm>
              <a:off x="4998049" y="1206252"/>
              <a:ext cx="2498030" cy="1416951"/>
            </a:xfrm>
            <a:prstGeom prst="rect">
              <a:avLst/>
            </a:prstGeom>
            <a:ln w="12700" cap="flat">
              <a:noFill/>
              <a:miter lim="400000"/>
            </a:ln>
            <a:effectLst/>
          </p:spPr>
        </p:pic>
        <p:sp>
          <p:nvSpPr>
            <p:cNvPr id="174" name="5"/>
            <p:cNvSpPr txBox="1"/>
            <p:nvPr/>
          </p:nvSpPr>
          <p:spPr>
            <a:xfrm>
              <a:off x="957356" y="36953"/>
              <a:ext cx="315792" cy="5642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a:solidFill>
                    <a:srgbClr val="228B22"/>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30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rPr>
                <a:t>5</a:t>
              </a:r>
            </a:p>
          </p:txBody>
        </p:sp>
      </p:grpSp>
      <p:grpSp>
        <p:nvGrpSpPr>
          <p:cNvPr id="181" name="Group"/>
          <p:cNvGrpSpPr/>
          <p:nvPr/>
        </p:nvGrpSpPr>
        <p:grpSpPr>
          <a:xfrm>
            <a:off x="1246970" y="2576944"/>
            <a:ext cx="7467926" cy="3069196"/>
            <a:chOff x="0" y="0"/>
            <a:chExt cx="7467925" cy="3069195"/>
          </a:xfrm>
        </p:grpSpPr>
        <p:sp>
          <p:nvSpPr>
            <p:cNvPr id="176" name="Rounded Rectangle"/>
            <p:cNvSpPr/>
            <p:nvPr/>
          </p:nvSpPr>
          <p:spPr>
            <a:xfrm>
              <a:off x="2691853" y="0"/>
              <a:ext cx="3911873" cy="3069195"/>
            </a:xfrm>
            <a:prstGeom prst="roundRect">
              <a:avLst>
                <a:gd name="adj" fmla="val 6207"/>
              </a:avLst>
            </a:prstGeom>
            <a:solidFill>
              <a:srgbClr val="BFE0F5"/>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262626"/>
                  </a:solidFill>
                </a:defRPr>
              </a:pPr>
              <a:endParaRPr kumimoji="0" sz="3200" b="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Gill Sans"/>
              </a:endParaRPr>
            </a:p>
          </p:txBody>
        </p:sp>
        <p:sp>
          <p:nvSpPr>
            <p:cNvPr id="177" name="TextBox 24"/>
            <p:cNvSpPr txBox="1"/>
            <p:nvPr/>
          </p:nvSpPr>
          <p:spPr>
            <a:xfrm>
              <a:off x="2850000" y="391544"/>
              <a:ext cx="3542659" cy="26776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2000" b="0" cap="all">
                  <a:solidFill>
                    <a:srgbClr val="262626"/>
                  </a:solidFill>
                </a:defRPr>
              </a:pPr>
              <a:r>
                <a:rPr kumimoji="0" sz="2400" b="0" u="none" strike="noStrike" kern="0" cap="all"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Gill Sans"/>
                </a:rPr>
                <a:t>ROLE OF THE FLW</a:t>
              </a:r>
              <a:endParaRPr kumimoji="0" sz="2400" b="0" u="none" strike="noStrike" kern="0" cap="all"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a:p>
              <a:pPr marL="0" marR="0" lvl="0" indent="0" algn="l" defTabSz="914400" rtl="0" eaLnBrk="1" fontAlgn="auto" latinLnBrk="0" hangingPunct="0">
                <a:lnSpc>
                  <a:spcPct val="100000"/>
                </a:lnSpc>
                <a:spcBef>
                  <a:spcPts val="0"/>
                </a:spcBef>
                <a:spcAft>
                  <a:spcPts val="0"/>
                </a:spcAft>
                <a:buClrTx/>
                <a:buSzTx/>
                <a:buFontTx/>
                <a:buNone/>
                <a:tabLst/>
                <a:defRPr sz="2000" b="0">
                  <a:solidFill>
                    <a:srgbClr val="262626"/>
                  </a:solidFill>
                </a:defRPr>
              </a:pPr>
              <a:r>
                <a:rPr kumimoji="0" sz="2400" b="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Gill Sans"/>
                </a:rPr>
                <a:t>This session talks about the role that each of the frontline worker plays and what she needs to understand about COVID-19</a:t>
              </a:r>
            </a:p>
          </p:txBody>
        </p:sp>
        <p:pic>
          <p:nvPicPr>
            <p:cNvPr id="178" name="Picture 2" descr="Picture 2"/>
            <p:cNvPicPr>
              <a:picLocks noChangeAspect="1"/>
            </p:cNvPicPr>
            <p:nvPr/>
          </p:nvPicPr>
          <p:blipFill>
            <a:blip r:embed="rId15"/>
            <a:stretch>
              <a:fillRect/>
            </a:stretch>
          </p:blipFill>
          <p:spPr>
            <a:xfrm>
              <a:off x="0" y="412717"/>
              <a:ext cx="2707290" cy="2287978"/>
            </a:xfrm>
            <a:prstGeom prst="rect">
              <a:avLst/>
            </a:prstGeom>
            <a:ln w="12700" cap="flat">
              <a:noFill/>
              <a:miter lim="400000"/>
            </a:ln>
            <a:effectLst/>
          </p:spPr>
        </p:pic>
        <p:sp>
          <p:nvSpPr>
            <p:cNvPr id="179" name="1"/>
            <p:cNvSpPr txBox="1"/>
            <p:nvPr/>
          </p:nvSpPr>
          <p:spPr>
            <a:xfrm>
              <a:off x="6276809" y="42023"/>
              <a:ext cx="315792" cy="5642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a:solidFill>
                    <a:srgbClr val="228B22"/>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30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rPr>
                <a:t>1</a:t>
              </a:r>
            </a:p>
          </p:txBody>
        </p:sp>
        <p:sp>
          <p:nvSpPr>
            <p:cNvPr id="180" name="Arrow 11"/>
            <p:cNvSpPr/>
            <p:nvPr/>
          </p:nvSpPr>
          <p:spPr>
            <a:xfrm>
              <a:off x="6606860" y="0"/>
              <a:ext cx="861065" cy="648304"/>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tx2">
                <a:lumMod val="20000"/>
                <a:lumOff val="80000"/>
              </a:schemeClr>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grpSp>
      <p:grpSp>
        <p:nvGrpSpPr>
          <p:cNvPr id="187" name="Group"/>
          <p:cNvGrpSpPr/>
          <p:nvPr/>
        </p:nvGrpSpPr>
        <p:grpSpPr>
          <a:xfrm>
            <a:off x="15946569" y="2457629"/>
            <a:ext cx="7163414" cy="3144365"/>
            <a:chOff x="0" y="-79739"/>
            <a:chExt cx="7163413" cy="3144364"/>
          </a:xfrm>
          <a:solidFill>
            <a:srgbClr val="BFE0F5"/>
          </a:solidFill>
        </p:grpSpPr>
        <p:sp>
          <p:nvSpPr>
            <p:cNvPr id="182" name="Arrow 11"/>
            <p:cNvSpPr/>
            <p:nvPr/>
          </p:nvSpPr>
          <p:spPr>
            <a:xfrm rot="10800000">
              <a:off x="0" y="39576"/>
              <a:ext cx="861065" cy="648304"/>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tx2">
                <a:lumMod val="20000"/>
                <a:lumOff val="80000"/>
              </a:schemeClr>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sp>
          <p:nvSpPr>
            <p:cNvPr id="183" name="Rounded Rectangle"/>
            <p:cNvSpPr/>
            <p:nvPr/>
          </p:nvSpPr>
          <p:spPr>
            <a:xfrm>
              <a:off x="889113" y="-79739"/>
              <a:ext cx="4073186" cy="3144364"/>
            </a:xfrm>
            <a:prstGeom prst="roundRect">
              <a:avLst>
                <a:gd name="adj" fmla="val 6207"/>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sp>
          <p:nvSpPr>
            <p:cNvPr id="184" name="TextBox 24"/>
            <p:cNvSpPr txBox="1"/>
            <p:nvPr/>
          </p:nvSpPr>
          <p:spPr>
            <a:xfrm>
              <a:off x="1640390" y="81599"/>
              <a:ext cx="3214222" cy="2862317"/>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2000" b="0" cap="all">
                  <a:solidFill>
                    <a:srgbClr val="FFFFFF"/>
                  </a:solidFill>
                </a:defRPr>
              </a:pPr>
              <a:r>
                <a:rPr kumimoji="0" sz="2000" b="0" u="none" strike="noStrike" kern="0" cap="all"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rPr>
                <a:t>Personal Safety</a:t>
              </a:r>
            </a:p>
            <a:p>
              <a:pPr marL="0" marR="0" lvl="0" indent="0" algn="l" defTabSz="914400" rtl="0" eaLnBrk="1" fontAlgn="auto" latinLnBrk="0" hangingPunct="0">
                <a:lnSpc>
                  <a:spcPct val="100000"/>
                </a:lnSpc>
                <a:spcBef>
                  <a:spcPts val="0"/>
                </a:spcBef>
                <a:spcAft>
                  <a:spcPts val="0"/>
                </a:spcAft>
                <a:buClrTx/>
                <a:buSzTx/>
                <a:buFontTx/>
                <a:buNone/>
                <a:tabLst/>
                <a:defRPr sz="2000" b="0">
                  <a:solidFill>
                    <a:srgbClr val="FFFFFF"/>
                  </a:solidFill>
                </a:defRPr>
              </a:pPr>
              <a:r>
                <a:rPr kumimoji="0" sz="20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rPr>
                <a:t>Frontline workers will work to reach out the message to thousands of directly or indirectly affected community members. However they also need to take care of their own personal safety</a:t>
              </a:r>
            </a:p>
          </p:txBody>
        </p:sp>
        <p:pic>
          <p:nvPicPr>
            <p:cNvPr id="185" name="Image" descr="Image"/>
            <p:cNvPicPr>
              <a:picLocks noChangeAspect="1"/>
            </p:cNvPicPr>
            <p:nvPr/>
          </p:nvPicPr>
          <p:blipFill>
            <a:blip r:embed="rId16"/>
            <a:stretch>
              <a:fillRect/>
            </a:stretch>
          </p:blipFill>
          <p:spPr>
            <a:xfrm>
              <a:off x="5406916" y="356761"/>
              <a:ext cx="1756497" cy="2479042"/>
            </a:xfrm>
            <a:prstGeom prst="rect">
              <a:avLst/>
            </a:prstGeom>
            <a:grpFill/>
            <a:ln w="12700" cap="flat">
              <a:noFill/>
              <a:miter lim="400000"/>
            </a:ln>
            <a:effectLst/>
          </p:spPr>
        </p:pic>
        <p:sp>
          <p:nvSpPr>
            <p:cNvPr id="186" name="6"/>
            <p:cNvSpPr txBox="1"/>
            <p:nvPr/>
          </p:nvSpPr>
          <p:spPr>
            <a:xfrm>
              <a:off x="987441" y="18803"/>
              <a:ext cx="652949" cy="564257"/>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a:solidFill>
                    <a:srgbClr val="228B22"/>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30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rPr>
                <a:t>6</a:t>
              </a:r>
            </a:p>
          </p:txBody>
        </p:sp>
      </p:grpSp>
      <p:grpSp>
        <p:nvGrpSpPr>
          <p:cNvPr id="190" name="Group"/>
          <p:cNvGrpSpPr/>
          <p:nvPr/>
        </p:nvGrpSpPr>
        <p:grpSpPr>
          <a:xfrm>
            <a:off x="23097931" y="13055998"/>
            <a:ext cx="2098870" cy="1540535"/>
            <a:chOff x="0" y="2516"/>
            <a:chExt cx="2098868" cy="1540533"/>
          </a:xfrm>
        </p:grpSpPr>
        <p:sp>
          <p:nvSpPr>
            <p:cNvPr id="188" name="02"/>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300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rPr>
                <a:t>02</a:t>
              </a:r>
            </a:p>
          </p:txBody>
        </p:sp>
        <p:pic>
          <p:nvPicPr>
            <p:cNvPr id="189" name="Image" descr="Image"/>
            <p:cNvPicPr>
              <a:picLocks noChangeAspect="1"/>
            </p:cNvPicPr>
            <p:nvPr/>
          </p:nvPicPr>
          <p:blipFill>
            <a:blip r:embed="rId8"/>
            <a:srcRect/>
            <a:stretch>
              <a:fillRect/>
            </a:stretch>
          </p:blipFill>
          <p:spPr>
            <a:xfrm>
              <a:off x="0" y="2516"/>
              <a:ext cx="554528" cy="541069"/>
            </a:xfrm>
            <a:prstGeom prst="rect">
              <a:avLst/>
            </a:prstGeom>
            <a:ln w="12700" cap="flat">
              <a:noFill/>
              <a:miter lim="400000"/>
            </a:ln>
            <a:effectLst/>
          </p:spPr>
        </p:pic>
      </p:grpSp>
    </p:spTree>
    <p:extLst>
      <p:ext uri="{BB962C8B-B14F-4D97-AF65-F5344CB8AC3E}">
        <p14:creationId xmlns:p14="http://schemas.microsoft.com/office/powerpoint/2010/main" val="12678544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9" name="Group"/>
          <p:cNvGrpSpPr/>
          <p:nvPr/>
        </p:nvGrpSpPr>
        <p:grpSpPr>
          <a:xfrm>
            <a:off x="300010" y="12315300"/>
            <a:ext cx="4601210" cy="995767"/>
            <a:chOff x="0" y="0"/>
            <a:chExt cx="4601208" cy="995765"/>
          </a:xfrm>
        </p:grpSpPr>
        <p:pic>
          <p:nvPicPr>
            <p:cNvPr id="624"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625"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626"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627"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628"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632" name="Group"/>
          <p:cNvGrpSpPr/>
          <p:nvPr/>
        </p:nvGrpSpPr>
        <p:grpSpPr>
          <a:xfrm>
            <a:off x="23097931" y="13055998"/>
            <a:ext cx="2098870" cy="1540535"/>
            <a:chOff x="0" y="2516"/>
            <a:chExt cx="2098868" cy="1540533"/>
          </a:xfrm>
        </p:grpSpPr>
        <p:sp>
          <p:nvSpPr>
            <p:cNvPr id="630" name="19"/>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20</a:t>
              </a:r>
              <a:endParaRPr dirty="0">
                <a:latin typeface="Arial" panose="020B0604020202020204" pitchFamily="34" charset="0"/>
                <a:cs typeface="Arial" panose="020B0604020202020204" pitchFamily="34" charset="0"/>
              </a:endParaRPr>
            </a:p>
          </p:txBody>
        </p:sp>
        <p:pic>
          <p:nvPicPr>
            <p:cNvPr id="631"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sp>
        <p:nvSpPr>
          <p:cNvPr id="633" name="Rounded Rectangle"/>
          <p:cNvSpPr/>
          <p:nvPr/>
        </p:nvSpPr>
        <p:spPr>
          <a:xfrm>
            <a:off x="3361511" y="476491"/>
            <a:ext cx="17660978" cy="1021624"/>
          </a:xfrm>
          <a:prstGeom prst="roundRect">
            <a:avLst>
              <a:gd name="adj" fmla="val 1864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634" name="Response and containment– Create a Supportive environment"/>
          <p:cNvSpPr txBox="1"/>
          <p:nvPr/>
        </p:nvSpPr>
        <p:spPr>
          <a:xfrm>
            <a:off x="3666377" y="695240"/>
            <a:ext cx="15618763"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3200" cap="all" spc="96">
                <a:solidFill>
                  <a:srgbClr val="002135"/>
                </a:solidFill>
              </a:defRPr>
            </a:lvl1pPr>
          </a:lstStyle>
          <a:p>
            <a:r>
              <a:rPr b="0" dirty="0">
                <a:latin typeface="Arial" panose="020B0604020202020204" pitchFamily="34" charset="0"/>
                <a:cs typeface="Arial" panose="020B0604020202020204" pitchFamily="34" charset="0"/>
              </a:rPr>
              <a:t>Response and containment– Create a Supportive environment </a:t>
            </a:r>
          </a:p>
        </p:txBody>
      </p:sp>
      <p:grpSp>
        <p:nvGrpSpPr>
          <p:cNvPr id="6" name="Group 5">
            <a:extLst>
              <a:ext uri="{FF2B5EF4-FFF2-40B4-BE49-F238E27FC236}">
                <a16:creationId xmlns:a16="http://schemas.microsoft.com/office/drawing/2014/main" id="{E3AA3FFF-8233-2D46-A6C6-6C29CB52E5EE}"/>
              </a:ext>
            </a:extLst>
          </p:cNvPr>
          <p:cNvGrpSpPr/>
          <p:nvPr/>
        </p:nvGrpSpPr>
        <p:grpSpPr>
          <a:xfrm>
            <a:off x="772820" y="1722740"/>
            <a:ext cx="5578992" cy="10324600"/>
            <a:chOff x="772820" y="1722740"/>
            <a:chExt cx="5578992" cy="10324600"/>
          </a:xfrm>
        </p:grpSpPr>
        <p:sp>
          <p:nvSpPr>
            <p:cNvPr id="635" name="Rounded Rectangle"/>
            <p:cNvSpPr/>
            <p:nvPr/>
          </p:nvSpPr>
          <p:spPr>
            <a:xfrm>
              <a:off x="772820" y="1722740"/>
              <a:ext cx="5578992" cy="10324600"/>
            </a:xfrm>
            <a:prstGeom prst="roundRect">
              <a:avLst>
                <a:gd name="adj" fmla="val 3415"/>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639" name="Talk to and…"/>
            <p:cNvSpPr txBox="1"/>
            <p:nvPr/>
          </p:nvSpPr>
          <p:spPr>
            <a:xfrm>
              <a:off x="1417847" y="1954705"/>
              <a:ext cx="3996286" cy="14137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1022350">
                <a:lnSpc>
                  <a:spcPct val="90000"/>
                </a:lnSpc>
                <a:spcBef>
                  <a:spcPts val="900"/>
                </a:spcBef>
                <a:defRPr sz="2600" cap="all"/>
              </a:pPr>
              <a:r>
                <a:rPr b="0" dirty="0">
                  <a:latin typeface="Arial" panose="020B0604020202020204" pitchFamily="34" charset="0"/>
                  <a:cs typeface="Arial" panose="020B0604020202020204" pitchFamily="34" charset="0"/>
                </a:rPr>
                <a:t>Talk to and</a:t>
              </a:r>
            </a:p>
            <a:p>
              <a:pPr defTabSz="1022350">
                <a:lnSpc>
                  <a:spcPct val="90000"/>
                </a:lnSpc>
                <a:spcBef>
                  <a:spcPts val="900"/>
                </a:spcBef>
                <a:defRPr sz="2600" cap="all"/>
              </a:pPr>
              <a:r>
                <a:rPr b="0" dirty="0">
                  <a:latin typeface="Arial" panose="020B0604020202020204" pitchFamily="34" charset="0"/>
                  <a:cs typeface="Arial" panose="020B0604020202020204" pitchFamily="34" charset="0"/>
                </a:rPr>
                <a:t>involve Influencers</a:t>
              </a:r>
            </a:p>
            <a:p>
              <a:pPr defTabSz="1022350">
                <a:lnSpc>
                  <a:spcPct val="90000"/>
                </a:lnSpc>
                <a:spcBef>
                  <a:spcPts val="900"/>
                </a:spcBef>
                <a:defRPr sz="2600" cap="all"/>
              </a:pPr>
              <a:r>
                <a:rPr b="0" dirty="0">
                  <a:latin typeface="Arial" panose="020B0604020202020204" pitchFamily="34" charset="0"/>
                  <a:cs typeface="Arial" panose="020B0604020202020204" pitchFamily="34" charset="0"/>
                </a:rPr>
                <a:t>Fight discrimination</a:t>
              </a:r>
            </a:p>
          </p:txBody>
        </p:sp>
      </p:grpSp>
      <p:sp>
        <p:nvSpPr>
          <p:cNvPr id="643" name="Make a list of local influencers (Gram Pradhan, Religious Leaders, Teachers, any other)…"/>
          <p:cNvSpPr txBox="1"/>
          <p:nvPr/>
        </p:nvSpPr>
        <p:spPr>
          <a:xfrm>
            <a:off x="1199814" y="3036900"/>
            <a:ext cx="4915267" cy="84246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59" tIns="22859" rIns="22859" bIns="22859" anchor="ctr">
            <a:spAutoFit/>
          </a:bodyPr>
          <a:lstStyle/>
          <a:p>
            <a:pPr marL="234950" lvl="1" indent="-234950" algn="l" defTabSz="622300">
              <a:lnSpc>
                <a:spcPct val="150000"/>
              </a:lnSpc>
              <a:spcBef>
                <a:spcPts val="200"/>
              </a:spcBef>
              <a:buSzPct val="100000"/>
              <a:buChar char="•"/>
              <a:defRPr sz="2600" b="0" cap="small"/>
            </a:pPr>
            <a:r>
              <a:rPr sz="2800" b="0" dirty="0">
                <a:solidFill>
                  <a:schemeClr val="tx1"/>
                </a:solidFill>
                <a:latin typeface="Arial" panose="020B0604020202020204" pitchFamily="34" charset="0"/>
                <a:cs typeface="Arial" panose="020B0604020202020204" pitchFamily="34" charset="0"/>
              </a:rPr>
              <a:t>Make a list of local influencers (Gram Pradhan, Religious Leaders, Teachers, any other) </a:t>
            </a:r>
          </a:p>
          <a:p>
            <a:pPr marL="234950" lvl="1" indent="-234950" algn="l" defTabSz="622300">
              <a:lnSpc>
                <a:spcPct val="150000"/>
              </a:lnSpc>
              <a:spcBef>
                <a:spcPts val="200"/>
              </a:spcBef>
              <a:buSzPct val="100000"/>
              <a:buChar char="•"/>
              <a:defRPr sz="2600" b="0" cap="small"/>
            </a:pPr>
            <a:r>
              <a:rPr sz="2800" b="0" dirty="0">
                <a:solidFill>
                  <a:schemeClr val="tx1"/>
                </a:solidFill>
                <a:latin typeface="Arial" panose="020B0604020202020204" pitchFamily="34" charset="0"/>
                <a:cs typeface="Arial" panose="020B0604020202020204" pitchFamily="34" charset="0"/>
              </a:rPr>
              <a:t>Explain &amp; discuss the situation and protocols/orders/notifications to be followed and seek their support in giving key messages.</a:t>
            </a:r>
          </a:p>
          <a:p>
            <a:pPr marL="234950" lvl="1" indent="-234950" algn="l" defTabSz="622300">
              <a:lnSpc>
                <a:spcPct val="150000"/>
              </a:lnSpc>
              <a:spcBef>
                <a:spcPts val="200"/>
              </a:spcBef>
              <a:buSzPct val="100000"/>
              <a:buChar char="•"/>
              <a:defRPr sz="2600" b="0" cap="small"/>
            </a:pPr>
            <a:r>
              <a:rPr sz="2800" b="0" dirty="0">
                <a:solidFill>
                  <a:schemeClr val="tx1"/>
                </a:solidFill>
                <a:latin typeface="Arial" panose="020B0604020202020204" pitchFamily="34" charset="0"/>
                <a:cs typeface="Arial" panose="020B0604020202020204" pitchFamily="34" charset="0"/>
              </a:rPr>
              <a:t>Support assigning roles for community networks</a:t>
            </a:r>
          </a:p>
        </p:txBody>
      </p:sp>
      <p:sp>
        <p:nvSpPr>
          <p:cNvPr id="636" name="Rounded Rectangle"/>
          <p:cNvSpPr/>
          <p:nvPr/>
        </p:nvSpPr>
        <p:spPr>
          <a:xfrm>
            <a:off x="6503837" y="1722740"/>
            <a:ext cx="5578992" cy="10324600"/>
          </a:xfrm>
          <a:prstGeom prst="roundRect">
            <a:avLst>
              <a:gd name="adj" fmla="val 3415"/>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640" name="PLAN COMMUNITY…"/>
          <p:cNvSpPr txBox="1"/>
          <p:nvPr/>
        </p:nvSpPr>
        <p:spPr>
          <a:xfrm>
            <a:off x="6981587" y="2102544"/>
            <a:ext cx="4310475" cy="9028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600">
                <a:solidFill>
                  <a:srgbClr val="FFFFFF"/>
                </a:solidFill>
              </a:defRPr>
            </a:pPr>
            <a:r>
              <a:rPr b="0" dirty="0">
                <a:solidFill>
                  <a:sysClr val="windowText" lastClr="000000"/>
                </a:solidFill>
                <a:latin typeface="Arial" panose="020B0604020202020204" pitchFamily="34" charset="0"/>
                <a:cs typeface="Arial" panose="020B0604020202020204" pitchFamily="34" charset="0"/>
              </a:rPr>
              <a:t>PLAN COMMUNITY</a:t>
            </a:r>
          </a:p>
          <a:p>
            <a:pPr>
              <a:defRPr sz="2600">
                <a:solidFill>
                  <a:srgbClr val="FFFFFF"/>
                </a:solidFill>
              </a:defRPr>
            </a:pPr>
            <a:r>
              <a:rPr b="0" dirty="0">
                <a:solidFill>
                  <a:sysClr val="windowText" lastClr="000000"/>
                </a:solidFill>
                <a:latin typeface="Arial" panose="020B0604020202020204" pitchFamily="34" charset="0"/>
                <a:cs typeface="Arial" panose="020B0604020202020204" pitchFamily="34" charset="0"/>
              </a:rPr>
              <a:t>SUPPORT FOR HIGH RISK</a:t>
            </a:r>
          </a:p>
        </p:txBody>
      </p:sp>
      <p:sp>
        <p:nvSpPr>
          <p:cNvPr id="644" name="Make a list of high risk groups in the village…"/>
          <p:cNvSpPr txBox="1"/>
          <p:nvPr/>
        </p:nvSpPr>
        <p:spPr>
          <a:xfrm>
            <a:off x="6778806" y="3456700"/>
            <a:ext cx="5134411" cy="78105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59" tIns="22859" rIns="22859" bIns="22859" anchor="ctr">
            <a:spAutoFit/>
          </a:bodyPr>
          <a:lstStyle/>
          <a:p>
            <a:pPr marL="114299" lvl="1" indent="-114299" algn="l" defTabSz="533400">
              <a:lnSpc>
                <a:spcPct val="150000"/>
              </a:lnSpc>
              <a:spcBef>
                <a:spcPts val="200"/>
              </a:spcBef>
              <a:buSzPct val="100000"/>
              <a:buChar char="•"/>
              <a:defRPr sz="2600" b="0" cap="small">
                <a:solidFill>
                  <a:srgbClr val="FFFFFF"/>
                </a:solidFill>
              </a:defRPr>
            </a:pPr>
            <a:r>
              <a:rPr sz="2400" b="0" dirty="0">
                <a:solidFill>
                  <a:schemeClr val="tx1"/>
                </a:solidFill>
                <a:latin typeface="Arial" panose="020B0604020202020204" pitchFamily="34" charset="0"/>
                <a:cs typeface="Arial" panose="020B0604020202020204" pitchFamily="34" charset="0"/>
              </a:rPr>
              <a:t>Make a list of high risk groups in the village</a:t>
            </a:r>
          </a:p>
          <a:p>
            <a:pPr marL="114299" lvl="1" indent="-114299" algn="l" defTabSz="533400">
              <a:lnSpc>
                <a:spcPct val="150000"/>
              </a:lnSpc>
              <a:spcBef>
                <a:spcPts val="200"/>
              </a:spcBef>
              <a:buSzPct val="100000"/>
              <a:buChar char="•"/>
              <a:defRPr sz="2600" b="0" cap="small">
                <a:solidFill>
                  <a:srgbClr val="FFFFFF"/>
                </a:solidFill>
              </a:defRPr>
            </a:pPr>
            <a:r>
              <a:rPr sz="2400" b="0" dirty="0">
                <a:solidFill>
                  <a:schemeClr val="tx1"/>
                </a:solidFill>
                <a:latin typeface="Arial" panose="020B0604020202020204" pitchFamily="34" charset="0"/>
                <a:cs typeface="Arial" panose="020B0604020202020204" pitchFamily="34" charset="0"/>
              </a:rPr>
              <a:t>Identify people they meet or talk to; share preventive measures with these people and request them to keep communicating these measures to the high risk people</a:t>
            </a:r>
          </a:p>
          <a:p>
            <a:pPr marL="114299" lvl="1" indent="-114299" algn="l" defTabSz="533400">
              <a:lnSpc>
                <a:spcPct val="150000"/>
              </a:lnSpc>
              <a:spcBef>
                <a:spcPts val="200"/>
              </a:spcBef>
              <a:buSzPct val="100000"/>
              <a:buChar char="•"/>
              <a:defRPr sz="2600" b="0" cap="small">
                <a:solidFill>
                  <a:srgbClr val="FFFFFF"/>
                </a:solidFill>
              </a:defRPr>
            </a:pPr>
            <a:r>
              <a:rPr sz="2400" b="0" dirty="0">
                <a:solidFill>
                  <a:schemeClr val="tx1"/>
                </a:solidFill>
                <a:latin typeface="Arial" panose="020B0604020202020204" pitchFamily="34" charset="0"/>
                <a:cs typeface="Arial" panose="020B0604020202020204" pitchFamily="34" charset="0"/>
              </a:rPr>
              <a:t>Take care of older people or people with co - morbidities like hypertension, diabetes, lung or kidney disease. </a:t>
            </a:r>
            <a:endParaRPr lang="en-US" sz="2400" b="0" dirty="0">
              <a:solidFill>
                <a:schemeClr val="tx1"/>
              </a:solidFill>
              <a:latin typeface="Arial" panose="020B0604020202020204" pitchFamily="34" charset="0"/>
              <a:cs typeface="Arial" panose="020B0604020202020204" pitchFamily="34" charset="0"/>
            </a:endParaRPr>
          </a:p>
          <a:p>
            <a:pPr marL="114299" lvl="1" indent="-114299" algn="l" defTabSz="533400">
              <a:lnSpc>
                <a:spcPct val="150000"/>
              </a:lnSpc>
              <a:spcBef>
                <a:spcPts val="200"/>
              </a:spcBef>
              <a:buSzPct val="100000"/>
              <a:buChar char="•"/>
              <a:defRPr sz="2600" b="0" cap="small">
                <a:solidFill>
                  <a:srgbClr val="FFFFFF"/>
                </a:solidFill>
              </a:defRPr>
            </a:pPr>
            <a:r>
              <a:rPr sz="2400" b="0" dirty="0">
                <a:solidFill>
                  <a:schemeClr val="tx1"/>
                </a:solidFill>
                <a:latin typeface="Arial" panose="020B0604020202020204" pitchFamily="34" charset="0"/>
                <a:cs typeface="Arial" panose="020B0604020202020204" pitchFamily="34" charset="0"/>
              </a:rPr>
              <a:t>Take care of children whose parents may be in quarantine  for issues of education and/or care.</a:t>
            </a:r>
          </a:p>
        </p:txBody>
      </p:sp>
      <p:sp>
        <p:nvSpPr>
          <p:cNvPr id="637" name="Rounded Rectangle"/>
          <p:cNvSpPr/>
          <p:nvPr/>
        </p:nvSpPr>
        <p:spPr>
          <a:xfrm>
            <a:off x="12234856" y="1738931"/>
            <a:ext cx="5645307" cy="10292217"/>
          </a:xfrm>
          <a:prstGeom prst="roundRect">
            <a:avLst>
              <a:gd name="adj" fmla="val 3374"/>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642" name="COORDINATE  WITH…"/>
          <p:cNvSpPr txBox="1"/>
          <p:nvPr/>
        </p:nvSpPr>
        <p:spPr>
          <a:xfrm>
            <a:off x="12301170" y="2102868"/>
            <a:ext cx="5578992" cy="13029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2600"/>
            </a:pPr>
            <a:r>
              <a:rPr b="0" dirty="0">
                <a:latin typeface="Arial" panose="020B0604020202020204" pitchFamily="34" charset="0"/>
                <a:cs typeface="Arial" panose="020B0604020202020204" pitchFamily="34" charset="0"/>
              </a:rPr>
              <a:t>COORDINATE  WITH</a:t>
            </a:r>
          </a:p>
          <a:p>
            <a:pPr>
              <a:defRPr sz="2600"/>
            </a:pPr>
            <a:r>
              <a:rPr b="0" dirty="0">
                <a:latin typeface="Arial" panose="020B0604020202020204" pitchFamily="34" charset="0"/>
                <a:cs typeface="Arial" panose="020B0604020202020204" pitchFamily="34" charset="0"/>
              </a:rPr>
              <a:t>THE EXISTING COMMUNITY</a:t>
            </a:r>
          </a:p>
          <a:p>
            <a:pPr>
              <a:defRPr sz="2600"/>
            </a:pPr>
            <a:r>
              <a:rPr b="0" dirty="0">
                <a:latin typeface="Arial" panose="020B0604020202020204" pitchFamily="34" charset="0"/>
                <a:cs typeface="Arial" panose="020B0604020202020204" pitchFamily="34" charset="0"/>
              </a:rPr>
              <a:t>NETWORKS FOR SUPPORT </a:t>
            </a:r>
          </a:p>
        </p:txBody>
      </p:sp>
      <p:sp>
        <p:nvSpPr>
          <p:cNvPr id="645" name="Coordinate with the existing groups like SHGs, Youth networks, VHSNC etc on the roles assigned  for emergency planning, distribution  of services like food/grocery delivery for quarantined households, midday meals medicine etc.…"/>
          <p:cNvSpPr txBox="1"/>
          <p:nvPr/>
        </p:nvSpPr>
        <p:spPr>
          <a:xfrm>
            <a:off x="12272187" y="3534796"/>
            <a:ext cx="5286338" cy="8399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114299" lvl="1" indent="-114299" algn="l" defTabSz="622300">
              <a:lnSpc>
                <a:spcPct val="150000"/>
              </a:lnSpc>
              <a:spcBef>
                <a:spcPts val="200"/>
              </a:spcBef>
              <a:buSzPct val="100000"/>
              <a:buChar char="•"/>
              <a:defRPr sz="2600" b="0" cap="small"/>
            </a:pPr>
            <a:r>
              <a:rPr sz="2400" b="0" dirty="0">
                <a:latin typeface="Arial" panose="020B0604020202020204" pitchFamily="34" charset="0"/>
                <a:cs typeface="Arial" panose="020B0604020202020204" pitchFamily="34" charset="0"/>
              </a:rPr>
              <a:t>Coordinate with the existing groups like SHGs, Youth networks, VHSNC </a:t>
            </a:r>
            <a:r>
              <a:rPr sz="2400" b="0" dirty="0" err="1">
                <a:latin typeface="Arial" panose="020B0604020202020204" pitchFamily="34" charset="0"/>
                <a:cs typeface="Arial" panose="020B0604020202020204" pitchFamily="34" charset="0"/>
              </a:rPr>
              <a:t>etc</a:t>
            </a:r>
            <a:r>
              <a:rPr sz="2400" b="0" dirty="0">
                <a:latin typeface="Arial" panose="020B0604020202020204" pitchFamily="34" charset="0"/>
                <a:cs typeface="Arial" panose="020B0604020202020204" pitchFamily="34" charset="0"/>
              </a:rPr>
              <a:t> on the roles assigned  for emergency planning, distribution  of services like food/grocery delivery for quarantined households, midday meals medicine etc.</a:t>
            </a:r>
          </a:p>
          <a:p>
            <a:pPr marL="114299" lvl="1" indent="-114299" algn="l" defTabSz="622300">
              <a:lnSpc>
                <a:spcPct val="150000"/>
              </a:lnSpc>
              <a:spcBef>
                <a:spcPts val="200"/>
              </a:spcBef>
              <a:buSzPct val="100000"/>
              <a:buChar char="•"/>
              <a:defRPr sz="2600" b="0" cap="small"/>
            </a:pPr>
            <a:r>
              <a:rPr sz="2400" b="0" dirty="0">
                <a:latin typeface="Arial" panose="020B0604020202020204" pitchFamily="34" charset="0"/>
                <a:cs typeface="Arial" panose="020B0604020202020204" pitchFamily="34" charset="0"/>
              </a:rPr>
              <a:t>Share contact details of ANM, ASHA, Ambulance, and other medical support with them</a:t>
            </a:r>
          </a:p>
          <a:p>
            <a:pPr marL="114299" lvl="1" indent="-114299" algn="l" defTabSz="622300">
              <a:lnSpc>
                <a:spcPct val="150000"/>
              </a:lnSpc>
              <a:spcBef>
                <a:spcPts val="200"/>
              </a:spcBef>
              <a:buSzPct val="100000"/>
              <a:buChar char="•"/>
              <a:defRPr sz="2600" b="0" cap="small"/>
            </a:pPr>
            <a:r>
              <a:rPr sz="2400" b="0" dirty="0">
                <a:latin typeface="Arial" panose="020B0604020202020204" pitchFamily="34" charset="0"/>
                <a:cs typeface="Arial" panose="020B0604020202020204" pitchFamily="34" charset="0"/>
              </a:rPr>
              <a:t>Share coordinating details of Child protection committees for addressing issues of trauma and violence in children.</a:t>
            </a:r>
          </a:p>
        </p:txBody>
      </p:sp>
      <p:sp>
        <p:nvSpPr>
          <p:cNvPr id="638" name="Rounded Rectangle"/>
          <p:cNvSpPr/>
          <p:nvPr/>
        </p:nvSpPr>
        <p:spPr>
          <a:xfrm>
            <a:off x="18032187" y="1722740"/>
            <a:ext cx="5578992" cy="10292216"/>
          </a:xfrm>
          <a:prstGeom prst="roundRect">
            <a:avLst>
              <a:gd name="adj" fmla="val 3415"/>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641" name="HELP DEVELOP HOUSEHOLD…"/>
          <p:cNvSpPr txBox="1"/>
          <p:nvPr/>
        </p:nvSpPr>
        <p:spPr>
          <a:xfrm>
            <a:off x="18192562" y="2457254"/>
            <a:ext cx="5286338" cy="9028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2600">
                <a:solidFill>
                  <a:srgbClr val="FFFFFF"/>
                </a:solidFill>
              </a:defRPr>
            </a:pPr>
            <a:r>
              <a:rPr b="0" dirty="0">
                <a:solidFill>
                  <a:sysClr val="windowText" lastClr="000000"/>
                </a:solidFill>
                <a:latin typeface="Arial" panose="020B0604020202020204" pitchFamily="34" charset="0"/>
                <a:cs typeface="Arial" panose="020B0604020202020204" pitchFamily="34" charset="0"/>
              </a:rPr>
              <a:t>HELP DEVELOP HOUSEHOLD</a:t>
            </a:r>
          </a:p>
          <a:p>
            <a:pPr>
              <a:defRPr sz="2600">
                <a:solidFill>
                  <a:srgbClr val="FFFFFF"/>
                </a:solidFill>
              </a:defRPr>
            </a:pPr>
            <a:r>
              <a:rPr b="0" dirty="0">
                <a:solidFill>
                  <a:sysClr val="windowText" lastClr="000000"/>
                </a:solidFill>
                <a:latin typeface="Arial" panose="020B0604020202020204" pitchFamily="34" charset="0"/>
                <a:cs typeface="Arial" panose="020B0604020202020204" pitchFamily="34" charset="0"/>
              </a:rPr>
              <a:t>EMERGENCY CONTACT LIST</a:t>
            </a:r>
          </a:p>
        </p:txBody>
      </p:sp>
      <p:sp>
        <p:nvSpPr>
          <p:cNvPr id="646" name="Ensure each household has a current list of emergency contacts for family, friends, neighbours, essential services contact numbers like food, medicines, medical help ."/>
          <p:cNvSpPr txBox="1"/>
          <p:nvPr/>
        </p:nvSpPr>
        <p:spPr>
          <a:xfrm>
            <a:off x="18192562" y="3749843"/>
            <a:ext cx="5286338" cy="33622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114300" lvl="1" indent="-114300" algn="l" defTabSz="622300">
              <a:lnSpc>
                <a:spcPct val="150000"/>
              </a:lnSpc>
              <a:spcBef>
                <a:spcPts val="200"/>
              </a:spcBef>
              <a:buSzPct val="100000"/>
              <a:buChar char="•"/>
              <a:defRPr sz="2600" b="0" cap="small">
                <a:solidFill>
                  <a:srgbClr val="FFFFFF"/>
                </a:solidFill>
              </a:defRPr>
            </a:pPr>
            <a:r>
              <a:rPr sz="2400" b="0" dirty="0">
                <a:solidFill>
                  <a:sysClr val="windowText" lastClr="000000"/>
                </a:solidFill>
                <a:latin typeface="Arial" panose="020B0604020202020204" pitchFamily="34" charset="0"/>
                <a:cs typeface="Arial" panose="020B0604020202020204" pitchFamily="34" charset="0"/>
              </a:rPr>
              <a:t>Ensure each household has a current list of emergency contacts for family, friends, </a:t>
            </a:r>
            <a:r>
              <a:rPr lang="en-IN" sz="2400" b="0" dirty="0">
                <a:solidFill>
                  <a:sysClr val="windowText" lastClr="000000"/>
                </a:solidFill>
                <a:latin typeface="Arial" panose="020B0604020202020204" pitchFamily="34" charset="0"/>
                <a:cs typeface="Arial" panose="020B0604020202020204" pitchFamily="34" charset="0"/>
              </a:rPr>
              <a:t>neighbours</a:t>
            </a:r>
            <a:r>
              <a:rPr sz="2400" b="0" dirty="0">
                <a:solidFill>
                  <a:sysClr val="windowText" lastClr="000000"/>
                </a:solidFill>
                <a:latin typeface="Arial" panose="020B0604020202020204" pitchFamily="34" charset="0"/>
                <a:cs typeface="Arial" panose="020B0604020202020204" pitchFamily="34" charset="0"/>
              </a:rPr>
              <a:t>, essential services contact numbers like food, medicines, medical help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4"/>
                                        </p:tgtEl>
                                        <p:attrNameLst>
                                          <p:attrName>style.visibility</p:attrName>
                                        </p:attrNameLst>
                                      </p:cBhvr>
                                      <p:to>
                                        <p:strVal val="visible"/>
                                      </p:to>
                                    </p:set>
                                    <p:animEffect transition="in" filter="blinds(horizontal)">
                                      <p:cBhvr>
                                        <p:cTn id="7" dur="1000"/>
                                        <p:tgtEl>
                                          <p:spTgt spid="63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33"/>
                                        </p:tgtEl>
                                        <p:attrNameLst>
                                          <p:attrName>style.visibility</p:attrName>
                                        </p:attrNameLst>
                                      </p:cBhvr>
                                      <p:to>
                                        <p:strVal val="visible"/>
                                      </p:to>
                                    </p:set>
                                    <p:animEffect transition="in" filter="blinds(horizontal)">
                                      <p:cBhvr>
                                        <p:cTn id="10" dur="1000"/>
                                        <p:tgtEl>
                                          <p:spTgt spid="6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43">
                                            <p:bg/>
                                          </p:spTgt>
                                        </p:tgtEl>
                                        <p:attrNameLst>
                                          <p:attrName>style.visibility</p:attrName>
                                        </p:attrNameLst>
                                      </p:cBhvr>
                                      <p:to>
                                        <p:strVal val="visible"/>
                                      </p:to>
                                    </p:set>
                                    <p:animEffect transition="in" filter="fade">
                                      <p:cBhvr>
                                        <p:cTn id="20" dur="1000"/>
                                        <p:tgtEl>
                                          <p:spTgt spid="643">
                                            <p:bg/>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43">
                                            <p:txEl>
                                              <p:pRg st="0" end="0"/>
                                            </p:txEl>
                                          </p:spTgt>
                                        </p:tgtEl>
                                        <p:attrNameLst>
                                          <p:attrName>style.visibility</p:attrName>
                                        </p:attrNameLst>
                                      </p:cBhvr>
                                      <p:to>
                                        <p:strVal val="visible"/>
                                      </p:to>
                                    </p:set>
                                    <p:animEffect transition="in" filter="fade">
                                      <p:cBhvr>
                                        <p:cTn id="25" dur="1000"/>
                                        <p:tgtEl>
                                          <p:spTgt spid="64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43">
                                            <p:txEl>
                                              <p:pRg st="1" end="1"/>
                                            </p:txEl>
                                          </p:spTgt>
                                        </p:tgtEl>
                                        <p:attrNameLst>
                                          <p:attrName>style.visibility</p:attrName>
                                        </p:attrNameLst>
                                      </p:cBhvr>
                                      <p:to>
                                        <p:strVal val="visible"/>
                                      </p:to>
                                    </p:set>
                                    <p:animEffect transition="in" filter="fade">
                                      <p:cBhvr>
                                        <p:cTn id="30" dur="1000"/>
                                        <p:tgtEl>
                                          <p:spTgt spid="64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43">
                                            <p:txEl>
                                              <p:pRg st="2" end="2"/>
                                            </p:txEl>
                                          </p:spTgt>
                                        </p:tgtEl>
                                        <p:attrNameLst>
                                          <p:attrName>style.visibility</p:attrName>
                                        </p:attrNameLst>
                                      </p:cBhvr>
                                      <p:to>
                                        <p:strVal val="visible"/>
                                      </p:to>
                                    </p:set>
                                    <p:animEffect transition="in" filter="fade">
                                      <p:cBhvr>
                                        <p:cTn id="35" dur="1000"/>
                                        <p:tgtEl>
                                          <p:spTgt spid="64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36"/>
                                        </p:tgtEl>
                                        <p:attrNameLst>
                                          <p:attrName>style.visibility</p:attrName>
                                        </p:attrNameLst>
                                      </p:cBhvr>
                                      <p:to>
                                        <p:strVal val="visible"/>
                                      </p:to>
                                    </p:set>
                                    <p:animEffect transition="in" filter="fade">
                                      <p:cBhvr>
                                        <p:cTn id="40" dur="1000"/>
                                        <p:tgtEl>
                                          <p:spTgt spid="6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40"/>
                                        </p:tgtEl>
                                        <p:attrNameLst>
                                          <p:attrName>style.visibility</p:attrName>
                                        </p:attrNameLst>
                                      </p:cBhvr>
                                      <p:to>
                                        <p:strVal val="visible"/>
                                      </p:to>
                                    </p:set>
                                    <p:animEffect transition="in" filter="fade">
                                      <p:cBhvr>
                                        <p:cTn id="43" dur="1000"/>
                                        <p:tgtEl>
                                          <p:spTgt spid="64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44">
                                            <p:bg/>
                                          </p:spTgt>
                                        </p:tgtEl>
                                        <p:attrNameLst>
                                          <p:attrName>style.visibility</p:attrName>
                                        </p:attrNameLst>
                                      </p:cBhvr>
                                      <p:to>
                                        <p:strVal val="visible"/>
                                      </p:to>
                                    </p:set>
                                    <p:animEffect transition="in" filter="fade">
                                      <p:cBhvr>
                                        <p:cTn id="48" dur="1000"/>
                                        <p:tgtEl>
                                          <p:spTgt spid="644">
                                            <p:bg/>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44">
                                            <p:txEl>
                                              <p:pRg st="0" end="0"/>
                                            </p:txEl>
                                          </p:spTgt>
                                        </p:tgtEl>
                                        <p:attrNameLst>
                                          <p:attrName>style.visibility</p:attrName>
                                        </p:attrNameLst>
                                      </p:cBhvr>
                                      <p:to>
                                        <p:strVal val="visible"/>
                                      </p:to>
                                    </p:set>
                                    <p:animEffect transition="in" filter="fade">
                                      <p:cBhvr>
                                        <p:cTn id="53" dur="1000"/>
                                        <p:tgtEl>
                                          <p:spTgt spid="644">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44">
                                            <p:txEl>
                                              <p:pRg st="1" end="1"/>
                                            </p:txEl>
                                          </p:spTgt>
                                        </p:tgtEl>
                                        <p:attrNameLst>
                                          <p:attrName>style.visibility</p:attrName>
                                        </p:attrNameLst>
                                      </p:cBhvr>
                                      <p:to>
                                        <p:strVal val="visible"/>
                                      </p:to>
                                    </p:set>
                                    <p:animEffect transition="in" filter="fade">
                                      <p:cBhvr>
                                        <p:cTn id="58" dur="1000"/>
                                        <p:tgtEl>
                                          <p:spTgt spid="644">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44">
                                            <p:txEl>
                                              <p:pRg st="2" end="2"/>
                                            </p:txEl>
                                          </p:spTgt>
                                        </p:tgtEl>
                                        <p:attrNameLst>
                                          <p:attrName>style.visibility</p:attrName>
                                        </p:attrNameLst>
                                      </p:cBhvr>
                                      <p:to>
                                        <p:strVal val="visible"/>
                                      </p:to>
                                    </p:set>
                                    <p:animEffect transition="in" filter="fade">
                                      <p:cBhvr>
                                        <p:cTn id="63" dur="1000"/>
                                        <p:tgtEl>
                                          <p:spTgt spid="644">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44">
                                            <p:txEl>
                                              <p:pRg st="3" end="3"/>
                                            </p:txEl>
                                          </p:spTgt>
                                        </p:tgtEl>
                                        <p:attrNameLst>
                                          <p:attrName>style.visibility</p:attrName>
                                        </p:attrNameLst>
                                      </p:cBhvr>
                                      <p:to>
                                        <p:strVal val="visible"/>
                                      </p:to>
                                    </p:set>
                                    <p:animEffect transition="in" filter="fade">
                                      <p:cBhvr>
                                        <p:cTn id="68" dur="1000"/>
                                        <p:tgtEl>
                                          <p:spTgt spid="644">
                                            <p:txEl>
                                              <p:pRg st="3" end="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37"/>
                                        </p:tgtEl>
                                        <p:attrNameLst>
                                          <p:attrName>style.visibility</p:attrName>
                                        </p:attrNameLst>
                                      </p:cBhvr>
                                      <p:to>
                                        <p:strVal val="visible"/>
                                      </p:to>
                                    </p:set>
                                    <p:animEffect transition="in" filter="fade">
                                      <p:cBhvr>
                                        <p:cTn id="73" dur="1000"/>
                                        <p:tgtEl>
                                          <p:spTgt spid="63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42"/>
                                        </p:tgtEl>
                                        <p:attrNameLst>
                                          <p:attrName>style.visibility</p:attrName>
                                        </p:attrNameLst>
                                      </p:cBhvr>
                                      <p:to>
                                        <p:strVal val="visible"/>
                                      </p:to>
                                    </p:set>
                                    <p:animEffect transition="in" filter="fade">
                                      <p:cBhvr>
                                        <p:cTn id="76" dur="1000"/>
                                        <p:tgtEl>
                                          <p:spTgt spid="64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645">
                                            <p:bg/>
                                          </p:spTgt>
                                        </p:tgtEl>
                                        <p:attrNameLst>
                                          <p:attrName>style.visibility</p:attrName>
                                        </p:attrNameLst>
                                      </p:cBhvr>
                                      <p:to>
                                        <p:strVal val="visible"/>
                                      </p:to>
                                    </p:set>
                                    <p:animEffect transition="in" filter="fade">
                                      <p:cBhvr>
                                        <p:cTn id="81" dur="1000"/>
                                        <p:tgtEl>
                                          <p:spTgt spid="645">
                                            <p:bg/>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645">
                                            <p:txEl>
                                              <p:pRg st="0" end="0"/>
                                            </p:txEl>
                                          </p:spTgt>
                                        </p:tgtEl>
                                        <p:attrNameLst>
                                          <p:attrName>style.visibility</p:attrName>
                                        </p:attrNameLst>
                                      </p:cBhvr>
                                      <p:to>
                                        <p:strVal val="visible"/>
                                      </p:to>
                                    </p:set>
                                    <p:animEffect transition="in" filter="fade">
                                      <p:cBhvr>
                                        <p:cTn id="86" dur="1000"/>
                                        <p:tgtEl>
                                          <p:spTgt spid="645">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645">
                                            <p:txEl>
                                              <p:pRg st="1" end="1"/>
                                            </p:txEl>
                                          </p:spTgt>
                                        </p:tgtEl>
                                        <p:attrNameLst>
                                          <p:attrName>style.visibility</p:attrName>
                                        </p:attrNameLst>
                                      </p:cBhvr>
                                      <p:to>
                                        <p:strVal val="visible"/>
                                      </p:to>
                                    </p:set>
                                    <p:animEffect transition="in" filter="fade">
                                      <p:cBhvr>
                                        <p:cTn id="91" dur="1000"/>
                                        <p:tgtEl>
                                          <p:spTgt spid="645">
                                            <p:txEl>
                                              <p:pRg st="1" end="1"/>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645">
                                            <p:txEl>
                                              <p:pRg st="2" end="2"/>
                                            </p:txEl>
                                          </p:spTgt>
                                        </p:tgtEl>
                                        <p:attrNameLst>
                                          <p:attrName>style.visibility</p:attrName>
                                        </p:attrNameLst>
                                      </p:cBhvr>
                                      <p:to>
                                        <p:strVal val="visible"/>
                                      </p:to>
                                    </p:set>
                                    <p:animEffect transition="in" filter="fade">
                                      <p:cBhvr>
                                        <p:cTn id="96" dur="1000"/>
                                        <p:tgtEl>
                                          <p:spTgt spid="645">
                                            <p:txEl>
                                              <p:pRg st="2" end="2"/>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638"/>
                                        </p:tgtEl>
                                        <p:attrNameLst>
                                          <p:attrName>style.visibility</p:attrName>
                                        </p:attrNameLst>
                                      </p:cBhvr>
                                      <p:to>
                                        <p:strVal val="visible"/>
                                      </p:to>
                                    </p:set>
                                    <p:animEffect transition="in" filter="fade">
                                      <p:cBhvr>
                                        <p:cTn id="101" dur="1000"/>
                                        <p:tgtEl>
                                          <p:spTgt spid="63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641"/>
                                        </p:tgtEl>
                                        <p:attrNameLst>
                                          <p:attrName>style.visibility</p:attrName>
                                        </p:attrNameLst>
                                      </p:cBhvr>
                                      <p:to>
                                        <p:strVal val="visible"/>
                                      </p:to>
                                    </p:set>
                                    <p:animEffect transition="in" filter="fade">
                                      <p:cBhvr>
                                        <p:cTn id="104" dur="1000"/>
                                        <p:tgtEl>
                                          <p:spTgt spid="641"/>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646">
                                            <p:bg/>
                                          </p:spTgt>
                                        </p:tgtEl>
                                        <p:attrNameLst>
                                          <p:attrName>style.visibility</p:attrName>
                                        </p:attrNameLst>
                                      </p:cBhvr>
                                      <p:to>
                                        <p:strVal val="visible"/>
                                      </p:to>
                                    </p:set>
                                    <p:animEffect transition="in" filter="fade">
                                      <p:cBhvr>
                                        <p:cTn id="107" dur="1000"/>
                                        <p:tgtEl>
                                          <p:spTgt spid="646">
                                            <p:bg/>
                                          </p:spTgt>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46">
                                            <p:txEl>
                                              <p:pRg st="0" end="0"/>
                                            </p:txEl>
                                          </p:spTgt>
                                        </p:tgtEl>
                                        <p:attrNameLst>
                                          <p:attrName>style.visibility</p:attrName>
                                        </p:attrNameLst>
                                      </p:cBhvr>
                                      <p:to>
                                        <p:strVal val="visible"/>
                                      </p:to>
                                    </p:set>
                                    <p:animEffect transition="in" filter="fade">
                                      <p:cBhvr>
                                        <p:cTn id="110" dur="1000"/>
                                        <p:tgtEl>
                                          <p:spTgt spid="6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 grpId="0" animBg="1"/>
      <p:bldP spid="634" grpId="0" animBg="1"/>
      <p:bldP spid="643" grpId="0" uiExpand="1" build="p" bldLvl="2" animBg="1"/>
      <p:bldP spid="636" grpId="0" animBg="1"/>
      <p:bldP spid="640" grpId="0" animBg="1"/>
      <p:bldP spid="644" grpId="0" uiExpand="1" build="p" bldLvl="2" animBg="1"/>
      <p:bldP spid="637" grpId="0" animBg="1"/>
      <p:bldP spid="642" grpId="0" animBg="1"/>
      <p:bldP spid="645" grpId="0" uiExpand="1" build="p" bldLvl="2" animBg="1"/>
      <p:bldP spid="638" grpId="0" animBg="1"/>
      <p:bldP spid="641" grpId="0" animBg="1"/>
      <p:bldP spid="646"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3" name="Group"/>
          <p:cNvGrpSpPr/>
          <p:nvPr/>
        </p:nvGrpSpPr>
        <p:grpSpPr>
          <a:xfrm>
            <a:off x="300010" y="12315300"/>
            <a:ext cx="4601210" cy="995767"/>
            <a:chOff x="0" y="0"/>
            <a:chExt cx="4601208" cy="995765"/>
          </a:xfrm>
        </p:grpSpPr>
        <p:pic>
          <p:nvPicPr>
            <p:cNvPr id="648" name="Picture 3" descr="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649" name="Picture 5" descr="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650"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651"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652" name="ministry-and-health-family-welfare.png" descr="ministry-and-health-family-welfar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656" name="Group"/>
          <p:cNvGrpSpPr/>
          <p:nvPr/>
        </p:nvGrpSpPr>
        <p:grpSpPr>
          <a:xfrm>
            <a:off x="23097931" y="13055998"/>
            <a:ext cx="2098870" cy="1540535"/>
            <a:chOff x="0" y="2516"/>
            <a:chExt cx="2098868" cy="1540533"/>
          </a:xfrm>
        </p:grpSpPr>
        <p:sp>
          <p:nvSpPr>
            <p:cNvPr id="654" name="20"/>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21</a:t>
              </a:r>
              <a:endParaRPr dirty="0">
                <a:latin typeface="Arial" panose="020B0604020202020204" pitchFamily="34" charset="0"/>
                <a:cs typeface="Arial" panose="020B0604020202020204" pitchFamily="34" charset="0"/>
              </a:endParaRPr>
            </a:p>
          </p:txBody>
        </p:sp>
        <p:pic>
          <p:nvPicPr>
            <p:cNvPr id="655" name="Image" descr="Image"/>
            <p:cNvPicPr>
              <a:picLocks noChangeAspect="1"/>
            </p:cNvPicPr>
            <p:nvPr/>
          </p:nvPicPr>
          <p:blipFill>
            <a:blip r:embed="rId5"/>
            <a:stretch>
              <a:fillRect/>
            </a:stretch>
          </p:blipFill>
          <p:spPr>
            <a:xfrm>
              <a:off x="0" y="2516"/>
              <a:ext cx="554528" cy="541069"/>
            </a:xfrm>
            <a:prstGeom prst="rect">
              <a:avLst/>
            </a:prstGeom>
            <a:ln w="12700" cap="flat">
              <a:noFill/>
              <a:miter lim="400000"/>
            </a:ln>
            <a:effectLst/>
          </p:spPr>
        </p:pic>
      </p:grpSp>
      <p:grpSp>
        <p:nvGrpSpPr>
          <p:cNvPr id="2" name="Group 1">
            <a:extLst>
              <a:ext uri="{FF2B5EF4-FFF2-40B4-BE49-F238E27FC236}">
                <a16:creationId xmlns:a16="http://schemas.microsoft.com/office/drawing/2014/main" id="{266D0971-0F19-284D-919A-A12DF1586C3E}"/>
              </a:ext>
            </a:extLst>
          </p:cNvPr>
          <p:cNvGrpSpPr/>
          <p:nvPr/>
        </p:nvGrpSpPr>
        <p:grpSpPr>
          <a:xfrm>
            <a:off x="650112" y="454085"/>
            <a:ext cx="3627815" cy="1021625"/>
            <a:chOff x="650112" y="454085"/>
            <a:chExt cx="3627815" cy="1021625"/>
          </a:xfrm>
        </p:grpSpPr>
        <p:sp>
          <p:nvSpPr>
            <p:cNvPr id="657" name="Rounded Rectangle"/>
            <p:cNvSpPr/>
            <p:nvPr/>
          </p:nvSpPr>
          <p:spPr>
            <a:xfrm>
              <a:off x="650112" y="454085"/>
              <a:ext cx="3627815" cy="1021625"/>
            </a:xfrm>
            <a:prstGeom prst="roundRect">
              <a:avLst>
                <a:gd name="adj" fmla="val 1864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658" name="CASE STUDY"/>
            <p:cNvSpPr txBox="1"/>
            <p:nvPr/>
          </p:nvSpPr>
          <p:spPr>
            <a:xfrm>
              <a:off x="942460" y="647397"/>
              <a:ext cx="2849819"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3200" spc="96">
                  <a:solidFill>
                    <a:srgbClr val="002135"/>
                  </a:solidFill>
                </a:defRPr>
              </a:lvl1pPr>
            </a:lstStyle>
            <a:p>
              <a:r>
                <a:rPr b="0" dirty="0">
                  <a:latin typeface="Arial" panose="020B0604020202020204" pitchFamily="34" charset="0"/>
                  <a:cs typeface="Arial" panose="020B0604020202020204" pitchFamily="34" charset="0"/>
                </a:rPr>
                <a:t>CASE STUDY</a:t>
              </a:r>
            </a:p>
          </p:txBody>
        </p:sp>
      </p:grpSp>
      <p:sp>
        <p:nvSpPr>
          <p:cNvPr id="659" name="The local pujari has organised a Satyanarayana puja  to ward off the evil of Coronavirus. Many of the households have decided to participate. Pujari Tiwari ji has told you that the prayers will keep the evil of the Coronavirus away and all families have asked for a yagna as they find power in prayers."/>
          <p:cNvSpPr txBox="1"/>
          <p:nvPr/>
        </p:nvSpPr>
        <p:spPr>
          <a:xfrm>
            <a:off x="775987" y="3027664"/>
            <a:ext cx="10326500" cy="85048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914400">
              <a:spcBef>
                <a:spcPts val="1200"/>
              </a:spcBef>
              <a:defRPr sz="3700" b="0" cap="small">
                <a:solidFill>
                  <a:srgbClr val="FFFFFF"/>
                </a:solidFill>
              </a:defRPr>
            </a:pPr>
            <a:r>
              <a:rPr lang="en-US" sz="3900" b="0" dirty="0">
                <a:latin typeface="Arial" panose="020B0604020202020204" pitchFamily="34" charset="0"/>
                <a:cs typeface="Arial" panose="020B0604020202020204" pitchFamily="34" charset="0"/>
              </a:rPr>
              <a:t>Babulal has been renting out his tractor for the last several years and many people know him in the community. Recently people have stopped taking </a:t>
            </a:r>
            <a:r>
              <a:rPr lang="en-US" sz="3900" b="0" dirty="0" err="1">
                <a:latin typeface="Arial" panose="020B0604020202020204" pitchFamily="34" charset="0"/>
                <a:cs typeface="Arial" panose="020B0604020202020204" pitchFamily="34" charset="0"/>
              </a:rPr>
              <a:t>babaulal’s</a:t>
            </a:r>
            <a:r>
              <a:rPr lang="en-US" sz="3900" b="0" dirty="0">
                <a:latin typeface="Arial" panose="020B0604020202020204" pitchFamily="34" charset="0"/>
                <a:cs typeface="Arial" panose="020B0604020202020204" pitchFamily="34" charset="0"/>
              </a:rPr>
              <a:t> tractors on rent and you come to know that this is because Babulal has been having symptoms of cold and flu. When you speak with Babulal he tells you that when he is walking people cross over on the other side of the street and do not even talk to him or his family members, including his children even on the phone. He has decided to go to his city house so he does not have to bear this behaviour </a:t>
            </a:r>
            <a:endParaRPr sz="3900" b="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4346A9E-6D76-5245-A577-43914F2951C7}"/>
              </a:ext>
            </a:extLst>
          </p:cNvPr>
          <p:cNvGrpSpPr/>
          <p:nvPr/>
        </p:nvGrpSpPr>
        <p:grpSpPr>
          <a:xfrm>
            <a:off x="13099114" y="1798321"/>
            <a:ext cx="8800210" cy="1080758"/>
            <a:chOff x="699409" y="7448315"/>
            <a:chExt cx="8800210" cy="1080758"/>
          </a:xfrm>
        </p:grpSpPr>
        <p:sp>
          <p:nvSpPr>
            <p:cNvPr id="660" name="Rounded Rectangle"/>
            <p:cNvSpPr/>
            <p:nvPr/>
          </p:nvSpPr>
          <p:spPr>
            <a:xfrm>
              <a:off x="699409" y="7448315"/>
              <a:ext cx="8800210" cy="1080758"/>
            </a:xfrm>
            <a:prstGeom prst="roundRect">
              <a:avLst>
                <a:gd name="adj" fmla="val 33554"/>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600">
                  <a:solidFill>
                    <a:srgbClr val="FFFFFF"/>
                  </a:solidFill>
                </a:defRPr>
              </a:pPr>
              <a:endParaRPr b="0" dirty="0">
                <a:latin typeface="Arial" panose="020B0604020202020204" pitchFamily="34" charset="0"/>
                <a:cs typeface="Arial" panose="020B0604020202020204" pitchFamily="34" charset="0"/>
              </a:endParaRPr>
            </a:p>
          </p:txBody>
        </p:sp>
        <p:sp>
          <p:nvSpPr>
            <p:cNvPr id="661" name="QUESTION 1: Is this correct?"/>
            <p:cNvSpPr txBox="1"/>
            <p:nvPr/>
          </p:nvSpPr>
          <p:spPr>
            <a:xfrm>
              <a:off x="948648" y="7752732"/>
              <a:ext cx="8282248"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2400"/>
              </a:pPr>
              <a:r>
                <a:rPr sz="2400" b="0" dirty="0">
                  <a:latin typeface="Arial" panose="020B0604020202020204" pitchFamily="34" charset="0"/>
                  <a:cs typeface="Arial" panose="020B0604020202020204" pitchFamily="34" charset="0"/>
                </a:rPr>
                <a:t>QUESTION 1: </a:t>
              </a:r>
              <a:r>
                <a:rPr sz="2400" b="0" cap="all" dirty="0">
                  <a:latin typeface="Arial" panose="020B0604020202020204" pitchFamily="34" charset="0"/>
                  <a:cs typeface="Arial" panose="020B0604020202020204" pitchFamily="34" charset="0"/>
                </a:rPr>
                <a:t>Is this  the right thing to do?</a:t>
              </a:r>
            </a:p>
          </p:txBody>
        </p:sp>
      </p:grpSp>
      <p:grpSp>
        <p:nvGrpSpPr>
          <p:cNvPr id="5" name="Group 4">
            <a:extLst>
              <a:ext uri="{FF2B5EF4-FFF2-40B4-BE49-F238E27FC236}">
                <a16:creationId xmlns:a16="http://schemas.microsoft.com/office/drawing/2014/main" id="{F126A4F8-98DD-FD42-925C-830C4E285DCC}"/>
              </a:ext>
            </a:extLst>
          </p:cNvPr>
          <p:cNvGrpSpPr/>
          <p:nvPr/>
        </p:nvGrpSpPr>
        <p:grpSpPr>
          <a:xfrm>
            <a:off x="13879315" y="428684"/>
            <a:ext cx="7239806" cy="1021625"/>
            <a:chOff x="13019912" y="454085"/>
            <a:chExt cx="7239806" cy="1021625"/>
          </a:xfrm>
        </p:grpSpPr>
        <p:sp>
          <p:nvSpPr>
            <p:cNvPr id="662" name="Rounded Rectangle"/>
            <p:cNvSpPr/>
            <p:nvPr/>
          </p:nvSpPr>
          <p:spPr>
            <a:xfrm>
              <a:off x="13019912" y="454085"/>
              <a:ext cx="7239806" cy="1021625"/>
            </a:xfrm>
            <a:prstGeom prst="roundRect">
              <a:avLst>
                <a:gd name="adj" fmla="val 1864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663" name="ROLE OF AN INFLUENCER"/>
            <p:cNvSpPr txBox="1"/>
            <p:nvPr/>
          </p:nvSpPr>
          <p:spPr>
            <a:xfrm>
              <a:off x="13606972" y="672797"/>
              <a:ext cx="5582106"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3200" spc="96">
                  <a:solidFill>
                    <a:srgbClr val="002135"/>
                  </a:solidFill>
                </a:defRPr>
              </a:lvl1pPr>
            </a:lstStyle>
            <a:p>
              <a:r>
                <a:rPr b="0" dirty="0">
                  <a:latin typeface="Arial" panose="020B0604020202020204" pitchFamily="34" charset="0"/>
                  <a:cs typeface="Arial" panose="020B0604020202020204" pitchFamily="34" charset="0"/>
                </a:rPr>
                <a:t>ROLE OF AN INFLUENCER</a:t>
              </a:r>
            </a:p>
          </p:txBody>
        </p:sp>
      </p:grpSp>
      <p:sp>
        <p:nvSpPr>
          <p:cNvPr id="664" name="Check who can help in influencing Pujari Tiwari for explaining large events should not be organised.…"/>
          <p:cNvSpPr txBox="1"/>
          <p:nvPr/>
        </p:nvSpPr>
        <p:spPr>
          <a:xfrm>
            <a:off x="12735483" y="4693815"/>
            <a:ext cx="10087572" cy="669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85750" indent="-285750" algn="l" defTabSz="914400">
              <a:lnSpc>
                <a:spcPct val="150000"/>
              </a:lnSpc>
              <a:buSzPct val="100000"/>
              <a:buFont typeface="Gill Sans"/>
              <a:buChar char="•"/>
              <a:defRPr sz="3200" b="0" cap="all">
                <a:solidFill>
                  <a:srgbClr val="FFFFFF"/>
                </a:solidFill>
              </a:defRPr>
            </a:pPr>
            <a:r>
              <a:rPr b="0" dirty="0">
                <a:latin typeface="Arial" panose="020B0604020202020204" pitchFamily="34" charset="0"/>
                <a:cs typeface="Arial" panose="020B0604020202020204" pitchFamily="34" charset="0"/>
              </a:rPr>
              <a:t>Check who can help in influencing the local </a:t>
            </a:r>
            <a:r>
              <a:rPr lang="en-US" b="0" dirty="0">
                <a:latin typeface="Arial" panose="020B0604020202020204" pitchFamily="34" charset="0"/>
                <a:cs typeface="Arial" panose="020B0604020202020204" pitchFamily="34" charset="0"/>
              </a:rPr>
              <a:t>landowners.</a:t>
            </a:r>
          </a:p>
          <a:p>
            <a:pPr marL="285750" indent="-285750" algn="l" defTabSz="914400">
              <a:lnSpc>
                <a:spcPct val="150000"/>
              </a:lnSpc>
              <a:spcBef>
                <a:spcPts val="100"/>
              </a:spcBef>
              <a:buSzPct val="100000"/>
              <a:buFont typeface="Gill Sans"/>
              <a:buChar char="•"/>
              <a:defRPr sz="3200" b="0" cap="all">
                <a:solidFill>
                  <a:srgbClr val="FFFFFF"/>
                </a:solidFill>
              </a:defRPr>
            </a:pPr>
            <a:r>
              <a:rPr b="0" dirty="0">
                <a:latin typeface="Arial" panose="020B0604020202020204" pitchFamily="34" charset="0"/>
                <a:cs typeface="Arial" panose="020B0604020202020204" pitchFamily="34" charset="0"/>
              </a:rPr>
              <a:t>Use the key influencers in giving the communication</a:t>
            </a:r>
            <a:r>
              <a:rPr lang="en-US" b="0" dirty="0">
                <a:latin typeface="Arial" panose="020B0604020202020204" pitchFamily="34" charset="0"/>
                <a:cs typeface="Arial" panose="020B0604020202020204" pitchFamily="34" charset="0"/>
              </a:rPr>
              <a:t> on what is </a:t>
            </a:r>
            <a:r>
              <a:rPr lang="en-US" b="0" dirty="0" err="1">
                <a:latin typeface="Arial" panose="020B0604020202020204" pitchFamily="34" charset="0"/>
                <a:cs typeface="Arial" panose="020B0604020202020204" pitchFamily="34" charset="0"/>
              </a:rPr>
              <a:t>covid</a:t>
            </a:r>
            <a:r>
              <a:rPr lang="en-US" b="0" dirty="0">
                <a:latin typeface="Arial" panose="020B0604020202020204" pitchFamily="34" charset="0"/>
                <a:cs typeface="Arial" panose="020B0604020202020204" pitchFamily="34" charset="0"/>
              </a:rPr>
              <a:t> and what are the symptoms.</a:t>
            </a:r>
            <a:endParaRPr sz="2300" b="0" dirty="0">
              <a:latin typeface="Arial" panose="020B0604020202020204" pitchFamily="34" charset="0"/>
              <a:cs typeface="Arial" panose="020B0604020202020204" pitchFamily="34" charset="0"/>
            </a:endParaRPr>
          </a:p>
          <a:p>
            <a:pPr marL="285750" indent="-285750" algn="l" defTabSz="914400">
              <a:lnSpc>
                <a:spcPct val="150000"/>
              </a:lnSpc>
              <a:spcBef>
                <a:spcPts val="100"/>
              </a:spcBef>
              <a:buSzPct val="100000"/>
              <a:buFont typeface="Gill Sans"/>
              <a:buChar char="•"/>
              <a:defRPr sz="3200" b="0" cap="all">
                <a:solidFill>
                  <a:srgbClr val="FFFFFF"/>
                </a:solidFill>
              </a:defRPr>
            </a:pPr>
            <a:r>
              <a:rPr b="0" dirty="0">
                <a:latin typeface="Arial" panose="020B0604020202020204" pitchFamily="34" charset="0"/>
                <a:cs typeface="Arial" panose="020B0604020202020204" pitchFamily="34" charset="0"/>
              </a:rPr>
              <a:t>Talk to the DHO/MO for discussing the </a:t>
            </a:r>
            <a:r>
              <a:rPr lang="en-US" b="0" dirty="0">
                <a:latin typeface="Arial" panose="020B0604020202020204" pitchFamily="34" charset="0"/>
                <a:cs typeface="Arial" panose="020B0604020202020204" pitchFamily="34" charset="0"/>
              </a:rPr>
              <a:t>SYMPTOMS OF COVID with Babulal and if he is a contact what advisory should be given to him </a:t>
            </a:r>
            <a:endParaRPr sz="2300" b="0"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02AC976F-D0D5-474E-8C4D-0307FE8A2F37}"/>
              </a:ext>
            </a:extLst>
          </p:cNvPr>
          <p:cNvGrpSpPr/>
          <p:nvPr/>
        </p:nvGrpSpPr>
        <p:grpSpPr>
          <a:xfrm>
            <a:off x="13099113" y="3222347"/>
            <a:ext cx="8800211" cy="1251912"/>
            <a:chOff x="689667" y="9108423"/>
            <a:chExt cx="8800211" cy="1251912"/>
          </a:xfrm>
          <a:solidFill>
            <a:schemeClr val="accent1">
              <a:lumMod val="20000"/>
              <a:lumOff val="80000"/>
            </a:schemeClr>
          </a:solidFill>
        </p:grpSpPr>
        <p:sp>
          <p:nvSpPr>
            <p:cNvPr id="665" name="Rounded Rectangle"/>
            <p:cNvSpPr/>
            <p:nvPr/>
          </p:nvSpPr>
          <p:spPr>
            <a:xfrm>
              <a:off x="689667" y="9108423"/>
              <a:ext cx="8800211" cy="1251912"/>
            </a:xfrm>
            <a:prstGeom prst="roundRect">
              <a:avLst>
                <a:gd name="adj" fmla="val 25543"/>
              </a:avLst>
            </a:prstGeom>
            <a:grpFill/>
            <a:ln w="12700">
              <a:miter lim="400000"/>
            </a:ln>
            <a:effectLst>
              <a:outerShdw blurRad="63500" dist="25400" dir="5400000" rotWithShape="0">
                <a:srgbClr val="000000">
                  <a:alpha val="50000"/>
                </a:srgbClr>
              </a:outerShdw>
            </a:effectLst>
          </p:spPr>
          <p:txBody>
            <a:bodyPr lIns="0" tIns="0" rIns="0" bIns="0" anchor="ctr"/>
            <a:lstStyle/>
            <a:p>
              <a:pPr>
                <a:defRPr sz="36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666" name="QUESTION 2: What will you do as…"/>
            <p:cNvSpPr txBox="1"/>
            <p:nvPr/>
          </p:nvSpPr>
          <p:spPr>
            <a:xfrm>
              <a:off x="958390" y="9327979"/>
              <a:ext cx="8262765" cy="841256"/>
            </a:xfrm>
            <a:prstGeom prst="rect">
              <a:avLst/>
            </a:prstGeom>
            <a:gr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2400" cap="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QUESTION 2: What will you do as the local health worker?</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59"/>
                                        </p:tgtEl>
                                        <p:attrNameLst>
                                          <p:attrName>style.visibility</p:attrName>
                                        </p:attrNameLst>
                                      </p:cBhvr>
                                      <p:to>
                                        <p:strVal val="visible"/>
                                      </p:to>
                                    </p:set>
                                    <p:animEffect transition="in" filter="fade">
                                      <p:cBhvr>
                                        <p:cTn id="12" dur="2000"/>
                                        <p:tgtEl>
                                          <p:spTgt spid="65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1000"/>
                                        <p:tgtEl>
                                          <p:spTgt spid="3"/>
                                        </p:tgtEl>
                                        <p:attrNameLst>
                                          <p:attrName>ppt_y</p:attrName>
                                        </p:attrNameLst>
                                      </p:cBhvr>
                                      <p:tavLst>
                                        <p:tav tm="0">
                                          <p:val>
                                            <p:strVal val="#ppt_y-#ppt_h*1.125000"/>
                                          </p:val>
                                        </p:tav>
                                        <p:tav tm="100000">
                                          <p:val>
                                            <p:strVal val="#ppt_y"/>
                                          </p:val>
                                        </p:tav>
                                      </p:tavLst>
                                    </p:anim>
                                    <p:animEffect transition="in" filter="wipe(down)">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1000"/>
                                        <p:tgtEl>
                                          <p:spTgt spid="4"/>
                                        </p:tgtEl>
                                        <p:attrNameLst>
                                          <p:attrName>ppt_y</p:attrName>
                                        </p:attrNameLst>
                                      </p:cBhvr>
                                      <p:tavLst>
                                        <p:tav tm="0">
                                          <p:val>
                                            <p:strVal val="#ppt_y+#ppt_h*1.125000"/>
                                          </p:val>
                                        </p:tav>
                                        <p:tav tm="100000">
                                          <p:val>
                                            <p:strVal val="#ppt_y"/>
                                          </p:val>
                                        </p:tav>
                                      </p:tavLst>
                                    </p:anim>
                                    <p:animEffect transition="in" filter="wipe(up)">
                                      <p:cBhvr>
                                        <p:cTn id="29" dur="1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64">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64">
                                            <p:txEl>
                                              <p:pRg st="1" end="1"/>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6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Rounded Rectangle"/>
          <p:cNvSpPr/>
          <p:nvPr/>
        </p:nvSpPr>
        <p:spPr>
          <a:xfrm>
            <a:off x="12334832" y="2607423"/>
            <a:ext cx="9161384" cy="2537156"/>
          </a:xfrm>
          <a:prstGeom prst="roundRect">
            <a:avLst>
              <a:gd name="adj" fmla="val 10559"/>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grpSp>
        <p:nvGrpSpPr>
          <p:cNvPr id="673" name="Group"/>
          <p:cNvGrpSpPr/>
          <p:nvPr/>
        </p:nvGrpSpPr>
        <p:grpSpPr>
          <a:xfrm>
            <a:off x="300010" y="12315300"/>
            <a:ext cx="4601210" cy="995767"/>
            <a:chOff x="0" y="0"/>
            <a:chExt cx="4601208" cy="995765"/>
          </a:xfrm>
        </p:grpSpPr>
        <p:pic>
          <p:nvPicPr>
            <p:cNvPr id="668" name="Picture 3" descr="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669" name="Picture 5" descr="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670"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671"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672" name="ministry-and-health-family-welfare.png" descr="ministry-and-health-family-welfar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676" name="Group"/>
          <p:cNvGrpSpPr/>
          <p:nvPr/>
        </p:nvGrpSpPr>
        <p:grpSpPr>
          <a:xfrm>
            <a:off x="23097931" y="13055998"/>
            <a:ext cx="2098870" cy="1540535"/>
            <a:chOff x="0" y="2516"/>
            <a:chExt cx="2098868" cy="1540533"/>
          </a:xfrm>
        </p:grpSpPr>
        <p:sp>
          <p:nvSpPr>
            <p:cNvPr id="674" name="21"/>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2</a:t>
              </a:r>
              <a:endParaRPr dirty="0">
                <a:latin typeface="Arial" panose="020B0604020202020204" pitchFamily="34" charset="0"/>
                <a:cs typeface="Arial" panose="020B0604020202020204" pitchFamily="34" charset="0"/>
              </a:endParaRPr>
            </a:p>
          </p:txBody>
        </p:sp>
        <p:pic>
          <p:nvPicPr>
            <p:cNvPr id="675" name="Image" descr="Image"/>
            <p:cNvPicPr>
              <a:picLocks noChangeAspect="1"/>
            </p:cNvPicPr>
            <p:nvPr/>
          </p:nvPicPr>
          <p:blipFill>
            <a:blip r:embed="rId5"/>
            <a:stretch>
              <a:fillRect/>
            </a:stretch>
          </p:blipFill>
          <p:spPr>
            <a:xfrm>
              <a:off x="0" y="2516"/>
              <a:ext cx="554528" cy="541069"/>
            </a:xfrm>
            <a:prstGeom prst="rect">
              <a:avLst/>
            </a:prstGeom>
            <a:ln w="12700" cap="flat">
              <a:noFill/>
              <a:miter lim="400000"/>
            </a:ln>
            <a:effectLst/>
          </p:spPr>
        </p:pic>
      </p:grpSp>
      <p:grpSp>
        <p:nvGrpSpPr>
          <p:cNvPr id="2" name="Group 1">
            <a:extLst>
              <a:ext uri="{FF2B5EF4-FFF2-40B4-BE49-F238E27FC236}">
                <a16:creationId xmlns:a16="http://schemas.microsoft.com/office/drawing/2014/main" id="{C9BEDE14-B845-9F48-A45E-D0689D56AF67}"/>
              </a:ext>
            </a:extLst>
          </p:cNvPr>
          <p:cNvGrpSpPr/>
          <p:nvPr/>
        </p:nvGrpSpPr>
        <p:grpSpPr>
          <a:xfrm>
            <a:off x="3361511" y="476491"/>
            <a:ext cx="17660978" cy="1223723"/>
            <a:chOff x="3361511" y="476491"/>
            <a:chExt cx="17660978" cy="1223723"/>
          </a:xfrm>
        </p:grpSpPr>
        <p:sp>
          <p:nvSpPr>
            <p:cNvPr id="677" name="Rounded Rectangle"/>
            <p:cNvSpPr/>
            <p:nvPr/>
          </p:nvSpPr>
          <p:spPr>
            <a:xfrm>
              <a:off x="3361511" y="476491"/>
              <a:ext cx="17660978" cy="1223723"/>
            </a:xfrm>
            <a:prstGeom prst="roundRect">
              <a:avLst>
                <a:gd name="adj" fmla="val 1556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678" name="HOME QUARANTINE: STAY SAFE FOR PROBABLE INFECTED PERSON…"/>
            <p:cNvSpPr txBox="1"/>
            <p:nvPr/>
          </p:nvSpPr>
          <p:spPr>
            <a:xfrm>
              <a:off x="4880382" y="575270"/>
              <a:ext cx="14623234" cy="10713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p>
              <a:pPr>
                <a:lnSpc>
                  <a:spcPct val="110000"/>
                </a:lnSpc>
                <a:defRPr sz="3200" cap="all" spc="96">
                  <a:solidFill>
                    <a:srgbClr val="002135"/>
                  </a:solidFill>
                </a:defRPr>
              </a:pPr>
              <a:r>
                <a:rPr b="0" dirty="0">
                  <a:latin typeface="Arial" panose="020B0604020202020204" pitchFamily="34" charset="0"/>
                  <a:cs typeface="Arial" panose="020B0604020202020204" pitchFamily="34" charset="0"/>
                </a:rPr>
                <a:t>HOME QUARANTINE: STAY SAFE FOR PROBABLE INFECTED PERSON</a:t>
              </a:r>
            </a:p>
            <a:p>
              <a:pPr>
                <a:lnSpc>
                  <a:spcPct val="110000"/>
                </a:lnSpc>
                <a:defRPr sz="2700" cap="all" spc="81">
                  <a:solidFill>
                    <a:srgbClr val="002135"/>
                  </a:solidFill>
                </a:defRPr>
              </a:pPr>
              <a:r>
                <a:rPr b="0" dirty="0">
                  <a:latin typeface="Arial" panose="020B0604020202020204" pitchFamily="34" charset="0"/>
                  <a:cs typeface="Arial" panose="020B0604020202020204" pitchFamily="34" charset="0"/>
                </a:rPr>
                <a:t>RESTRICTED MOVEMENT FOR COVID-19 SUSPECTS</a:t>
              </a:r>
            </a:p>
          </p:txBody>
        </p:sp>
      </p:grpSp>
      <p:grpSp>
        <p:nvGrpSpPr>
          <p:cNvPr id="8" name="Group 7">
            <a:extLst>
              <a:ext uri="{FF2B5EF4-FFF2-40B4-BE49-F238E27FC236}">
                <a16:creationId xmlns:a16="http://schemas.microsoft.com/office/drawing/2014/main" id="{B51BBA08-C535-A047-8BB1-2CC8A836DBAF}"/>
              </a:ext>
            </a:extLst>
          </p:cNvPr>
          <p:cNvGrpSpPr/>
          <p:nvPr/>
        </p:nvGrpSpPr>
        <p:grpSpPr>
          <a:xfrm>
            <a:off x="2790840" y="2532435"/>
            <a:ext cx="9161384" cy="2537156"/>
            <a:chOff x="2790840" y="2532435"/>
            <a:chExt cx="9161384" cy="2537156"/>
          </a:xfrm>
        </p:grpSpPr>
        <p:sp>
          <p:nvSpPr>
            <p:cNvPr id="679" name="Rounded Rectangle"/>
            <p:cNvSpPr/>
            <p:nvPr/>
          </p:nvSpPr>
          <p:spPr>
            <a:xfrm>
              <a:off x="2790840" y="2532435"/>
              <a:ext cx="9161384" cy="2537156"/>
            </a:xfrm>
            <a:prstGeom prst="roundRect">
              <a:avLst>
                <a:gd name="adj" fmla="val 10559"/>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680" name="KEEP DISTANCE"/>
            <p:cNvSpPr txBox="1"/>
            <p:nvPr/>
          </p:nvSpPr>
          <p:spPr>
            <a:xfrm>
              <a:off x="3108141" y="2679340"/>
              <a:ext cx="2931956" cy="518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1022350">
                <a:lnSpc>
                  <a:spcPct val="90000"/>
                </a:lnSpc>
                <a:spcBef>
                  <a:spcPts val="900"/>
                </a:spcBef>
                <a:defRPr cap="all" spc="-149"/>
              </a:lvl1pPr>
            </a:lstStyle>
            <a:p>
              <a:r>
                <a:rPr b="0" dirty="0">
                  <a:latin typeface="Arial" panose="020B0604020202020204" pitchFamily="34" charset="0"/>
                  <a:cs typeface="Arial" panose="020B0604020202020204" pitchFamily="34" charset="0"/>
                </a:rPr>
                <a:t>KEEP DISTANCE</a:t>
              </a:r>
            </a:p>
          </p:txBody>
        </p:sp>
      </p:grpSp>
      <p:sp>
        <p:nvSpPr>
          <p:cNvPr id="681" name="Stay in a well ventilated specific room and away from other people in your home.  Restrict movement…"/>
          <p:cNvSpPr txBox="1"/>
          <p:nvPr/>
        </p:nvSpPr>
        <p:spPr>
          <a:xfrm>
            <a:off x="2899729" y="3089365"/>
            <a:ext cx="8943606" cy="19312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59" tIns="22859" rIns="22859" bIns="22859" anchor="ctr">
            <a:spAutoFit/>
          </a:bodyPr>
          <a:lstStyle/>
          <a:p>
            <a:pPr marL="171450" lvl="1" indent="-171450" algn="l" defTabSz="800100">
              <a:spcBef>
                <a:spcPts val="300"/>
              </a:spcBef>
              <a:buSzPct val="100000"/>
              <a:buChar char="•"/>
              <a:defRPr b="0" cap="small"/>
            </a:pPr>
            <a:r>
              <a:rPr b="0" dirty="0">
                <a:latin typeface="Arial" panose="020B0604020202020204" pitchFamily="34" charset="0"/>
                <a:cs typeface="Arial" panose="020B0604020202020204" pitchFamily="34" charset="0"/>
              </a:rPr>
              <a:t>Stay in a well ventilated specific room and away from other people in your home. Restrict movement </a:t>
            </a:r>
          </a:p>
          <a:p>
            <a:pPr marL="171450" lvl="1" indent="-171450" algn="l" defTabSz="800100">
              <a:spcBef>
                <a:spcPts val="300"/>
              </a:spcBef>
              <a:buSzPct val="100000"/>
              <a:buChar char="•"/>
              <a:defRPr b="0" cap="small"/>
            </a:pPr>
            <a:r>
              <a:rPr b="0" dirty="0">
                <a:latin typeface="Arial" panose="020B0604020202020204" pitchFamily="34" charset="0"/>
                <a:cs typeface="Arial" panose="020B0604020202020204" pitchFamily="34" charset="0"/>
              </a:rPr>
              <a:t>If available, use a separate bathroom</a:t>
            </a:r>
          </a:p>
        </p:txBody>
      </p:sp>
      <p:grpSp>
        <p:nvGrpSpPr>
          <p:cNvPr id="11" name="Group 10">
            <a:extLst>
              <a:ext uri="{FF2B5EF4-FFF2-40B4-BE49-F238E27FC236}">
                <a16:creationId xmlns:a16="http://schemas.microsoft.com/office/drawing/2014/main" id="{F61EB55B-05AB-E644-9791-21D29092DFF3}"/>
              </a:ext>
            </a:extLst>
          </p:cNvPr>
          <p:cNvGrpSpPr/>
          <p:nvPr/>
        </p:nvGrpSpPr>
        <p:grpSpPr>
          <a:xfrm>
            <a:off x="7573207" y="9127225"/>
            <a:ext cx="9161385" cy="2537156"/>
            <a:chOff x="12431776" y="2532435"/>
            <a:chExt cx="9161385" cy="2537156"/>
          </a:xfrm>
          <a:solidFill>
            <a:schemeClr val="accent1">
              <a:lumMod val="20000"/>
              <a:lumOff val="80000"/>
            </a:schemeClr>
          </a:solidFill>
        </p:grpSpPr>
        <p:sp>
          <p:nvSpPr>
            <p:cNvPr id="682" name="Rounded Rectangle"/>
            <p:cNvSpPr/>
            <p:nvPr/>
          </p:nvSpPr>
          <p:spPr>
            <a:xfrm>
              <a:off x="12431776" y="2532435"/>
              <a:ext cx="9161385" cy="2537156"/>
            </a:xfrm>
            <a:prstGeom prst="roundRect">
              <a:avLst>
                <a:gd name="adj" fmla="val 10559"/>
              </a:avLst>
            </a:prstGeom>
            <a:grp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683" name="KEEP DISTANCE"/>
            <p:cNvSpPr txBox="1"/>
            <p:nvPr/>
          </p:nvSpPr>
          <p:spPr>
            <a:xfrm>
              <a:off x="12866961" y="2679340"/>
              <a:ext cx="2696187" cy="518091"/>
            </a:xfrm>
            <a:prstGeom prst="rect">
              <a:avLst/>
            </a:prstGeom>
            <a:gr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1022350">
                <a:lnSpc>
                  <a:spcPct val="90000"/>
                </a:lnSpc>
                <a:spcBef>
                  <a:spcPts val="900"/>
                </a:spcBef>
                <a:defRPr cap="all" spc="-149">
                  <a:solidFill>
                    <a:srgbClr val="FFFFFF"/>
                  </a:solidFill>
                </a:defRPr>
              </a:lvl1pPr>
            </a:lstStyle>
            <a:p>
              <a:r>
                <a:rPr b="0" dirty="0">
                  <a:solidFill>
                    <a:sysClr val="windowText" lastClr="000000"/>
                  </a:solidFill>
                  <a:latin typeface="Arial" panose="020B0604020202020204" pitchFamily="34" charset="0"/>
                  <a:cs typeface="Arial" panose="020B0604020202020204" pitchFamily="34" charset="0"/>
                </a:rPr>
                <a:t>WEAR A MASK </a:t>
              </a:r>
            </a:p>
          </p:txBody>
        </p:sp>
      </p:grpSp>
      <p:sp>
        <p:nvSpPr>
          <p:cNvPr id="684" name="Stay in a well ventilated specific room and away from other people in your home.  Restrict movement…"/>
          <p:cNvSpPr txBox="1"/>
          <p:nvPr/>
        </p:nvSpPr>
        <p:spPr>
          <a:xfrm>
            <a:off x="7817140" y="9939126"/>
            <a:ext cx="8749718" cy="1431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59" tIns="22859" rIns="22859" bIns="22859" anchor="ctr">
            <a:spAutoFit/>
          </a:bodyPr>
          <a:lstStyle/>
          <a:p>
            <a:pPr marL="171450" lvl="1" indent="-171450" algn="l" defTabSz="800100">
              <a:spcBef>
                <a:spcPts val="300"/>
              </a:spcBef>
              <a:buSzPct val="100000"/>
              <a:buChar char="•"/>
              <a:defRPr b="0" cap="sm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Wear a mask correctly  when you are around other people and whenever  you enter a healthcare provider’s clinic </a:t>
            </a:r>
          </a:p>
        </p:txBody>
      </p:sp>
      <p:grpSp>
        <p:nvGrpSpPr>
          <p:cNvPr id="9" name="Group 8">
            <a:extLst>
              <a:ext uri="{FF2B5EF4-FFF2-40B4-BE49-F238E27FC236}">
                <a16:creationId xmlns:a16="http://schemas.microsoft.com/office/drawing/2014/main" id="{19210198-2778-E34D-BC6A-224A6836DEF9}"/>
              </a:ext>
            </a:extLst>
          </p:cNvPr>
          <p:cNvGrpSpPr/>
          <p:nvPr/>
        </p:nvGrpSpPr>
        <p:grpSpPr>
          <a:xfrm>
            <a:off x="2790840" y="5758947"/>
            <a:ext cx="9161384" cy="2537156"/>
            <a:chOff x="2790840" y="5758947"/>
            <a:chExt cx="9161384" cy="2537156"/>
          </a:xfrm>
        </p:grpSpPr>
        <p:sp>
          <p:nvSpPr>
            <p:cNvPr id="685" name="Rounded Rectangle"/>
            <p:cNvSpPr/>
            <p:nvPr/>
          </p:nvSpPr>
          <p:spPr>
            <a:xfrm>
              <a:off x="2790840" y="5758947"/>
              <a:ext cx="9161384" cy="2537156"/>
            </a:xfrm>
            <a:prstGeom prst="roundRect">
              <a:avLst>
                <a:gd name="adj" fmla="val 10559"/>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686" name="KEEP DISTANCE"/>
            <p:cNvSpPr txBox="1"/>
            <p:nvPr/>
          </p:nvSpPr>
          <p:spPr>
            <a:xfrm>
              <a:off x="2980627" y="5882769"/>
              <a:ext cx="8394255"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stStyle>
            <a:p>
              <a:r>
                <a:rPr b="0" dirty="0">
                  <a:latin typeface="Arial" panose="020B0604020202020204" pitchFamily="34" charset="0"/>
                  <a:cs typeface="Arial" panose="020B0604020202020204" pitchFamily="34" charset="0"/>
                </a:rPr>
                <a:t>SEEK HEALTH CARE AND NOTIFY</a:t>
              </a:r>
            </a:p>
          </p:txBody>
        </p:sp>
      </p:grpSp>
      <p:sp>
        <p:nvSpPr>
          <p:cNvPr id="687" name="Stay in a well ventilated specific room and away from other people in your home.  Restrict movement…"/>
          <p:cNvSpPr txBox="1"/>
          <p:nvPr/>
        </p:nvSpPr>
        <p:spPr>
          <a:xfrm>
            <a:off x="2899729" y="6340528"/>
            <a:ext cx="8943606" cy="1892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59" tIns="22859" rIns="22859" bIns="22859" anchor="ctr">
            <a:spAutoFit/>
          </a:bodyPr>
          <a:lstStyle/>
          <a:p>
            <a:pPr marL="171450" lvl="1" indent="-171450" algn="l" defTabSz="800100">
              <a:spcBef>
                <a:spcPts val="300"/>
              </a:spcBef>
              <a:buSzPct val="100000"/>
              <a:buChar char="•"/>
              <a:defRPr b="0" cap="small" spc="-90"/>
            </a:pPr>
            <a:r>
              <a:rPr b="0" dirty="0">
                <a:latin typeface="Arial" panose="020B0604020202020204" pitchFamily="34" charset="0"/>
                <a:cs typeface="Arial" panose="020B0604020202020204" pitchFamily="34" charset="0"/>
              </a:rPr>
              <a:t>If suffering from cough or fever or breathing difficulty and suspecting contact,  wear a mask,  and notify nearest health facility / ASHA/ANM immediately.</a:t>
            </a:r>
          </a:p>
        </p:txBody>
      </p:sp>
      <p:sp>
        <p:nvSpPr>
          <p:cNvPr id="688" name="Rounded Rectangle"/>
          <p:cNvSpPr/>
          <p:nvPr/>
        </p:nvSpPr>
        <p:spPr>
          <a:xfrm>
            <a:off x="12431776" y="5758947"/>
            <a:ext cx="9161385" cy="2537156"/>
          </a:xfrm>
          <a:prstGeom prst="roundRect">
            <a:avLst>
              <a:gd name="adj" fmla="val 10559"/>
            </a:avLst>
          </a:prstGeom>
          <a:solidFill>
            <a:srgbClr val="FFC000"/>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689" name="Stay in a well ventilated specific room and away from other people in your home.  Restrict movement…"/>
          <p:cNvSpPr txBox="1"/>
          <p:nvPr/>
        </p:nvSpPr>
        <p:spPr>
          <a:xfrm>
            <a:off x="12540665" y="6546709"/>
            <a:ext cx="8943606" cy="1469631"/>
          </a:xfrm>
          <a:prstGeom prst="rect">
            <a:avLst/>
          </a:prstGeom>
          <a:solidFill>
            <a:srgbClr val="FFC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59" tIns="22859" rIns="22859" bIns="22859" anchor="ctr">
            <a:spAutoFit/>
          </a:bodyPr>
          <a:lstStyle/>
          <a:p>
            <a:pPr marL="228600" lvl="1" indent="-228600" algn="l" defTabSz="889000">
              <a:spcBef>
                <a:spcPts val="300"/>
              </a:spcBef>
              <a:buSzPct val="100000"/>
              <a:buChar char="•"/>
              <a:defRPr b="0" cap="sm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Do not go to work, school, or public areas like markets, cinemas etc.</a:t>
            </a:r>
          </a:p>
          <a:p>
            <a:pPr marL="228600" lvl="1" indent="-228600" algn="l" defTabSz="889000">
              <a:spcBef>
                <a:spcPts val="300"/>
              </a:spcBef>
              <a:buSzPct val="100000"/>
              <a:buChar char="•"/>
              <a:defRPr b="0" cap="sm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Avoid using public transport </a:t>
            </a:r>
          </a:p>
        </p:txBody>
      </p:sp>
      <p:sp>
        <p:nvSpPr>
          <p:cNvPr id="693" name="KEEP DISTANCE"/>
          <p:cNvSpPr txBox="1"/>
          <p:nvPr/>
        </p:nvSpPr>
        <p:spPr>
          <a:xfrm>
            <a:off x="13037482" y="5869239"/>
            <a:ext cx="6240490"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defRPr>
            </a:lvl1pPr>
          </a:lstStyle>
          <a:p>
            <a:r>
              <a:rPr b="0" dirty="0">
                <a:solidFill>
                  <a:sysClr val="windowText" lastClr="000000"/>
                </a:solidFill>
                <a:latin typeface="Arial" panose="020B0604020202020204" pitchFamily="34" charset="0"/>
                <a:cs typeface="Arial" panose="020B0604020202020204" pitchFamily="34" charset="0"/>
              </a:rPr>
              <a:t>AVOID GOING TO PUBLIC AREAS</a:t>
            </a:r>
          </a:p>
        </p:txBody>
      </p:sp>
      <p:sp>
        <p:nvSpPr>
          <p:cNvPr id="691" name="Stay in a well ventilated specific room and away from other people in your home.  Restrict movement…"/>
          <p:cNvSpPr txBox="1"/>
          <p:nvPr/>
        </p:nvSpPr>
        <p:spPr>
          <a:xfrm>
            <a:off x="12718397" y="3544299"/>
            <a:ext cx="8749718" cy="9694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59" tIns="22859" rIns="22859" bIns="22859" anchor="ctr">
            <a:spAutoFit/>
          </a:bodyPr>
          <a:lstStyle/>
          <a:p>
            <a:pPr marL="171450" lvl="1" indent="-171450" algn="l" defTabSz="800100">
              <a:spcBef>
                <a:spcPts val="300"/>
              </a:spcBef>
              <a:buSzPct val="100000"/>
              <a:buChar char="•"/>
              <a:defRPr b="0" cap="small"/>
            </a:pPr>
            <a:r>
              <a:rPr b="0" dirty="0">
                <a:latin typeface="Arial" panose="020B0604020202020204" pitchFamily="34" charset="0"/>
                <a:cs typeface="Arial" panose="020B0604020202020204" pitchFamily="34" charset="0"/>
              </a:rPr>
              <a:t>BECAUSE IF INFECTED YOU CAN SPREAD INFECTION TO OTHERS</a:t>
            </a:r>
          </a:p>
        </p:txBody>
      </p:sp>
      <p:sp>
        <p:nvSpPr>
          <p:cNvPr id="34" name="KEEP DISTANCE">
            <a:extLst>
              <a:ext uri="{FF2B5EF4-FFF2-40B4-BE49-F238E27FC236}">
                <a16:creationId xmlns:a16="http://schemas.microsoft.com/office/drawing/2014/main" id="{9ABA24DD-4F00-A541-92BF-5A53AAD7DEAA}"/>
              </a:ext>
            </a:extLst>
          </p:cNvPr>
          <p:cNvSpPr txBox="1"/>
          <p:nvPr/>
        </p:nvSpPr>
        <p:spPr>
          <a:xfrm>
            <a:off x="12718397" y="2878828"/>
            <a:ext cx="8394254"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stStyle>
          <a:p>
            <a:r>
              <a:rPr b="0" dirty="0">
                <a:latin typeface="Arial" panose="020B0604020202020204" pitchFamily="34" charset="0"/>
                <a:cs typeface="Arial" panose="020B0604020202020204" pitchFamily="34" charset="0"/>
              </a:rPr>
              <a:t>AVOID VISITORS IN THE HOUSE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681"/>
                                        </p:tgtEl>
                                        <p:attrNameLst>
                                          <p:attrName>style.visibility</p:attrName>
                                        </p:attrNameLst>
                                      </p:cBhvr>
                                      <p:to>
                                        <p:strVal val="visible"/>
                                      </p:to>
                                    </p:set>
                                    <p:animEffect transition="in" filter="dissolve">
                                      <p:cBhvr>
                                        <p:cTn id="16" dur="500"/>
                                        <p:tgtEl>
                                          <p:spTgt spid="68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9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91"/>
                                        </p:tgtEl>
                                        <p:attrNameLst>
                                          <p:attrName>style.visibility</p:attrName>
                                        </p:attrNameLst>
                                      </p:cBhvr>
                                      <p:to>
                                        <p:strVal val="visible"/>
                                      </p:to>
                                    </p:set>
                                    <p:animEffect transition="in" filter="dissolve">
                                      <p:cBhvr>
                                        <p:cTn id="27" dur="500"/>
                                        <p:tgtEl>
                                          <p:spTgt spid="69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687"/>
                                        </p:tgtEl>
                                        <p:attrNameLst>
                                          <p:attrName>style.visibility</p:attrName>
                                        </p:attrNameLst>
                                      </p:cBhvr>
                                      <p:to>
                                        <p:strVal val="visible"/>
                                      </p:to>
                                    </p:set>
                                    <p:animEffect transition="in" filter="dissolve">
                                      <p:cBhvr>
                                        <p:cTn id="36" dur="500"/>
                                        <p:tgtEl>
                                          <p:spTgt spid="687"/>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9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8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89"/>
                                        </p:tgtEl>
                                        <p:attrNameLst>
                                          <p:attrName>style.visibility</p:attrName>
                                        </p:attrNameLst>
                                      </p:cBhvr>
                                      <p:to>
                                        <p:strVal val="visible"/>
                                      </p:to>
                                    </p:set>
                                    <p:animEffect transition="in" filter="dissolve">
                                      <p:cBhvr>
                                        <p:cTn id="47" dur="500"/>
                                        <p:tgtEl>
                                          <p:spTgt spid="689"/>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684"/>
                                        </p:tgtEl>
                                        <p:attrNameLst>
                                          <p:attrName>style.visibility</p:attrName>
                                        </p:attrNameLst>
                                      </p:cBhvr>
                                      <p:to>
                                        <p:strVal val="visible"/>
                                      </p:to>
                                    </p:set>
                                    <p:animEffect transition="in" filter="dissolve">
                                      <p:cBhvr>
                                        <p:cTn id="56" dur="500"/>
                                        <p:tgtEl>
                                          <p:spTgt spid="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0" grpId="0" animBg="1"/>
      <p:bldP spid="681" grpId="0" animBg="1"/>
      <p:bldP spid="684" grpId="0" animBg="1"/>
      <p:bldP spid="687" grpId="0" animBg="1"/>
      <p:bldP spid="688" grpId="0" animBg="1"/>
      <p:bldP spid="689" grpId="0" animBg="1"/>
      <p:bldP spid="693" grpId="0" animBg="1"/>
      <p:bldP spid="691"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0" name="Group"/>
          <p:cNvGrpSpPr/>
          <p:nvPr/>
        </p:nvGrpSpPr>
        <p:grpSpPr>
          <a:xfrm>
            <a:off x="300010" y="12315300"/>
            <a:ext cx="4601210" cy="995767"/>
            <a:chOff x="0" y="0"/>
            <a:chExt cx="4601208" cy="995765"/>
          </a:xfrm>
        </p:grpSpPr>
        <p:pic>
          <p:nvPicPr>
            <p:cNvPr id="695" name="Picture 3" descr="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696" name="Picture 5" descr="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697"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698"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699" name="ministry-and-health-family-welfare.png" descr="ministry-and-health-family-welfar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703" name="Group"/>
          <p:cNvGrpSpPr/>
          <p:nvPr/>
        </p:nvGrpSpPr>
        <p:grpSpPr>
          <a:xfrm>
            <a:off x="23097931" y="13055999"/>
            <a:ext cx="2098868" cy="1540535"/>
            <a:chOff x="0" y="2515"/>
            <a:chExt cx="2098867" cy="1540534"/>
          </a:xfrm>
        </p:grpSpPr>
        <p:sp>
          <p:nvSpPr>
            <p:cNvPr id="701" name="23"/>
            <p:cNvSpPr/>
            <p:nvPr/>
          </p:nvSpPr>
          <p:spPr>
            <a:xfrm>
              <a:off x="828867" y="27305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b="0">
                  <a:solidFill>
                    <a:srgbClr val="FFFFFF"/>
                  </a:solidFill>
                </a:defRPr>
              </a:pPr>
              <a:r>
                <a:rPr lang="en-US" b="0" dirty="0">
                  <a:latin typeface="Arial" panose="020B0604020202020204" pitchFamily="34" charset="0"/>
                  <a:cs typeface="Arial" panose="020B0604020202020204" pitchFamily="34" charset="0"/>
                </a:rPr>
                <a:t>23</a:t>
              </a:r>
              <a:endParaRPr b="0" dirty="0">
                <a:latin typeface="Arial" panose="020B0604020202020204" pitchFamily="34" charset="0"/>
                <a:cs typeface="Arial" panose="020B0604020202020204" pitchFamily="34" charset="0"/>
              </a:endParaRPr>
            </a:p>
          </p:txBody>
        </p:sp>
        <p:pic>
          <p:nvPicPr>
            <p:cNvPr id="702" name="Image" descr="Image"/>
            <p:cNvPicPr>
              <a:picLocks noChangeAspect="1"/>
            </p:cNvPicPr>
            <p:nvPr/>
          </p:nvPicPr>
          <p:blipFill>
            <a:blip r:embed="rId5"/>
            <a:stretch>
              <a:fillRect/>
            </a:stretch>
          </p:blipFill>
          <p:spPr>
            <a:xfrm>
              <a:off x="0" y="2515"/>
              <a:ext cx="554528" cy="541069"/>
            </a:xfrm>
            <a:prstGeom prst="rect">
              <a:avLst/>
            </a:prstGeom>
            <a:ln w="12700" cap="flat">
              <a:noFill/>
              <a:miter lim="400000"/>
            </a:ln>
            <a:effectLst/>
          </p:spPr>
        </p:pic>
      </p:grpSp>
      <p:sp>
        <p:nvSpPr>
          <p:cNvPr id="707" name="Rounded Rectangle"/>
          <p:cNvSpPr/>
          <p:nvPr/>
        </p:nvSpPr>
        <p:spPr>
          <a:xfrm>
            <a:off x="721548" y="2597076"/>
            <a:ext cx="11087834" cy="9592666"/>
          </a:xfrm>
          <a:prstGeom prst="roundRect">
            <a:avLst>
              <a:gd name="adj" fmla="val 2249"/>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708" name="Support: Assigned family member to take care of infected person helping them follow  doctor’s instructions for medication(s) and care.…"/>
          <p:cNvSpPr txBox="1"/>
          <p:nvPr/>
        </p:nvSpPr>
        <p:spPr>
          <a:xfrm>
            <a:off x="944880" y="2994485"/>
            <a:ext cx="10334087" cy="87384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457200" indent="-457200" algn="l" defTabSz="914400">
              <a:lnSpc>
                <a:spcPct val="150000"/>
              </a:lnSpc>
              <a:spcBef>
                <a:spcPts val="1200"/>
              </a:spcBef>
              <a:buClr>
                <a:srgbClr val="000000"/>
              </a:buClr>
              <a:buSzPct val="85000"/>
              <a:buFont typeface="Gill Sans"/>
              <a:buChar char="•"/>
              <a:defRPr sz="2600" b="0" cap="all"/>
            </a:pPr>
            <a:r>
              <a:rPr b="0" dirty="0">
                <a:latin typeface="Arial" panose="020B0604020202020204" pitchFamily="34" charset="0"/>
                <a:cs typeface="Arial" panose="020B0604020202020204" pitchFamily="34" charset="0"/>
              </a:rPr>
              <a:t>Support: Assigned family member to take care of infected person helping them follow  doctor’s instructions for medication(s) and care. </a:t>
            </a:r>
            <a:endParaRPr sz="2500" b="0" dirty="0">
              <a:latin typeface="Arial" panose="020B0604020202020204" pitchFamily="34" charset="0"/>
              <a:cs typeface="Arial" panose="020B0604020202020204" pitchFamily="34" charset="0"/>
            </a:endParaRPr>
          </a:p>
          <a:p>
            <a:pPr marL="457200" indent="-457200" algn="l" defTabSz="914400">
              <a:lnSpc>
                <a:spcPct val="150000"/>
              </a:lnSpc>
              <a:spcBef>
                <a:spcPts val="1200"/>
              </a:spcBef>
              <a:buClr>
                <a:srgbClr val="000000"/>
              </a:buClr>
              <a:buSzPct val="85000"/>
              <a:buFont typeface="Gill Sans"/>
              <a:buChar char="•"/>
              <a:defRPr sz="2600" b="0" cap="all"/>
            </a:pPr>
            <a:r>
              <a:rPr b="0" dirty="0">
                <a:latin typeface="Arial" panose="020B0604020202020204" pitchFamily="34" charset="0"/>
                <a:cs typeface="Arial" panose="020B0604020202020204" pitchFamily="34" charset="0"/>
              </a:rPr>
              <a:t>Wash hands: with soap and water for at least 40 seconds or, if soap and water are not available, clean your hands with an alcohol-based hand sanitizer that contains at least </a:t>
            </a:r>
            <a:r>
              <a:rPr lang="en-US" b="0" dirty="0">
                <a:latin typeface="Arial" panose="020B0604020202020204" pitchFamily="34" charset="0"/>
                <a:cs typeface="Arial" panose="020B0604020202020204" pitchFamily="34" charset="0"/>
              </a:rPr>
              <a:t>7</a:t>
            </a:r>
            <a:r>
              <a:rPr b="0" dirty="0">
                <a:latin typeface="Arial" panose="020B0604020202020204" pitchFamily="34" charset="0"/>
                <a:cs typeface="Arial" panose="020B0604020202020204" pitchFamily="34" charset="0"/>
              </a:rPr>
              <a:t>0% alcohol. Wash often and especially after touching </a:t>
            </a:r>
            <a:endParaRPr sz="2500" b="0" dirty="0">
              <a:latin typeface="Arial" panose="020B0604020202020204" pitchFamily="34" charset="0"/>
              <a:cs typeface="Arial" panose="020B0604020202020204" pitchFamily="34" charset="0"/>
            </a:endParaRPr>
          </a:p>
          <a:p>
            <a:pPr marL="457200" indent="-457200" algn="l" defTabSz="914400">
              <a:lnSpc>
                <a:spcPct val="150000"/>
              </a:lnSpc>
              <a:spcBef>
                <a:spcPts val="1200"/>
              </a:spcBef>
              <a:buClr>
                <a:srgbClr val="000000"/>
              </a:buClr>
              <a:buSzPct val="85000"/>
              <a:buFont typeface="Gill Sans"/>
              <a:buChar char="•"/>
              <a:defRPr sz="2600" b="0" cap="all"/>
            </a:pPr>
            <a:r>
              <a:rPr b="0" dirty="0">
                <a:latin typeface="Arial" panose="020B0604020202020204" pitchFamily="34" charset="0"/>
                <a:cs typeface="Arial" panose="020B0604020202020204" pitchFamily="34" charset="0"/>
              </a:rPr>
              <a:t>Clean and Disinfect:  all “high-touch” surfaces, such as tabletops, doorknobs, bathroom fixtures, toilets, phones, every day. Also, wipe any surfaces that may have blood, stool, or body fluids on them. using bleaching powder solution</a:t>
            </a:r>
            <a:r>
              <a:rPr lang="en-US" b="0" dirty="0">
                <a:latin typeface="Arial" panose="020B0604020202020204" pitchFamily="34" charset="0"/>
                <a:cs typeface="Arial" panose="020B0604020202020204" pitchFamily="34" charset="0"/>
              </a:rPr>
              <a:t> (4 TSP of household bleach in 4 cups of water)</a:t>
            </a:r>
            <a:endParaRPr b="0" dirty="0">
              <a:latin typeface="Arial" panose="020B0604020202020204" pitchFamily="34" charset="0"/>
              <a:cs typeface="Arial" panose="020B0604020202020204" pitchFamily="34" charset="0"/>
            </a:endParaRPr>
          </a:p>
        </p:txBody>
      </p:sp>
      <p:sp>
        <p:nvSpPr>
          <p:cNvPr id="706" name="Rounded Rectangle"/>
          <p:cNvSpPr/>
          <p:nvPr/>
        </p:nvSpPr>
        <p:spPr>
          <a:xfrm>
            <a:off x="12493160" y="2471516"/>
            <a:ext cx="11452491" cy="9592666"/>
          </a:xfrm>
          <a:prstGeom prst="roundRect">
            <a:avLst>
              <a:gd name="adj" fmla="val 2249"/>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709" name="Wash laundry thoroughly.…"/>
          <p:cNvSpPr txBox="1"/>
          <p:nvPr/>
        </p:nvSpPr>
        <p:spPr>
          <a:xfrm>
            <a:off x="12971120" y="3021956"/>
            <a:ext cx="10955678" cy="82768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defTabSz="914400">
              <a:lnSpc>
                <a:spcPct val="150000"/>
              </a:lnSpc>
              <a:spcBef>
                <a:spcPts val="1200"/>
              </a:spcBef>
              <a:buClr>
                <a:srgbClr val="FFFFFF"/>
              </a:buClr>
              <a:buFont typeface="Gill Sans"/>
              <a:defRPr sz="2600" b="0" cap="all" spc="-100">
                <a:solidFill>
                  <a:srgbClr val="FFFFFF"/>
                </a:solidFill>
              </a:defRPr>
            </a:pPr>
            <a:r>
              <a:rPr sz="2400" b="0" dirty="0">
                <a:solidFill>
                  <a:sysClr val="windowText" lastClr="000000"/>
                </a:solidFill>
                <a:latin typeface="Arial" panose="020B0604020202020204" pitchFamily="34" charset="0"/>
                <a:cs typeface="Arial" panose="020B0604020202020204" pitchFamily="34" charset="0"/>
              </a:rPr>
              <a:t>Wash laundry thoroughly</a:t>
            </a:r>
            <a:r>
              <a:rPr lang="en-US" sz="2400" b="0" dirty="0">
                <a:solidFill>
                  <a:sysClr val="windowText" lastClr="000000"/>
                </a:solidFill>
                <a:latin typeface="Arial" panose="020B0604020202020204" pitchFamily="34" charset="0"/>
                <a:cs typeface="Arial" panose="020B0604020202020204" pitchFamily="34" charset="0"/>
              </a:rPr>
              <a:t> and Avoid shaking soiled linen</a:t>
            </a:r>
            <a:endParaRPr sz="2400" b="0" dirty="0">
              <a:solidFill>
                <a:sysClr val="windowText" lastClr="000000"/>
              </a:solidFill>
              <a:latin typeface="Arial" panose="020B0604020202020204" pitchFamily="34" charset="0"/>
              <a:cs typeface="Arial" panose="020B0604020202020204" pitchFamily="34" charset="0"/>
            </a:endParaRPr>
          </a:p>
          <a:p>
            <a:pPr marL="457200" lvl="1" indent="-457200" algn="l" defTabSz="914400">
              <a:lnSpc>
                <a:spcPct val="150000"/>
              </a:lnSpc>
              <a:spcBef>
                <a:spcPts val="400"/>
              </a:spcBef>
              <a:buClr>
                <a:schemeClr val="bg1"/>
              </a:buClr>
              <a:buSzPct val="85000"/>
              <a:buFont typeface="Arial" panose="020B0604020202020204" pitchFamily="34" charset="0"/>
              <a:buChar char="•"/>
              <a:defRPr sz="2600" b="0" cap="all" spc="-100">
                <a:solidFill>
                  <a:srgbClr val="FFFFFF"/>
                </a:solidFill>
              </a:defRPr>
            </a:pPr>
            <a:r>
              <a:rPr sz="2400" b="0" dirty="0">
                <a:solidFill>
                  <a:sysClr val="windowText" lastClr="000000"/>
                </a:solidFill>
                <a:latin typeface="Arial" panose="020B0604020202020204" pitchFamily="34" charset="0"/>
                <a:cs typeface="Arial" panose="020B0604020202020204" pitchFamily="34" charset="0"/>
              </a:rPr>
              <a:t>Immediately remove and wash clothes or bedding that have blood, stool, or body fluids on them. Keep away from body.</a:t>
            </a:r>
          </a:p>
          <a:p>
            <a:pPr marL="457200" lvl="1" indent="-457200" algn="l" defTabSz="914400">
              <a:lnSpc>
                <a:spcPct val="150000"/>
              </a:lnSpc>
              <a:spcBef>
                <a:spcPts val="400"/>
              </a:spcBef>
              <a:buClr>
                <a:schemeClr val="bg1"/>
              </a:buClr>
              <a:buSzPct val="85000"/>
              <a:buFont typeface="Arial" panose="020B0604020202020204" pitchFamily="34" charset="0"/>
              <a:buChar char="•"/>
              <a:defRPr sz="2600" b="0" cap="all" spc="-100">
                <a:solidFill>
                  <a:srgbClr val="FFFFFF"/>
                </a:solidFill>
              </a:defRPr>
            </a:pPr>
            <a:r>
              <a:rPr sz="2400" b="0" dirty="0">
                <a:solidFill>
                  <a:sysClr val="windowText" lastClr="000000"/>
                </a:solidFill>
                <a:latin typeface="Arial" panose="020B0604020202020204" pitchFamily="34" charset="0"/>
                <a:cs typeface="Arial" panose="020B0604020202020204" pitchFamily="34" charset="0"/>
              </a:rPr>
              <a:t>Wash and disinfect linen in warm water and soap, dry in sun</a:t>
            </a:r>
          </a:p>
          <a:p>
            <a:pPr marL="457200" lvl="1" indent="-457200" algn="l" defTabSz="914400">
              <a:lnSpc>
                <a:spcPct val="150000"/>
              </a:lnSpc>
              <a:spcBef>
                <a:spcPts val="400"/>
              </a:spcBef>
              <a:buClr>
                <a:schemeClr val="bg1"/>
              </a:buClr>
              <a:buSzPct val="85000"/>
              <a:buFont typeface="Arial" panose="020B0604020202020204" pitchFamily="34" charset="0"/>
              <a:buChar char="•"/>
              <a:defRPr sz="2600" b="0" cap="all" spc="-100">
                <a:solidFill>
                  <a:srgbClr val="FFFFFF"/>
                </a:solidFill>
              </a:defRPr>
            </a:pPr>
            <a:r>
              <a:rPr sz="2400" b="0" dirty="0">
                <a:solidFill>
                  <a:sysClr val="windowText" lastClr="000000"/>
                </a:solidFill>
                <a:latin typeface="Arial" panose="020B0604020202020204" pitchFamily="34" charset="0"/>
                <a:cs typeface="Arial" panose="020B0604020202020204" pitchFamily="34" charset="0"/>
              </a:rPr>
              <a:t>Washing machine: use disinfectant, soap, warm water, dry in sun</a:t>
            </a:r>
          </a:p>
          <a:p>
            <a:pPr marL="457200" lvl="1" indent="-457200" algn="l" defTabSz="914400">
              <a:lnSpc>
                <a:spcPct val="150000"/>
              </a:lnSpc>
              <a:spcBef>
                <a:spcPts val="400"/>
              </a:spcBef>
              <a:buClr>
                <a:schemeClr val="bg1"/>
              </a:buClr>
              <a:buSzPct val="85000"/>
              <a:buFont typeface="Arial" panose="020B0604020202020204" pitchFamily="34" charset="0"/>
              <a:buChar char="•"/>
              <a:defRPr sz="2600" b="0" cap="all" spc="-100">
                <a:solidFill>
                  <a:srgbClr val="FFFFFF"/>
                </a:solidFill>
              </a:defRPr>
            </a:pPr>
            <a:r>
              <a:rPr sz="2400" b="0" dirty="0">
                <a:solidFill>
                  <a:sysClr val="windowText" lastClr="000000"/>
                </a:solidFill>
                <a:latin typeface="Arial" panose="020B0604020202020204" pitchFamily="34" charset="0"/>
                <a:cs typeface="Arial" panose="020B0604020202020204" pitchFamily="34" charset="0"/>
              </a:rPr>
              <a:t>linen can be soaked in hot water and soap in a large drum, using a stick to stir, avoiding splashing (soak linen in </a:t>
            </a:r>
            <a:r>
              <a:rPr lang="en-US" sz="2400" b="0" dirty="0">
                <a:solidFill>
                  <a:sysClr val="windowText" lastClr="000000"/>
                </a:solidFill>
                <a:latin typeface="Arial" panose="020B0604020202020204" pitchFamily="34" charset="0"/>
                <a:cs typeface="Arial" panose="020B0604020202020204" pitchFamily="34" charset="0"/>
              </a:rPr>
              <a:t> 1</a:t>
            </a:r>
            <a:r>
              <a:rPr sz="2400" b="0" dirty="0">
                <a:solidFill>
                  <a:sysClr val="windowText" lastClr="000000"/>
                </a:solidFill>
                <a:latin typeface="Arial" panose="020B0604020202020204" pitchFamily="34" charset="0"/>
                <a:cs typeface="Arial" panose="020B0604020202020204" pitchFamily="34" charset="0"/>
              </a:rPr>
              <a:t>% chlorine for approximately 30 minutes.  Finally, rinse with clean water and let linen dry fully in the sunlight.</a:t>
            </a:r>
          </a:p>
          <a:p>
            <a:pPr marL="457200" lvl="1" indent="-457200" algn="l" defTabSz="914400">
              <a:lnSpc>
                <a:spcPct val="150000"/>
              </a:lnSpc>
              <a:spcBef>
                <a:spcPts val="400"/>
              </a:spcBef>
              <a:buClr>
                <a:schemeClr val="bg1"/>
              </a:buClr>
              <a:buSzPct val="85000"/>
              <a:buFont typeface="Arial" panose="020B0604020202020204" pitchFamily="34" charset="0"/>
              <a:buChar char="•"/>
              <a:defRPr sz="2600" b="0" cap="all" spc="-100">
                <a:solidFill>
                  <a:srgbClr val="FFFFFF"/>
                </a:solidFill>
              </a:defRPr>
            </a:pPr>
            <a:r>
              <a:rPr sz="2400" b="0" dirty="0">
                <a:solidFill>
                  <a:sysClr val="windowText" lastClr="000000"/>
                </a:solidFill>
                <a:latin typeface="Arial" panose="020B0604020202020204" pitchFamily="34" charset="0"/>
                <a:cs typeface="Arial" panose="020B0604020202020204" pitchFamily="34" charset="0"/>
              </a:rPr>
              <a:t>Place all used disposable gloves, facemasks, and other contaminated items in a lined container before disposing of them with other household waste. </a:t>
            </a:r>
          </a:p>
          <a:p>
            <a:pPr marL="457200" lvl="1" indent="-457200" algn="l" defTabSz="914400">
              <a:lnSpc>
                <a:spcPct val="150000"/>
              </a:lnSpc>
              <a:spcBef>
                <a:spcPts val="400"/>
              </a:spcBef>
              <a:buClr>
                <a:schemeClr val="bg1"/>
              </a:buClr>
              <a:buSzPct val="85000"/>
              <a:buFont typeface="Arial" panose="020B0604020202020204" pitchFamily="34" charset="0"/>
              <a:buChar char="•"/>
              <a:defRPr sz="2600" b="0" cap="all" spc="-100">
                <a:solidFill>
                  <a:srgbClr val="FFFFFF"/>
                </a:solidFill>
              </a:defRPr>
            </a:pPr>
            <a:r>
              <a:rPr sz="2400" b="0" dirty="0">
                <a:solidFill>
                  <a:sysClr val="windowText" lastClr="000000"/>
                </a:solidFill>
                <a:latin typeface="Arial" panose="020B0604020202020204" pitchFamily="34" charset="0"/>
                <a:cs typeface="Arial" panose="020B0604020202020204" pitchFamily="34" charset="0"/>
              </a:rPr>
              <a:t>NOTE: </a:t>
            </a:r>
            <a:r>
              <a:rPr lang="en-US" sz="2400" b="0" dirty="0">
                <a:solidFill>
                  <a:sysClr val="windowText" lastClr="000000"/>
                </a:solidFill>
                <a:latin typeface="Arial" panose="020B0604020202020204" pitchFamily="34" charset="0"/>
                <a:cs typeface="Arial" panose="020B0604020202020204" pitchFamily="34" charset="0"/>
              </a:rPr>
              <a:t>infected person</a:t>
            </a:r>
            <a:r>
              <a:rPr sz="2400" b="0" dirty="0">
                <a:solidFill>
                  <a:sysClr val="windowText" lastClr="000000"/>
                </a:solidFill>
                <a:latin typeface="Arial" panose="020B0604020202020204" pitchFamily="34" charset="0"/>
                <a:cs typeface="Arial" panose="020B0604020202020204" pitchFamily="34" charset="0"/>
              </a:rPr>
              <a:t> may be ambulatory or bed-ridden</a:t>
            </a:r>
          </a:p>
        </p:txBody>
      </p:sp>
      <p:pic>
        <p:nvPicPr>
          <p:cNvPr id="710" name="Image" descr="Imag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38335" y="9249499"/>
            <a:ext cx="3397526" cy="4263884"/>
          </a:xfrm>
          <a:prstGeom prst="rect">
            <a:avLst/>
          </a:prstGeom>
          <a:ln w="12700">
            <a:miter lim="400000"/>
          </a:ln>
        </p:spPr>
      </p:pic>
      <p:grpSp>
        <p:nvGrpSpPr>
          <p:cNvPr id="5" name="Group 4">
            <a:extLst>
              <a:ext uri="{FF2B5EF4-FFF2-40B4-BE49-F238E27FC236}">
                <a16:creationId xmlns:a16="http://schemas.microsoft.com/office/drawing/2014/main" id="{25538A93-82AD-8C4B-A054-982AD41BFFF7}"/>
              </a:ext>
            </a:extLst>
          </p:cNvPr>
          <p:cNvGrpSpPr/>
          <p:nvPr/>
        </p:nvGrpSpPr>
        <p:grpSpPr>
          <a:xfrm>
            <a:off x="292412" y="410632"/>
            <a:ext cx="20730077" cy="2060886"/>
            <a:chOff x="292412" y="410632"/>
            <a:chExt cx="20730077" cy="2060886"/>
          </a:xfrm>
        </p:grpSpPr>
        <p:grpSp>
          <p:nvGrpSpPr>
            <p:cNvPr id="2" name="Group 1">
              <a:extLst>
                <a:ext uri="{FF2B5EF4-FFF2-40B4-BE49-F238E27FC236}">
                  <a16:creationId xmlns:a16="http://schemas.microsoft.com/office/drawing/2014/main" id="{775F756A-67A5-8240-94EF-9DB63AFD24DF}"/>
                </a:ext>
              </a:extLst>
            </p:cNvPr>
            <p:cNvGrpSpPr/>
            <p:nvPr/>
          </p:nvGrpSpPr>
          <p:grpSpPr>
            <a:xfrm>
              <a:off x="3361511" y="476491"/>
              <a:ext cx="17660978" cy="1223723"/>
              <a:chOff x="3361511" y="476491"/>
              <a:chExt cx="17660978" cy="1223723"/>
            </a:xfrm>
          </p:grpSpPr>
          <p:sp>
            <p:nvSpPr>
              <p:cNvPr id="704" name="Rounded Rectangle"/>
              <p:cNvSpPr/>
              <p:nvPr/>
            </p:nvSpPr>
            <p:spPr>
              <a:xfrm>
                <a:off x="3361511" y="476491"/>
                <a:ext cx="17660978" cy="1223723"/>
              </a:xfrm>
              <a:prstGeom prst="roundRect">
                <a:avLst>
                  <a:gd name="adj" fmla="val 1556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705" name="HOME CARE: KEEP ENVIRONMENT SAFE…"/>
              <p:cNvSpPr txBox="1"/>
              <p:nvPr/>
            </p:nvSpPr>
            <p:spPr>
              <a:xfrm>
                <a:off x="4178140" y="575270"/>
                <a:ext cx="16027721" cy="1065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p>
                <a:pPr>
                  <a:lnSpc>
                    <a:spcPct val="110000"/>
                  </a:lnSpc>
                  <a:defRPr sz="3200" cap="all" spc="96">
                    <a:solidFill>
                      <a:srgbClr val="002135"/>
                    </a:solidFill>
                  </a:defRPr>
                </a:pPr>
                <a:r>
                  <a:rPr b="0" dirty="0">
                    <a:latin typeface="Arial" panose="020B0604020202020204" pitchFamily="34" charset="0"/>
                    <a:cs typeface="Arial" panose="020B0604020202020204" pitchFamily="34" charset="0"/>
                  </a:rPr>
                  <a:t>HOME CARE: KEEP ENVIRONMENT SAFE</a:t>
                </a:r>
              </a:p>
              <a:p>
                <a:pPr>
                  <a:lnSpc>
                    <a:spcPct val="110000"/>
                  </a:lnSpc>
                  <a:defRPr sz="2700" cap="all" spc="81">
                    <a:solidFill>
                      <a:srgbClr val="002135"/>
                    </a:solidFill>
                  </a:defRPr>
                </a:pPr>
                <a:r>
                  <a:rPr b="0" dirty="0">
                    <a:latin typeface="Arial" panose="020B0604020202020204" pitchFamily="34" charset="0"/>
                    <a:cs typeface="Arial" panose="020B0604020202020204" pitchFamily="34" charset="0"/>
                  </a:rPr>
                  <a:t>PRECAUTIONS TO BE TAKEN BY THE HOUSEHOLD WHERE THERE IS A SUSPECTED CASE</a:t>
                </a:r>
              </a:p>
            </p:txBody>
          </p:sp>
        </p:grpSp>
        <p:pic>
          <p:nvPicPr>
            <p:cNvPr id="711" name="Image" descr="Image"/>
            <p:cNvPicPr>
              <a:picLocks noChangeAspect="1"/>
            </p:cNvPicPr>
            <p:nvPr/>
          </p:nvPicPr>
          <p:blipFill>
            <a:blip r:embed="rId7"/>
            <a:stretch>
              <a:fillRect/>
            </a:stretch>
          </p:blipFill>
          <p:spPr>
            <a:xfrm>
              <a:off x="292412" y="410632"/>
              <a:ext cx="3210488" cy="2060886"/>
            </a:xfrm>
            <a:prstGeom prst="rect">
              <a:avLst/>
            </a:prstGeom>
            <a:ln w="12700">
              <a:miter lim="400000"/>
            </a:ln>
          </p:spPr>
        </p:pic>
      </p:gr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7"/>
                                        </p:tgtEl>
                                        <p:attrNameLst>
                                          <p:attrName>style.visibility</p:attrName>
                                        </p:attrNameLst>
                                      </p:cBhvr>
                                      <p:to>
                                        <p:strVal val="visible"/>
                                      </p:to>
                                    </p:set>
                                    <p:animEffect transition="in" filter="fade">
                                      <p:cBhvr>
                                        <p:cTn id="12" dur="500"/>
                                        <p:tgtEl>
                                          <p:spTgt spid="70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08">
                                            <p:bg/>
                                          </p:spTgt>
                                        </p:tgtEl>
                                        <p:attrNameLst>
                                          <p:attrName>style.visibility</p:attrName>
                                        </p:attrNameLst>
                                      </p:cBhvr>
                                      <p:to>
                                        <p:strVal val="visible"/>
                                      </p:to>
                                    </p:set>
                                    <p:animEffect transition="in" filter="fade">
                                      <p:cBhvr>
                                        <p:cTn id="17" dur="1000"/>
                                        <p:tgtEl>
                                          <p:spTgt spid="708">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08">
                                            <p:txEl>
                                              <p:pRg st="0" end="0"/>
                                            </p:txEl>
                                          </p:spTgt>
                                        </p:tgtEl>
                                        <p:attrNameLst>
                                          <p:attrName>style.visibility</p:attrName>
                                        </p:attrNameLst>
                                      </p:cBhvr>
                                      <p:to>
                                        <p:strVal val="visible"/>
                                      </p:to>
                                    </p:set>
                                    <p:animEffect transition="in" filter="fade">
                                      <p:cBhvr>
                                        <p:cTn id="22" dur="1000"/>
                                        <p:tgtEl>
                                          <p:spTgt spid="70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08">
                                            <p:txEl>
                                              <p:pRg st="1" end="1"/>
                                            </p:txEl>
                                          </p:spTgt>
                                        </p:tgtEl>
                                        <p:attrNameLst>
                                          <p:attrName>style.visibility</p:attrName>
                                        </p:attrNameLst>
                                      </p:cBhvr>
                                      <p:to>
                                        <p:strVal val="visible"/>
                                      </p:to>
                                    </p:set>
                                    <p:animEffect transition="in" filter="fade">
                                      <p:cBhvr>
                                        <p:cTn id="27" dur="1000"/>
                                        <p:tgtEl>
                                          <p:spTgt spid="70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08">
                                            <p:txEl>
                                              <p:pRg st="2" end="2"/>
                                            </p:txEl>
                                          </p:spTgt>
                                        </p:tgtEl>
                                        <p:attrNameLst>
                                          <p:attrName>style.visibility</p:attrName>
                                        </p:attrNameLst>
                                      </p:cBhvr>
                                      <p:to>
                                        <p:strVal val="visible"/>
                                      </p:to>
                                    </p:set>
                                    <p:animEffect transition="in" filter="fade">
                                      <p:cBhvr>
                                        <p:cTn id="32" dur="1000"/>
                                        <p:tgtEl>
                                          <p:spTgt spid="708">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10"/>
                                        </p:tgtEl>
                                        <p:attrNameLst>
                                          <p:attrName>style.visibility</p:attrName>
                                        </p:attrNameLst>
                                      </p:cBhvr>
                                      <p:to>
                                        <p:strVal val="visible"/>
                                      </p:to>
                                    </p:set>
                                    <p:animEffect transition="in" filter="fade">
                                      <p:cBhvr>
                                        <p:cTn id="35" dur="500"/>
                                        <p:tgtEl>
                                          <p:spTgt spid="7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06"/>
                                        </p:tgtEl>
                                        <p:attrNameLst>
                                          <p:attrName>style.visibility</p:attrName>
                                        </p:attrNameLst>
                                      </p:cBhvr>
                                      <p:to>
                                        <p:strVal val="visible"/>
                                      </p:to>
                                    </p:set>
                                    <p:animEffect transition="in" filter="fade">
                                      <p:cBhvr>
                                        <p:cTn id="40" dur="500"/>
                                        <p:tgtEl>
                                          <p:spTgt spid="70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09">
                                            <p:bg/>
                                          </p:spTgt>
                                        </p:tgtEl>
                                        <p:attrNameLst>
                                          <p:attrName>style.visibility</p:attrName>
                                        </p:attrNameLst>
                                      </p:cBhvr>
                                      <p:to>
                                        <p:strVal val="visible"/>
                                      </p:to>
                                    </p:set>
                                    <p:animEffect transition="in" filter="fade">
                                      <p:cBhvr>
                                        <p:cTn id="45" dur="500"/>
                                        <p:tgtEl>
                                          <p:spTgt spid="709">
                                            <p:bg/>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09">
                                            <p:txEl>
                                              <p:pRg st="0" end="0"/>
                                            </p:txEl>
                                          </p:spTgt>
                                        </p:tgtEl>
                                        <p:attrNameLst>
                                          <p:attrName>style.visibility</p:attrName>
                                        </p:attrNameLst>
                                      </p:cBhvr>
                                      <p:to>
                                        <p:strVal val="visible"/>
                                      </p:to>
                                    </p:set>
                                    <p:animEffect transition="in" filter="fade">
                                      <p:cBhvr>
                                        <p:cTn id="50" dur="500"/>
                                        <p:tgtEl>
                                          <p:spTgt spid="709">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09">
                                            <p:txEl>
                                              <p:pRg st="1" end="1"/>
                                            </p:txEl>
                                          </p:spTgt>
                                        </p:tgtEl>
                                        <p:attrNameLst>
                                          <p:attrName>style.visibility</p:attrName>
                                        </p:attrNameLst>
                                      </p:cBhvr>
                                      <p:to>
                                        <p:strVal val="visible"/>
                                      </p:to>
                                    </p:set>
                                    <p:animEffect transition="in" filter="fade">
                                      <p:cBhvr>
                                        <p:cTn id="55" dur="500"/>
                                        <p:tgtEl>
                                          <p:spTgt spid="709">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09">
                                            <p:txEl>
                                              <p:pRg st="2" end="2"/>
                                            </p:txEl>
                                          </p:spTgt>
                                        </p:tgtEl>
                                        <p:attrNameLst>
                                          <p:attrName>style.visibility</p:attrName>
                                        </p:attrNameLst>
                                      </p:cBhvr>
                                      <p:to>
                                        <p:strVal val="visible"/>
                                      </p:to>
                                    </p:set>
                                    <p:animEffect transition="in" filter="fade">
                                      <p:cBhvr>
                                        <p:cTn id="60" dur="500"/>
                                        <p:tgtEl>
                                          <p:spTgt spid="709">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709">
                                            <p:txEl>
                                              <p:pRg st="3" end="3"/>
                                            </p:txEl>
                                          </p:spTgt>
                                        </p:tgtEl>
                                        <p:attrNameLst>
                                          <p:attrName>style.visibility</p:attrName>
                                        </p:attrNameLst>
                                      </p:cBhvr>
                                      <p:to>
                                        <p:strVal val="visible"/>
                                      </p:to>
                                    </p:set>
                                    <p:animEffect transition="in" filter="fade">
                                      <p:cBhvr>
                                        <p:cTn id="65" dur="500"/>
                                        <p:tgtEl>
                                          <p:spTgt spid="709">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709">
                                            <p:txEl>
                                              <p:pRg st="4" end="4"/>
                                            </p:txEl>
                                          </p:spTgt>
                                        </p:tgtEl>
                                        <p:attrNameLst>
                                          <p:attrName>style.visibility</p:attrName>
                                        </p:attrNameLst>
                                      </p:cBhvr>
                                      <p:to>
                                        <p:strVal val="visible"/>
                                      </p:to>
                                    </p:set>
                                    <p:animEffect transition="in" filter="fade">
                                      <p:cBhvr>
                                        <p:cTn id="70" dur="500"/>
                                        <p:tgtEl>
                                          <p:spTgt spid="709">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709">
                                            <p:txEl>
                                              <p:pRg st="5" end="5"/>
                                            </p:txEl>
                                          </p:spTgt>
                                        </p:tgtEl>
                                        <p:attrNameLst>
                                          <p:attrName>style.visibility</p:attrName>
                                        </p:attrNameLst>
                                      </p:cBhvr>
                                      <p:to>
                                        <p:strVal val="visible"/>
                                      </p:to>
                                    </p:set>
                                    <p:animEffect transition="in" filter="fade">
                                      <p:cBhvr>
                                        <p:cTn id="75" dur="500"/>
                                        <p:tgtEl>
                                          <p:spTgt spid="709">
                                            <p:txEl>
                                              <p:pRg st="5" end="5"/>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709">
                                            <p:txEl>
                                              <p:pRg st="6" end="6"/>
                                            </p:txEl>
                                          </p:spTgt>
                                        </p:tgtEl>
                                        <p:attrNameLst>
                                          <p:attrName>style.visibility</p:attrName>
                                        </p:attrNameLst>
                                      </p:cBhvr>
                                      <p:to>
                                        <p:strVal val="visible"/>
                                      </p:to>
                                    </p:set>
                                    <p:animEffect transition="in" filter="fade">
                                      <p:cBhvr>
                                        <p:cTn id="80" dur="500"/>
                                        <p:tgtEl>
                                          <p:spTgt spid="70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 grpId="0" animBg="1"/>
      <p:bldP spid="708" grpId="0" uiExpand="1" build="p" animBg="1"/>
      <p:bldP spid="706" grpId="0" animBg="1"/>
      <p:bldP spid="709" grpId="0" uiExpand="1" build="p" bldLvl="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0" name="Group"/>
          <p:cNvGrpSpPr/>
          <p:nvPr/>
        </p:nvGrpSpPr>
        <p:grpSpPr>
          <a:xfrm>
            <a:off x="300010" y="12315300"/>
            <a:ext cx="4601210" cy="995767"/>
            <a:chOff x="0" y="0"/>
            <a:chExt cx="4601208" cy="995765"/>
          </a:xfrm>
        </p:grpSpPr>
        <p:pic>
          <p:nvPicPr>
            <p:cNvPr id="715"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716"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717"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718"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719"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725" name="Group"/>
          <p:cNvGrpSpPr/>
          <p:nvPr/>
        </p:nvGrpSpPr>
        <p:grpSpPr>
          <a:xfrm>
            <a:off x="23097931" y="13055999"/>
            <a:ext cx="2098870" cy="1540537"/>
            <a:chOff x="0" y="2515"/>
            <a:chExt cx="2098868" cy="1540536"/>
          </a:xfrm>
        </p:grpSpPr>
        <p:sp>
          <p:nvSpPr>
            <p:cNvPr id="723" name="22"/>
            <p:cNvSpPr/>
            <p:nvPr/>
          </p:nvSpPr>
          <p:spPr>
            <a:xfrm>
              <a:off x="828867" y="27305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b="0">
                  <a:solidFill>
                    <a:srgbClr val="FFFFFF"/>
                  </a:solidFill>
                </a:defRPr>
              </a:pPr>
              <a:r>
                <a:rPr lang="en-US" b="0" dirty="0">
                  <a:latin typeface="Arial" panose="020B0604020202020204" pitchFamily="34" charset="0"/>
                  <a:cs typeface="Arial" panose="020B0604020202020204" pitchFamily="34" charset="0"/>
                </a:rPr>
                <a:t>24</a:t>
              </a:r>
            </a:p>
            <a:p>
              <a:pPr>
                <a:defRPr b="0">
                  <a:solidFill>
                    <a:srgbClr val="FFFFFF"/>
                  </a:solidFill>
                </a:defRPr>
              </a:pPr>
              <a:endParaRPr b="0" dirty="0">
                <a:latin typeface="Arial" panose="020B0604020202020204" pitchFamily="34" charset="0"/>
                <a:cs typeface="Arial" panose="020B0604020202020204" pitchFamily="34" charset="0"/>
              </a:endParaRPr>
            </a:p>
          </p:txBody>
        </p:sp>
        <p:pic>
          <p:nvPicPr>
            <p:cNvPr id="724" name="Image" descr="Image"/>
            <p:cNvPicPr>
              <a:picLocks noChangeAspect="1"/>
            </p:cNvPicPr>
            <p:nvPr/>
          </p:nvPicPr>
          <p:blipFill>
            <a:blip r:embed="rId6"/>
            <a:stretch>
              <a:fillRect/>
            </a:stretch>
          </p:blipFill>
          <p:spPr>
            <a:xfrm>
              <a:off x="0" y="2515"/>
              <a:ext cx="554528" cy="541069"/>
            </a:xfrm>
            <a:prstGeom prst="rect">
              <a:avLst/>
            </a:prstGeom>
            <a:ln w="12700" cap="flat">
              <a:noFill/>
              <a:miter lim="400000"/>
            </a:ln>
            <a:effectLst/>
          </p:spPr>
        </p:pic>
      </p:grpSp>
      <p:sp>
        <p:nvSpPr>
          <p:cNvPr id="714" name="Rounded Rectangle"/>
          <p:cNvSpPr/>
          <p:nvPr/>
        </p:nvSpPr>
        <p:spPr>
          <a:xfrm>
            <a:off x="3570889" y="2210135"/>
            <a:ext cx="17144600" cy="9816195"/>
          </a:xfrm>
          <a:prstGeom prst="roundRect">
            <a:avLst>
              <a:gd name="adj" fmla="val 2198"/>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n>
                <a:solidFill>
                  <a:schemeClr val="tx1"/>
                </a:solidFill>
              </a:ln>
              <a:latin typeface="Arial" panose="020B0604020202020204" pitchFamily="34" charset="0"/>
              <a:cs typeface="Arial" panose="020B0604020202020204" pitchFamily="34" charset="0"/>
            </a:endParaRPr>
          </a:p>
        </p:txBody>
      </p:sp>
      <p:sp>
        <p:nvSpPr>
          <p:cNvPr id="726" name="Household members should stay in another room or be separated from the patient as much as possible.…"/>
          <p:cNvSpPr txBox="1"/>
          <p:nvPr/>
        </p:nvSpPr>
        <p:spPr>
          <a:xfrm>
            <a:off x="3887562" y="2544208"/>
            <a:ext cx="16608875" cy="90556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57200" indent="-457200" algn="l" defTabSz="914400">
              <a:lnSpc>
                <a:spcPct val="150000"/>
              </a:lnSpc>
              <a:spcBef>
                <a:spcPts val="1200"/>
              </a:spcBef>
              <a:buClr>
                <a:srgbClr val="000000"/>
              </a:buClr>
              <a:buSzPct val="85000"/>
              <a:buFont typeface="Arial" panose="020B0604020202020204" pitchFamily="34" charset="0"/>
              <a:buChar char="•"/>
              <a:defRPr b="0" cap="all"/>
            </a:pPr>
            <a:r>
              <a:rPr sz="2700" b="0" dirty="0">
                <a:latin typeface="Arial" panose="020B0604020202020204" pitchFamily="34" charset="0"/>
                <a:cs typeface="Arial" panose="020B0604020202020204" pitchFamily="34" charset="0"/>
              </a:rPr>
              <a:t>Household members should stay in another room or be separated from the patient as much as possible. </a:t>
            </a:r>
          </a:p>
          <a:p>
            <a:pPr marL="457200" indent="-457200" algn="l" defTabSz="914400">
              <a:lnSpc>
                <a:spcPct val="150000"/>
              </a:lnSpc>
              <a:spcBef>
                <a:spcPts val="1200"/>
              </a:spcBef>
              <a:buClr>
                <a:srgbClr val="000000"/>
              </a:buClr>
              <a:buSzPct val="85000"/>
              <a:buFont typeface="Arial" panose="020B0604020202020204" pitchFamily="34" charset="0"/>
              <a:buChar char="•"/>
              <a:defRPr b="0" cap="all"/>
            </a:pPr>
            <a:r>
              <a:rPr sz="2700" b="0" dirty="0">
                <a:latin typeface="Arial" panose="020B0604020202020204" pitchFamily="34" charset="0"/>
                <a:cs typeface="Arial" panose="020B0604020202020204" pitchFamily="34" charset="0"/>
              </a:rPr>
              <a:t>Household members should use a separate bedroom and bathroom, if available.</a:t>
            </a:r>
          </a:p>
          <a:p>
            <a:pPr marL="457200" indent="-457200" algn="l" defTabSz="914400">
              <a:lnSpc>
                <a:spcPct val="150000"/>
              </a:lnSpc>
              <a:spcBef>
                <a:spcPts val="1200"/>
              </a:spcBef>
              <a:buClr>
                <a:srgbClr val="000000"/>
              </a:buClr>
              <a:buSzPct val="85000"/>
              <a:buFont typeface="Arial" panose="020B0604020202020204" pitchFamily="34" charset="0"/>
              <a:buChar char="•"/>
              <a:defRPr b="0" cap="all"/>
            </a:pPr>
            <a:r>
              <a:rPr sz="2700" b="0" dirty="0">
                <a:latin typeface="Arial" panose="020B0604020202020204" pitchFamily="34" charset="0"/>
                <a:cs typeface="Arial" panose="020B0604020202020204" pitchFamily="34" charset="0"/>
              </a:rPr>
              <a:t>Avoid sharing household items e.g. dishes, drinking glasses, cups, eating utensils, towels, bedding, or other items with other people at home.</a:t>
            </a:r>
          </a:p>
          <a:p>
            <a:pPr marL="457200" indent="-457200" algn="l" defTabSz="914400">
              <a:lnSpc>
                <a:spcPct val="150000"/>
              </a:lnSpc>
              <a:spcBef>
                <a:spcPts val="1200"/>
              </a:spcBef>
              <a:buClr>
                <a:srgbClr val="000000"/>
              </a:buClr>
              <a:buSzPct val="85000"/>
              <a:buFont typeface="Arial" panose="020B0604020202020204" pitchFamily="34" charset="0"/>
              <a:buChar char="•"/>
              <a:defRPr b="0" cap="all"/>
            </a:pPr>
            <a:r>
              <a:rPr sz="2700" b="0" dirty="0">
                <a:latin typeface="Arial" panose="020B0604020202020204" pitchFamily="34" charset="0"/>
                <a:cs typeface="Arial" panose="020B0604020202020204" pitchFamily="34" charset="0"/>
              </a:rPr>
              <a:t>Wash hand as often thoroughly with soap and water (40 secs) or with 70% alcohol-based hand </a:t>
            </a:r>
            <a:r>
              <a:rPr sz="2700" b="0" dirty="0" err="1">
                <a:latin typeface="Arial" panose="020B0604020202020204" pitchFamily="34" charset="0"/>
                <a:cs typeface="Arial" panose="020B0604020202020204" pitchFamily="34" charset="0"/>
              </a:rPr>
              <a:t>sanitiser</a:t>
            </a:r>
            <a:endParaRPr sz="2700" b="0" dirty="0">
              <a:latin typeface="Arial" panose="020B0604020202020204" pitchFamily="34" charset="0"/>
              <a:cs typeface="Arial" panose="020B0604020202020204" pitchFamily="34" charset="0"/>
            </a:endParaRPr>
          </a:p>
          <a:p>
            <a:pPr marL="457200" indent="-457200" algn="l" defTabSz="914400">
              <a:lnSpc>
                <a:spcPct val="150000"/>
              </a:lnSpc>
              <a:spcBef>
                <a:spcPts val="1200"/>
              </a:spcBef>
              <a:buClr>
                <a:srgbClr val="000000"/>
              </a:buClr>
              <a:buSzPct val="85000"/>
              <a:buFont typeface="Arial" panose="020B0604020202020204" pitchFamily="34" charset="0"/>
              <a:buChar char="•"/>
              <a:defRPr b="0" cap="all"/>
            </a:pPr>
            <a:r>
              <a:rPr sz="2700" b="0" dirty="0">
                <a:latin typeface="Arial" panose="020B0604020202020204" pitchFamily="34" charset="0"/>
                <a:cs typeface="Arial" panose="020B0604020202020204" pitchFamily="34" charset="0"/>
              </a:rPr>
              <a:t>When IN Contact with the person who is quarantined, the family members should Wear a three layered mask at all the times. Disposable masks are never to be reused. </a:t>
            </a:r>
          </a:p>
          <a:p>
            <a:pPr marL="457200" indent="-457200" algn="l" defTabSz="914400">
              <a:lnSpc>
                <a:spcPct val="150000"/>
              </a:lnSpc>
              <a:spcBef>
                <a:spcPts val="1200"/>
              </a:spcBef>
              <a:buClr>
                <a:srgbClr val="000000"/>
              </a:buClr>
              <a:buSzPct val="85000"/>
              <a:buFont typeface="Arial" panose="020B0604020202020204" pitchFamily="34" charset="0"/>
              <a:buChar char="•"/>
              <a:defRPr b="0" cap="all"/>
            </a:pPr>
            <a:r>
              <a:rPr sz="2700" b="0" dirty="0">
                <a:latin typeface="Arial" panose="020B0604020202020204" pitchFamily="34" charset="0"/>
                <a:cs typeface="Arial" panose="020B0604020202020204" pitchFamily="34" charset="0"/>
              </a:rPr>
              <a:t>Used mask should be considered as potentially infected. Dispose mask by soaking in home bleach solution and then throwing in a dustbin.</a:t>
            </a:r>
          </a:p>
          <a:p>
            <a:pPr marL="457200" indent="-457200" algn="l" defTabSz="914400">
              <a:lnSpc>
                <a:spcPct val="150000"/>
              </a:lnSpc>
              <a:spcBef>
                <a:spcPts val="1200"/>
              </a:spcBef>
              <a:buClr>
                <a:srgbClr val="000000"/>
              </a:buClr>
              <a:buSzPct val="85000"/>
              <a:buFont typeface="Arial" panose="020B0604020202020204" pitchFamily="34" charset="0"/>
              <a:buChar char="•"/>
              <a:defRPr b="0" cap="all"/>
            </a:pPr>
            <a:r>
              <a:rPr sz="2700" b="0" dirty="0">
                <a:latin typeface="Arial" panose="020B0604020202020204" pitchFamily="34" charset="0"/>
                <a:cs typeface="Arial" panose="020B0604020202020204" pitchFamily="34" charset="0"/>
              </a:rPr>
              <a:t>Do NOT let small children play with the masks.</a:t>
            </a:r>
            <a:r>
              <a:rPr sz="2700" b="0" cap="none" dirty="0">
                <a:latin typeface="Arial" panose="020B0604020202020204" pitchFamily="34" charset="0"/>
                <a:cs typeface="Arial" panose="020B0604020202020204" pitchFamily="34" charset="0"/>
              </a:rPr>
              <a:t> </a:t>
            </a:r>
          </a:p>
        </p:txBody>
      </p:sp>
      <p:pic>
        <p:nvPicPr>
          <p:cNvPr id="727" name="Image" descr="Image"/>
          <p:cNvPicPr>
            <a:picLocks noChangeAspect="1"/>
          </p:cNvPicPr>
          <p:nvPr/>
        </p:nvPicPr>
        <p:blipFill>
          <a:blip r:embed="rId7"/>
          <a:stretch>
            <a:fillRect/>
          </a:stretch>
        </p:blipFill>
        <p:spPr>
          <a:xfrm>
            <a:off x="14151" y="9144000"/>
            <a:ext cx="3145571" cy="2747360"/>
          </a:xfrm>
          <a:prstGeom prst="rect">
            <a:avLst/>
          </a:prstGeom>
          <a:ln w="12700">
            <a:miter lim="400000"/>
          </a:ln>
        </p:spPr>
      </p:pic>
      <p:grpSp>
        <p:nvGrpSpPr>
          <p:cNvPr id="3" name="Group 2">
            <a:extLst>
              <a:ext uri="{FF2B5EF4-FFF2-40B4-BE49-F238E27FC236}">
                <a16:creationId xmlns:a16="http://schemas.microsoft.com/office/drawing/2014/main" id="{D9B61B84-876A-4941-82AC-8481B607D747}"/>
              </a:ext>
            </a:extLst>
          </p:cNvPr>
          <p:cNvGrpSpPr/>
          <p:nvPr/>
        </p:nvGrpSpPr>
        <p:grpSpPr>
          <a:xfrm>
            <a:off x="4720885" y="4758"/>
            <a:ext cx="19663996" cy="3888817"/>
            <a:chOff x="4720885" y="4758"/>
            <a:chExt cx="19663996" cy="3888817"/>
          </a:xfrm>
        </p:grpSpPr>
        <p:grpSp>
          <p:nvGrpSpPr>
            <p:cNvPr id="2" name="Group 1">
              <a:extLst>
                <a:ext uri="{FF2B5EF4-FFF2-40B4-BE49-F238E27FC236}">
                  <a16:creationId xmlns:a16="http://schemas.microsoft.com/office/drawing/2014/main" id="{B9CA9C52-DCAA-454D-B30C-40C51A48B0F8}"/>
                </a:ext>
              </a:extLst>
            </p:cNvPr>
            <p:cNvGrpSpPr/>
            <p:nvPr/>
          </p:nvGrpSpPr>
          <p:grpSpPr>
            <a:xfrm>
              <a:off x="4720885" y="476490"/>
              <a:ext cx="14844608" cy="1352310"/>
              <a:chOff x="4720885" y="476490"/>
              <a:chExt cx="14844608" cy="1352310"/>
            </a:xfrm>
          </p:grpSpPr>
          <p:sp>
            <p:nvSpPr>
              <p:cNvPr id="721" name="Rounded Rectangle"/>
              <p:cNvSpPr/>
              <p:nvPr/>
            </p:nvSpPr>
            <p:spPr>
              <a:xfrm>
                <a:off x="4720885" y="476490"/>
                <a:ext cx="14844608" cy="1352310"/>
              </a:xfrm>
              <a:prstGeom prst="roundRect">
                <a:avLst>
                  <a:gd name="adj" fmla="val 24368"/>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722" name="HOME QUARANTINE: STAY SAFE FOR FAMILY MEMBERS"/>
              <p:cNvSpPr txBox="1"/>
              <p:nvPr/>
            </p:nvSpPr>
            <p:spPr>
              <a:xfrm>
                <a:off x="5515814" y="841494"/>
                <a:ext cx="13352373" cy="6646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nSpc>
                    <a:spcPct val="110000"/>
                  </a:lnSpc>
                  <a:defRPr sz="3600" cap="all" spc="96">
                    <a:solidFill>
                      <a:srgbClr val="002135"/>
                    </a:solidFill>
                  </a:defRPr>
                </a:lvl1pPr>
              </a:lstStyle>
              <a:p>
                <a:r>
                  <a:rPr b="0" dirty="0">
                    <a:latin typeface="Arial" panose="020B0604020202020204" pitchFamily="34" charset="0"/>
                    <a:cs typeface="Arial" panose="020B0604020202020204" pitchFamily="34" charset="0"/>
                  </a:rPr>
                  <a:t>HOME QUARANTINE: STAY SAFE FOR FAMILY MEMBERS</a:t>
                </a:r>
              </a:p>
            </p:txBody>
          </p:sp>
        </p:grpSp>
        <p:pic>
          <p:nvPicPr>
            <p:cNvPr id="728" name="Image" descr="Image"/>
            <p:cNvPicPr>
              <a:picLocks noChangeAspect="1"/>
            </p:cNvPicPr>
            <p:nvPr/>
          </p:nvPicPr>
          <p:blipFill>
            <a:blip r:embed="rId8"/>
            <a:stretch>
              <a:fillRect/>
            </a:stretch>
          </p:blipFill>
          <p:spPr>
            <a:xfrm>
              <a:off x="20037838" y="4758"/>
              <a:ext cx="4347043" cy="3888817"/>
            </a:xfrm>
            <a:prstGeom prst="rect">
              <a:avLst/>
            </a:prstGeom>
            <a:ln w="12700">
              <a:miter lim="400000"/>
            </a:ln>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4"/>
                                        </p:tgtEl>
                                        <p:attrNameLst>
                                          <p:attrName>style.visibility</p:attrName>
                                        </p:attrNameLst>
                                      </p:cBhvr>
                                      <p:to>
                                        <p:strVal val="visible"/>
                                      </p:to>
                                    </p:set>
                                    <p:animEffect transition="in" filter="fade">
                                      <p:cBhvr>
                                        <p:cTn id="12" dur="500"/>
                                        <p:tgtEl>
                                          <p:spTgt spid="7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6">
                                            <p:bg/>
                                          </p:spTgt>
                                        </p:tgtEl>
                                        <p:attrNameLst>
                                          <p:attrName>style.visibility</p:attrName>
                                        </p:attrNameLst>
                                      </p:cBhvr>
                                      <p:to>
                                        <p:strVal val="visible"/>
                                      </p:to>
                                    </p:set>
                                    <p:animEffect transition="in" filter="fade">
                                      <p:cBhvr>
                                        <p:cTn id="17" dur="500"/>
                                        <p:tgtEl>
                                          <p:spTgt spid="726">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26">
                                            <p:txEl>
                                              <p:pRg st="0" end="0"/>
                                            </p:txEl>
                                          </p:spTgt>
                                        </p:tgtEl>
                                        <p:attrNameLst>
                                          <p:attrName>style.visibility</p:attrName>
                                        </p:attrNameLst>
                                      </p:cBhvr>
                                      <p:to>
                                        <p:strVal val="visible"/>
                                      </p:to>
                                    </p:set>
                                    <p:animEffect transition="in" filter="fade">
                                      <p:cBhvr>
                                        <p:cTn id="22" dur="500"/>
                                        <p:tgtEl>
                                          <p:spTgt spid="7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26">
                                            <p:txEl>
                                              <p:pRg st="1" end="1"/>
                                            </p:txEl>
                                          </p:spTgt>
                                        </p:tgtEl>
                                        <p:attrNameLst>
                                          <p:attrName>style.visibility</p:attrName>
                                        </p:attrNameLst>
                                      </p:cBhvr>
                                      <p:to>
                                        <p:strVal val="visible"/>
                                      </p:to>
                                    </p:set>
                                    <p:animEffect transition="in" filter="fade">
                                      <p:cBhvr>
                                        <p:cTn id="27" dur="500"/>
                                        <p:tgtEl>
                                          <p:spTgt spid="72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26">
                                            <p:txEl>
                                              <p:pRg st="2" end="2"/>
                                            </p:txEl>
                                          </p:spTgt>
                                        </p:tgtEl>
                                        <p:attrNameLst>
                                          <p:attrName>style.visibility</p:attrName>
                                        </p:attrNameLst>
                                      </p:cBhvr>
                                      <p:to>
                                        <p:strVal val="visible"/>
                                      </p:to>
                                    </p:set>
                                    <p:animEffect transition="in" filter="fade">
                                      <p:cBhvr>
                                        <p:cTn id="32" dur="500"/>
                                        <p:tgtEl>
                                          <p:spTgt spid="72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26">
                                            <p:txEl>
                                              <p:pRg st="3" end="3"/>
                                            </p:txEl>
                                          </p:spTgt>
                                        </p:tgtEl>
                                        <p:attrNameLst>
                                          <p:attrName>style.visibility</p:attrName>
                                        </p:attrNameLst>
                                      </p:cBhvr>
                                      <p:to>
                                        <p:strVal val="visible"/>
                                      </p:to>
                                    </p:set>
                                    <p:animEffect transition="in" filter="fade">
                                      <p:cBhvr>
                                        <p:cTn id="37" dur="500"/>
                                        <p:tgtEl>
                                          <p:spTgt spid="72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26">
                                            <p:txEl>
                                              <p:pRg st="4" end="4"/>
                                            </p:txEl>
                                          </p:spTgt>
                                        </p:tgtEl>
                                        <p:attrNameLst>
                                          <p:attrName>style.visibility</p:attrName>
                                        </p:attrNameLst>
                                      </p:cBhvr>
                                      <p:to>
                                        <p:strVal val="visible"/>
                                      </p:to>
                                    </p:set>
                                    <p:animEffect transition="in" filter="fade">
                                      <p:cBhvr>
                                        <p:cTn id="42" dur="500"/>
                                        <p:tgtEl>
                                          <p:spTgt spid="72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26">
                                            <p:txEl>
                                              <p:pRg st="5" end="5"/>
                                            </p:txEl>
                                          </p:spTgt>
                                        </p:tgtEl>
                                        <p:attrNameLst>
                                          <p:attrName>style.visibility</p:attrName>
                                        </p:attrNameLst>
                                      </p:cBhvr>
                                      <p:to>
                                        <p:strVal val="visible"/>
                                      </p:to>
                                    </p:set>
                                    <p:animEffect transition="in" filter="fade">
                                      <p:cBhvr>
                                        <p:cTn id="47" dur="500"/>
                                        <p:tgtEl>
                                          <p:spTgt spid="726">
                                            <p:txEl>
                                              <p:pRg st="5" end="5"/>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727"/>
                                        </p:tgtEl>
                                        <p:attrNameLst>
                                          <p:attrName>style.visibility</p:attrName>
                                        </p:attrNameLst>
                                      </p:cBhvr>
                                      <p:to>
                                        <p:strVal val="visible"/>
                                      </p:to>
                                    </p:set>
                                    <p:animEffect transition="in" filter="fade">
                                      <p:cBhvr>
                                        <p:cTn id="50" dur="500"/>
                                        <p:tgtEl>
                                          <p:spTgt spid="72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26">
                                            <p:txEl>
                                              <p:pRg st="6" end="6"/>
                                            </p:txEl>
                                          </p:spTgt>
                                        </p:tgtEl>
                                        <p:attrNameLst>
                                          <p:attrName>style.visibility</p:attrName>
                                        </p:attrNameLst>
                                      </p:cBhvr>
                                      <p:to>
                                        <p:strVal val="visible"/>
                                      </p:to>
                                    </p:set>
                                    <p:animEffect transition="in" filter="fade">
                                      <p:cBhvr>
                                        <p:cTn id="55" dur="500"/>
                                        <p:tgtEl>
                                          <p:spTgt spid="72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 grpId="0" animBg="1"/>
      <p:bldP spid="726" grpId="0" uiExpand="1" build="p" bldLvl="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3" name="Group"/>
          <p:cNvGrpSpPr/>
          <p:nvPr/>
        </p:nvGrpSpPr>
        <p:grpSpPr>
          <a:xfrm>
            <a:off x="300010" y="12315300"/>
            <a:ext cx="4601210" cy="995767"/>
            <a:chOff x="0" y="0"/>
            <a:chExt cx="4601208" cy="995765"/>
          </a:xfrm>
        </p:grpSpPr>
        <p:pic>
          <p:nvPicPr>
            <p:cNvPr id="738"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739"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740"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741"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742"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746" name="Group"/>
          <p:cNvGrpSpPr/>
          <p:nvPr/>
        </p:nvGrpSpPr>
        <p:grpSpPr>
          <a:xfrm>
            <a:off x="23097931" y="13055998"/>
            <a:ext cx="2098870" cy="1540535"/>
            <a:chOff x="0" y="2516"/>
            <a:chExt cx="2098868" cy="1540533"/>
          </a:xfrm>
        </p:grpSpPr>
        <p:sp>
          <p:nvSpPr>
            <p:cNvPr id="744" name="24"/>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25</a:t>
              </a:r>
              <a:endParaRPr dirty="0">
                <a:latin typeface="Arial" panose="020B0604020202020204" pitchFamily="34" charset="0"/>
                <a:cs typeface="Arial" panose="020B0604020202020204" pitchFamily="34" charset="0"/>
              </a:endParaRPr>
            </a:p>
          </p:txBody>
        </p:sp>
        <p:pic>
          <p:nvPicPr>
            <p:cNvPr id="745"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grpSp>
        <p:nvGrpSpPr>
          <p:cNvPr id="2" name="Group 1">
            <a:extLst>
              <a:ext uri="{FF2B5EF4-FFF2-40B4-BE49-F238E27FC236}">
                <a16:creationId xmlns:a16="http://schemas.microsoft.com/office/drawing/2014/main" id="{E263B65D-E38F-9C45-8E6A-AFFF7B1CC8F6}"/>
              </a:ext>
            </a:extLst>
          </p:cNvPr>
          <p:cNvGrpSpPr/>
          <p:nvPr/>
        </p:nvGrpSpPr>
        <p:grpSpPr>
          <a:xfrm>
            <a:off x="-25400" y="1227391"/>
            <a:ext cx="24434800" cy="4245174"/>
            <a:chOff x="-25400" y="1227391"/>
            <a:chExt cx="24434800" cy="4245174"/>
          </a:xfrm>
        </p:grpSpPr>
        <p:sp>
          <p:nvSpPr>
            <p:cNvPr id="747" name="Rectangle"/>
            <p:cNvSpPr/>
            <p:nvPr/>
          </p:nvSpPr>
          <p:spPr>
            <a:xfrm>
              <a:off x="-25400" y="1227391"/>
              <a:ext cx="24434800" cy="4245174"/>
            </a:xfrm>
            <a:prstGeom prst="rect">
              <a:avLst/>
            </a:prstGeom>
            <a:solidFill>
              <a:srgbClr val="FFFFFF"/>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748" name="SESSION 5"/>
            <p:cNvSpPr txBox="1"/>
            <p:nvPr/>
          </p:nvSpPr>
          <p:spPr>
            <a:xfrm>
              <a:off x="8754360" y="2185282"/>
              <a:ext cx="6875279"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12750">
                <a:defRPr sz="10000">
                  <a:solidFill>
                    <a:srgbClr val="002135"/>
                  </a:solidFill>
                </a:defRPr>
              </a:lvl1pPr>
            </a:lstStyle>
            <a:p>
              <a:r>
                <a:rPr b="0" dirty="0">
                  <a:latin typeface="Arial" panose="020B0604020202020204" pitchFamily="34" charset="0"/>
                  <a:cs typeface="Arial" panose="020B0604020202020204" pitchFamily="34" charset="0"/>
                </a:rPr>
                <a:t>SESSION 5</a:t>
              </a:r>
            </a:p>
          </p:txBody>
        </p:sp>
        <p:sp>
          <p:nvSpPr>
            <p:cNvPr id="749" name="STIGMA AND DISCRIMINATION"/>
            <p:cNvSpPr txBox="1"/>
            <p:nvPr/>
          </p:nvSpPr>
          <p:spPr>
            <a:xfrm>
              <a:off x="9296975" y="3951558"/>
              <a:ext cx="5790047"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002135"/>
                  </a:solidFill>
                </a:defRPr>
              </a:lvl1pPr>
            </a:lstStyle>
            <a:p>
              <a:r>
                <a:rPr b="0" dirty="0">
                  <a:latin typeface="Arial" panose="020B0604020202020204" pitchFamily="34" charset="0"/>
                  <a:cs typeface="Arial" panose="020B0604020202020204" pitchFamily="34" charset="0"/>
                </a:rPr>
                <a:t>STIGMA AND DISCRIMINATION</a:t>
              </a:r>
            </a:p>
          </p:txBody>
        </p:sp>
        <p:sp>
          <p:nvSpPr>
            <p:cNvPr id="750" name="Line"/>
            <p:cNvSpPr/>
            <p:nvPr/>
          </p:nvSpPr>
          <p:spPr>
            <a:xfrm>
              <a:off x="8835205" y="3830461"/>
              <a:ext cx="6713589" cy="1"/>
            </a:xfrm>
            <a:prstGeom prst="line">
              <a:avLst/>
            </a:prstGeom>
            <a:ln w="25400">
              <a:solidFill>
                <a:srgbClr val="AAABAE"/>
              </a:solidFill>
              <a:miter lim="400000"/>
            </a:ln>
          </p:spPr>
          <p:txBody>
            <a:bodyPr lIns="45718" tIns="45718" rIns="45718" bIns="45718"/>
            <a:lstStyle/>
            <a:p>
              <a:endParaRPr b="0" dirty="0">
                <a:latin typeface="Arial" panose="020B0604020202020204" pitchFamily="34" charset="0"/>
                <a:cs typeface="Arial" panose="020B0604020202020204" pitchFamily="34" charset="0"/>
              </a:endParaRPr>
            </a:p>
          </p:txBody>
        </p:sp>
      </p:grpSp>
      <p:grpSp>
        <p:nvGrpSpPr>
          <p:cNvPr id="4" name="Group 3">
            <a:extLst>
              <a:ext uri="{FF2B5EF4-FFF2-40B4-BE49-F238E27FC236}">
                <a16:creationId xmlns:a16="http://schemas.microsoft.com/office/drawing/2014/main" id="{3354EB87-A818-D648-9737-7F7CE3BA7FA3}"/>
              </a:ext>
            </a:extLst>
          </p:cNvPr>
          <p:cNvGrpSpPr/>
          <p:nvPr/>
        </p:nvGrpSpPr>
        <p:grpSpPr>
          <a:xfrm>
            <a:off x="6210377" y="5625528"/>
            <a:ext cx="5855086" cy="6249567"/>
            <a:chOff x="6210377" y="5625528"/>
            <a:chExt cx="5855086" cy="6249567"/>
          </a:xfrm>
          <a:solidFill>
            <a:schemeClr val="accent1">
              <a:lumMod val="20000"/>
              <a:lumOff val="80000"/>
            </a:schemeClr>
          </a:solidFill>
        </p:grpSpPr>
        <p:sp>
          <p:nvSpPr>
            <p:cNvPr id="731" name="Rounded Rectangle"/>
            <p:cNvSpPr/>
            <p:nvPr/>
          </p:nvSpPr>
          <p:spPr>
            <a:xfrm>
              <a:off x="6210377" y="9768392"/>
              <a:ext cx="5855086" cy="2106703"/>
            </a:xfrm>
            <a:prstGeom prst="roundRect">
              <a:avLst>
                <a:gd name="adj" fmla="val 9043"/>
              </a:avLst>
            </a:prstGeom>
            <a:grp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735" name="Arrow 10"/>
            <p:cNvSpPr/>
            <p:nvPr/>
          </p:nvSpPr>
          <p:spPr>
            <a:xfrm rot="5400000">
              <a:off x="8794548" y="8768954"/>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grpFill/>
            <a:ln w="12700">
              <a:miter lim="400000"/>
            </a:ln>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752" name="WHY IS THERE…"/>
            <p:cNvSpPr txBox="1"/>
            <p:nvPr/>
          </p:nvSpPr>
          <p:spPr>
            <a:xfrm>
              <a:off x="7378145" y="10154896"/>
              <a:ext cx="3803926" cy="1333698"/>
            </a:xfrm>
            <a:prstGeom prst="rect">
              <a:avLst/>
            </a:prstGeom>
            <a:gr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4000">
                  <a:solidFill>
                    <a:srgbClr val="FFFFFF"/>
                  </a:solidFill>
                </a:defRPr>
              </a:pPr>
              <a:r>
                <a:rPr b="0" dirty="0">
                  <a:solidFill>
                    <a:sysClr val="windowText" lastClr="000000"/>
                  </a:solidFill>
                  <a:latin typeface="Arial" panose="020B0604020202020204" pitchFamily="34" charset="0"/>
                  <a:cs typeface="Arial" panose="020B0604020202020204" pitchFamily="34" charset="0"/>
                </a:rPr>
                <a:t>WHY IS THERE</a:t>
              </a:r>
            </a:p>
            <a:p>
              <a:pPr>
                <a:defRPr sz="4000">
                  <a:solidFill>
                    <a:srgbClr val="FFFFFF"/>
                  </a:solidFill>
                </a:defRPr>
              </a:pPr>
              <a:r>
                <a:rPr b="0" dirty="0">
                  <a:solidFill>
                    <a:sysClr val="windowText" lastClr="000000"/>
                  </a:solidFill>
                  <a:latin typeface="Arial" panose="020B0604020202020204" pitchFamily="34" charset="0"/>
                  <a:cs typeface="Arial" panose="020B0604020202020204" pitchFamily="34" charset="0"/>
                </a:rPr>
                <a:t>STIGMA?</a:t>
              </a:r>
            </a:p>
          </p:txBody>
        </p:sp>
        <p:pic>
          <p:nvPicPr>
            <p:cNvPr id="755" name="Image" descr="Image"/>
            <p:cNvPicPr>
              <a:picLocks noChangeAspect="1"/>
            </p:cNvPicPr>
            <p:nvPr/>
          </p:nvPicPr>
          <p:blipFill>
            <a:blip r:embed="rId7"/>
            <a:stretch>
              <a:fillRect/>
            </a:stretch>
          </p:blipFill>
          <p:spPr>
            <a:xfrm>
              <a:off x="7800120" y="5625528"/>
              <a:ext cx="3892969" cy="2778850"/>
            </a:xfrm>
            <a:prstGeom prst="rect">
              <a:avLst/>
            </a:prstGeom>
            <a:grpFill/>
            <a:ln w="12700">
              <a:miter lim="400000"/>
            </a:ln>
          </p:spPr>
        </p:pic>
      </p:grpSp>
      <p:grpSp>
        <p:nvGrpSpPr>
          <p:cNvPr id="3" name="Group 2">
            <a:extLst>
              <a:ext uri="{FF2B5EF4-FFF2-40B4-BE49-F238E27FC236}">
                <a16:creationId xmlns:a16="http://schemas.microsoft.com/office/drawing/2014/main" id="{9682BE3B-E73E-C048-A62C-48D376905964}"/>
              </a:ext>
            </a:extLst>
          </p:cNvPr>
          <p:cNvGrpSpPr/>
          <p:nvPr/>
        </p:nvGrpSpPr>
        <p:grpSpPr>
          <a:xfrm>
            <a:off x="102217" y="5452553"/>
            <a:ext cx="5896490" cy="6438733"/>
            <a:chOff x="102217" y="5452553"/>
            <a:chExt cx="5896490" cy="6438733"/>
          </a:xfrm>
        </p:grpSpPr>
        <p:sp>
          <p:nvSpPr>
            <p:cNvPr id="730" name="Rounded Rectangle"/>
            <p:cNvSpPr/>
            <p:nvPr/>
          </p:nvSpPr>
          <p:spPr>
            <a:xfrm>
              <a:off x="102217" y="9784584"/>
              <a:ext cx="5855086" cy="2106702"/>
            </a:xfrm>
            <a:prstGeom prst="roundRect">
              <a:avLst>
                <a:gd name="adj" fmla="val 9043"/>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734" name="Arrow 10"/>
            <p:cNvSpPr/>
            <p:nvPr/>
          </p:nvSpPr>
          <p:spPr>
            <a:xfrm rot="5400000">
              <a:off x="2686389" y="873796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751" name="WHAT IS…"/>
            <p:cNvSpPr txBox="1"/>
            <p:nvPr/>
          </p:nvSpPr>
          <p:spPr>
            <a:xfrm>
              <a:off x="1839529" y="10154896"/>
              <a:ext cx="2380460"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4000"/>
              </a:pPr>
              <a:r>
                <a:rPr b="0" dirty="0">
                  <a:latin typeface="Arial" panose="020B0604020202020204" pitchFamily="34" charset="0"/>
                  <a:cs typeface="Arial" panose="020B0604020202020204" pitchFamily="34" charset="0"/>
                </a:rPr>
                <a:t>WHAT IS </a:t>
              </a:r>
            </a:p>
            <a:p>
              <a:pPr>
                <a:defRPr sz="4000"/>
              </a:pPr>
              <a:r>
                <a:rPr b="0" dirty="0">
                  <a:latin typeface="Arial" panose="020B0604020202020204" pitchFamily="34" charset="0"/>
                  <a:cs typeface="Arial" panose="020B0604020202020204" pitchFamily="34" charset="0"/>
                </a:rPr>
                <a:t>STIGMA?</a:t>
              </a:r>
            </a:p>
          </p:txBody>
        </p:sp>
        <p:pic>
          <p:nvPicPr>
            <p:cNvPr id="756" name="Image" descr="Image"/>
            <p:cNvPicPr>
              <a:picLocks noChangeAspect="1"/>
            </p:cNvPicPr>
            <p:nvPr/>
          </p:nvPicPr>
          <p:blipFill>
            <a:blip r:embed="rId8"/>
            <a:stretch>
              <a:fillRect/>
            </a:stretch>
          </p:blipFill>
          <p:spPr>
            <a:xfrm>
              <a:off x="508149" y="5452553"/>
              <a:ext cx="5490558" cy="2810894"/>
            </a:xfrm>
            <a:prstGeom prst="rect">
              <a:avLst/>
            </a:prstGeom>
            <a:ln w="12700">
              <a:miter lim="400000"/>
            </a:ln>
          </p:spPr>
        </p:pic>
      </p:grpSp>
      <p:grpSp>
        <p:nvGrpSpPr>
          <p:cNvPr id="5" name="Group 4">
            <a:extLst>
              <a:ext uri="{FF2B5EF4-FFF2-40B4-BE49-F238E27FC236}">
                <a16:creationId xmlns:a16="http://schemas.microsoft.com/office/drawing/2014/main" id="{66571D0B-935E-0145-AC5E-71BD24EF6DB0}"/>
              </a:ext>
            </a:extLst>
          </p:cNvPr>
          <p:cNvGrpSpPr/>
          <p:nvPr/>
        </p:nvGrpSpPr>
        <p:grpSpPr>
          <a:xfrm>
            <a:off x="12318536" y="5192707"/>
            <a:ext cx="5855086" cy="6698579"/>
            <a:chOff x="12318536" y="5192707"/>
            <a:chExt cx="5855086" cy="6698579"/>
          </a:xfrm>
        </p:grpSpPr>
        <p:sp>
          <p:nvSpPr>
            <p:cNvPr id="732" name="Rounded Rectangle"/>
            <p:cNvSpPr/>
            <p:nvPr/>
          </p:nvSpPr>
          <p:spPr>
            <a:xfrm>
              <a:off x="12318536" y="9784584"/>
              <a:ext cx="5855086" cy="2106702"/>
            </a:xfrm>
            <a:prstGeom prst="roundRect">
              <a:avLst>
                <a:gd name="adj" fmla="val 9043"/>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736" name="Arrow 10"/>
            <p:cNvSpPr/>
            <p:nvPr/>
          </p:nvSpPr>
          <p:spPr>
            <a:xfrm rot="5400000">
              <a:off x="14902708" y="873796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754" name="WHAT DOES…"/>
            <p:cNvSpPr txBox="1"/>
            <p:nvPr/>
          </p:nvSpPr>
          <p:spPr>
            <a:xfrm>
              <a:off x="13471234" y="10171087"/>
              <a:ext cx="326531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4000"/>
              </a:pPr>
              <a:r>
                <a:rPr b="0" dirty="0">
                  <a:latin typeface="Arial" panose="020B0604020202020204" pitchFamily="34" charset="0"/>
                  <a:cs typeface="Arial" panose="020B0604020202020204" pitchFamily="34" charset="0"/>
                </a:rPr>
                <a:t>WHAT DOES</a:t>
              </a:r>
            </a:p>
            <a:p>
              <a:pPr>
                <a:defRPr sz="4000"/>
              </a:pPr>
              <a:r>
                <a:rPr b="0" dirty="0">
                  <a:latin typeface="Arial" panose="020B0604020202020204" pitchFamily="34" charset="0"/>
                  <a:cs typeface="Arial" panose="020B0604020202020204" pitchFamily="34" charset="0"/>
                </a:rPr>
                <a:t>STIGMA DO?</a:t>
              </a:r>
            </a:p>
          </p:txBody>
        </p:sp>
        <p:pic>
          <p:nvPicPr>
            <p:cNvPr id="757" name="Image" descr="Image"/>
            <p:cNvPicPr>
              <a:picLocks noChangeAspect="1"/>
            </p:cNvPicPr>
            <p:nvPr/>
          </p:nvPicPr>
          <p:blipFill>
            <a:blip r:embed="rId9"/>
            <a:stretch>
              <a:fillRect/>
            </a:stretch>
          </p:blipFill>
          <p:spPr>
            <a:xfrm>
              <a:off x="14425648" y="5192707"/>
              <a:ext cx="1640864" cy="3330586"/>
            </a:xfrm>
            <a:prstGeom prst="rect">
              <a:avLst/>
            </a:prstGeom>
            <a:ln w="12700">
              <a:miter lim="400000"/>
            </a:ln>
          </p:spPr>
        </p:pic>
      </p:grpSp>
      <p:grpSp>
        <p:nvGrpSpPr>
          <p:cNvPr id="6" name="Group 5">
            <a:extLst>
              <a:ext uri="{FF2B5EF4-FFF2-40B4-BE49-F238E27FC236}">
                <a16:creationId xmlns:a16="http://schemas.microsoft.com/office/drawing/2014/main" id="{3B5602CE-2565-0843-A788-7FA3D24337B4}"/>
              </a:ext>
            </a:extLst>
          </p:cNvPr>
          <p:cNvGrpSpPr/>
          <p:nvPr/>
        </p:nvGrpSpPr>
        <p:grpSpPr>
          <a:xfrm>
            <a:off x="18426696" y="5623101"/>
            <a:ext cx="5855087" cy="6251994"/>
            <a:chOff x="18426696" y="5623101"/>
            <a:chExt cx="5855087" cy="6251994"/>
          </a:xfrm>
          <a:solidFill>
            <a:schemeClr val="accent1">
              <a:lumMod val="20000"/>
              <a:lumOff val="80000"/>
            </a:schemeClr>
          </a:solidFill>
        </p:grpSpPr>
        <p:sp>
          <p:nvSpPr>
            <p:cNvPr id="733" name="Rounded Rectangle"/>
            <p:cNvSpPr/>
            <p:nvPr/>
          </p:nvSpPr>
          <p:spPr>
            <a:xfrm>
              <a:off x="18426696" y="9768392"/>
              <a:ext cx="5855087" cy="2106703"/>
            </a:xfrm>
            <a:prstGeom prst="roundRect">
              <a:avLst>
                <a:gd name="adj" fmla="val 9043"/>
              </a:avLst>
            </a:prstGeom>
            <a:grp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737" name="Arrow 10"/>
            <p:cNvSpPr/>
            <p:nvPr/>
          </p:nvSpPr>
          <p:spPr>
            <a:xfrm rot="5400000">
              <a:off x="21010869" y="873796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grpFill/>
            <a:ln w="12700">
              <a:miter lim="400000"/>
            </a:ln>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753" name="WHAT CAN…"/>
            <p:cNvSpPr txBox="1"/>
            <p:nvPr/>
          </p:nvSpPr>
          <p:spPr>
            <a:xfrm>
              <a:off x="20121050" y="10154896"/>
              <a:ext cx="2466380" cy="1333698"/>
            </a:xfrm>
            <a:prstGeom prst="rect">
              <a:avLst/>
            </a:prstGeom>
            <a:gr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4000" spc="-360">
                  <a:solidFill>
                    <a:srgbClr val="FFFFFF"/>
                  </a:solidFill>
                </a:defRPr>
              </a:pPr>
              <a:r>
                <a:rPr b="0" dirty="0">
                  <a:solidFill>
                    <a:sysClr val="windowText" lastClr="000000"/>
                  </a:solidFill>
                  <a:latin typeface="Arial" panose="020B0604020202020204" pitchFamily="34" charset="0"/>
                  <a:cs typeface="Arial" panose="020B0604020202020204" pitchFamily="34" charset="0"/>
                </a:rPr>
                <a:t>WHAT CAN</a:t>
              </a:r>
            </a:p>
            <a:p>
              <a:pPr>
                <a:defRPr sz="4000" spc="-360">
                  <a:solidFill>
                    <a:srgbClr val="FFFFFF"/>
                  </a:solidFill>
                </a:defRPr>
              </a:pPr>
              <a:r>
                <a:rPr b="0" dirty="0">
                  <a:solidFill>
                    <a:sysClr val="windowText" lastClr="000000"/>
                  </a:solidFill>
                  <a:latin typeface="Arial" panose="020B0604020202020204" pitchFamily="34" charset="0"/>
                  <a:cs typeface="Arial" panose="020B0604020202020204" pitchFamily="34" charset="0"/>
                </a:rPr>
                <a:t>FLW DO?</a:t>
              </a:r>
            </a:p>
          </p:txBody>
        </p:sp>
        <p:pic>
          <p:nvPicPr>
            <p:cNvPr id="758" name="Image" descr="Image"/>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0120030" y="5623101"/>
              <a:ext cx="2528482" cy="2964388"/>
            </a:xfrm>
            <a:prstGeom prst="rect">
              <a:avLst/>
            </a:prstGeom>
            <a:grpFill/>
            <a:ln w="12700">
              <a:miter lim="400000"/>
            </a:ln>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ppt_x"/>
                                          </p:val>
                                        </p:tav>
                                        <p:tav tm="100000">
                                          <p:val>
                                            <p:strVal val="#ppt_x"/>
                                          </p:val>
                                        </p:tav>
                                      </p:tavLst>
                                    </p:anim>
                                    <p:anim calcmode="lin" valueType="num">
                                      <p:cBhvr additive="base">
                                        <p:cTn id="13"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ppt_x"/>
                                          </p:val>
                                        </p:tav>
                                        <p:tav tm="100000">
                                          <p:val>
                                            <p:strVal val="#ppt_x"/>
                                          </p:val>
                                        </p:tav>
                                      </p:tavLst>
                                    </p:anim>
                                    <p:anim calcmode="lin" valueType="num">
                                      <p:cBhvr additive="base">
                                        <p:cTn id="19"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000" fill="hold"/>
                                        <p:tgtEl>
                                          <p:spTgt spid="5"/>
                                        </p:tgtEl>
                                        <p:attrNameLst>
                                          <p:attrName>ppt_x</p:attrName>
                                        </p:attrNameLst>
                                      </p:cBhvr>
                                      <p:tavLst>
                                        <p:tav tm="0">
                                          <p:val>
                                            <p:strVal val="#ppt_x"/>
                                          </p:val>
                                        </p:tav>
                                        <p:tav tm="100000">
                                          <p:val>
                                            <p:strVal val="#ppt_x"/>
                                          </p:val>
                                        </p:tav>
                                      </p:tavLst>
                                    </p:anim>
                                    <p:anim calcmode="lin" valueType="num">
                                      <p:cBhvr additive="base">
                                        <p:cTn id="25"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1000" fill="hold"/>
                                        <p:tgtEl>
                                          <p:spTgt spid="6"/>
                                        </p:tgtEl>
                                        <p:attrNameLst>
                                          <p:attrName>ppt_x</p:attrName>
                                        </p:attrNameLst>
                                      </p:cBhvr>
                                      <p:tavLst>
                                        <p:tav tm="0">
                                          <p:val>
                                            <p:strVal val="#ppt_x"/>
                                          </p:val>
                                        </p:tav>
                                        <p:tav tm="100000">
                                          <p:val>
                                            <p:strVal val="#ppt_x"/>
                                          </p:val>
                                        </p:tav>
                                      </p:tavLst>
                                    </p:anim>
                                    <p:anim calcmode="lin" valueType="num">
                                      <p:cBhvr additive="base">
                                        <p:cTn id="31"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7" name="Group"/>
          <p:cNvGrpSpPr/>
          <p:nvPr/>
        </p:nvGrpSpPr>
        <p:grpSpPr>
          <a:xfrm>
            <a:off x="300010" y="12315300"/>
            <a:ext cx="4601210" cy="995767"/>
            <a:chOff x="0" y="0"/>
            <a:chExt cx="4601208" cy="995765"/>
          </a:xfrm>
        </p:grpSpPr>
        <p:pic>
          <p:nvPicPr>
            <p:cNvPr id="762" name="Picture 3" descr="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763" name="Picture 5" descr="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764"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765"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766" name="ministry-and-health-family-welfare.png" descr="ministry-and-health-family-welfar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770" name="Group"/>
          <p:cNvGrpSpPr/>
          <p:nvPr/>
        </p:nvGrpSpPr>
        <p:grpSpPr>
          <a:xfrm>
            <a:off x="23097931" y="13055998"/>
            <a:ext cx="2098870" cy="1540535"/>
            <a:chOff x="0" y="2516"/>
            <a:chExt cx="2098868" cy="1540533"/>
          </a:xfrm>
        </p:grpSpPr>
        <p:sp>
          <p:nvSpPr>
            <p:cNvPr id="768" name="25"/>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26</a:t>
              </a:r>
              <a:endParaRPr dirty="0">
                <a:latin typeface="Arial" panose="020B0604020202020204" pitchFamily="34" charset="0"/>
                <a:cs typeface="Arial" panose="020B0604020202020204" pitchFamily="34" charset="0"/>
              </a:endParaRPr>
            </a:p>
          </p:txBody>
        </p:sp>
        <p:pic>
          <p:nvPicPr>
            <p:cNvPr id="769" name="Image" descr="Image"/>
            <p:cNvPicPr>
              <a:picLocks noChangeAspect="1"/>
            </p:cNvPicPr>
            <p:nvPr/>
          </p:nvPicPr>
          <p:blipFill>
            <a:blip r:embed="rId5"/>
            <a:stretch>
              <a:fillRect/>
            </a:stretch>
          </p:blipFill>
          <p:spPr>
            <a:xfrm>
              <a:off x="0" y="2516"/>
              <a:ext cx="554528" cy="541069"/>
            </a:xfrm>
            <a:prstGeom prst="rect">
              <a:avLst/>
            </a:prstGeom>
            <a:ln w="12700" cap="flat">
              <a:noFill/>
              <a:miter lim="400000"/>
            </a:ln>
            <a:effectLst/>
          </p:spPr>
        </p:pic>
      </p:grpSp>
      <p:sp>
        <p:nvSpPr>
          <p:cNvPr id="760" name="Rounded Rectangle"/>
          <p:cNvSpPr/>
          <p:nvPr/>
        </p:nvSpPr>
        <p:spPr>
          <a:xfrm>
            <a:off x="5461888" y="3299107"/>
            <a:ext cx="14142218" cy="9395656"/>
          </a:xfrm>
          <a:prstGeom prst="roundRect">
            <a:avLst>
              <a:gd name="adj" fmla="val 2170"/>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772" name="Falling ill and dying…"/>
          <p:cNvSpPr txBox="1"/>
          <p:nvPr/>
        </p:nvSpPr>
        <p:spPr>
          <a:xfrm>
            <a:off x="5518981" y="3605451"/>
            <a:ext cx="14028032" cy="8758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457200" indent="-457200" algn="l" defTabSz="914400">
              <a:lnSpc>
                <a:spcPct val="150000"/>
              </a:lnSpc>
              <a:spcBef>
                <a:spcPts val="1200"/>
              </a:spcBef>
              <a:buClr>
                <a:srgbClr val="000000"/>
              </a:buClr>
              <a:buSzPct val="85000"/>
              <a:buFont typeface="Arial" panose="020B0604020202020204" pitchFamily="34" charset="0"/>
              <a:buChar char="•"/>
              <a:defRPr sz="2600" b="0" cap="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Falling ill and dying</a:t>
            </a:r>
          </a:p>
          <a:p>
            <a:pPr marL="457200" indent="-457200" algn="l" defTabSz="914400">
              <a:lnSpc>
                <a:spcPct val="150000"/>
              </a:lnSpc>
              <a:spcBef>
                <a:spcPts val="1200"/>
              </a:spcBef>
              <a:buClr>
                <a:srgbClr val="000000"/>
              </a:buClr>
              <a:buSzPct val="85000"/>
              <a:buFont typeface="Arial" panose="020B0604020202020204" pitchFamily="34" charset="0"/>
              <a:buChar char="•"/>
              <a:defRPr sz="2600" b="0" cap="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Avoiding approaching health facilities due to fear of becoming infected  while in care</a:t>
            </a:r>
          </a:p>
          <a:p>
            <a:pPr marL="457200" indent="-457200" algn="l" defTabSz="914400">
              <a:lnSpc>
                <a:spcPct val="150000"/>
              </a:lnSpc>
              <a:spcBef>
                <a:spcPts val="1200"/>
              </a:spcBef>
              <a:buClr>
                <a:srgbClr val="000000"/>
              </a:buClr>
              <a:buSzPct val="85000"/>
              <a:buFont typeface="Arial" panose="020B0604020202020204" pitchFamily="34" charset="0"/>
              <a:buChar char="•"/>
              <a:defRPr sz="2600" b="0" cap="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Fear of losing livelihoods, not being able to work during isolation, and of  being dismissed from work</a:t>
            </a:r>
          </a:p>
          <a:p>
            <a:pPr marL="457200" indent="-457200" algn="l" defTabSz="914400">
              <a:lnSpc>
                <a:spcPct val="150000"/>
              </a:lnSpc>
              <a:spcBef>
                <a:spcPts val="1200"/>
              </a:spcBef>
              <a:buClr>
                <a:srgbClr val="000000"/>
              </a:buClr>
              <a:buSzPct val="85000"/>
              <a:buFont typeface="Arial" panose="020B0604020202020204" pitchFamily="34" charset="0"/>
              <a:buChar char="•"/>
              <a:defRPr sz="2600" b="0" cap="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Fear of being socially excluded/placed in quarantine because of being associated with the disease</a:t>
            </a:r>
          </a:p>
          <a:p>
            <a:pPr marL="457200" indent="-457200" algn="l" defTabSz="914400">
              <a:lnSpc>
                <a:spcPct val="150000"/>
              </a:lnSpc>
              <a:spcBef>
                <a:spcPts val="1200"/>
              </a:spcBef>
              <a:buClr>
                <a:srgbClr val="000000"/>
              </a:buClr>
              <a:buSzPct val="85000"/>
              <a:buFont typeface="Arial" panose="020B0604020202020204" pitchFamily="34" charset="0"/>
              <a:buChar char="•"/>
              <a:defRPr sz="2600" b="0" cap="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Feeling powerless in protecting loved ones and fear of losing loved ones because of the virus or being separated during quarantine </a:t>
            </a:r>
          </a:p>
          <a:p>
            <a:pPr marL="457200" indent="-457200" algn="l" defTabSz="914400">
              <a:lnSpc>
                <a:spcPct val="150000"/>
              </a:lnSpc>
              <a:spcBef>
                <a:spcPts val="1200"/>
              </a:spcBef>
              <a:buClr>
                <a:srgbClr val="000000"/>
              </a:buClr>
              <a:buSzPct val="85000"/>
              <a:buFont typeface="Arial" panose="020B0604020202020204" pitchFamily="34" charset="0"/>
              <a:buChar char="•"/>
              <a:defRPr sz="2600" b="0" cap="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Feelings of helplessness, boredom, loneliness and depression due to being isolated and not working towards caring for a dependent </a:t>
            </a:r>
          </a:p>
          <a:p>
            <a:pPr marL="457200" indent="-457200" algn="l" defTabSz="914400">
              <a:lnSpc>
                <a:spcPct val="150000"/>
              </a:lnSpc>
              <a:spcBef>
                <a:spcPts val="1200"/>
              </a:spcBef>
              <a:buClr>
                <a:srgbClr val="000000"/>
              </a:buClr>
              <a:buSzPct val="100000"/>
              <a:buFont typeface="Arial" panose="020B0604020202020204" pitchFamily="34" charset="0"/>
              <a:buChar char="•"/>
              <a:defRPr sz="2600" b="0" cap="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Stress is caused due to the above fears and being treated as an outcaste or blamed for spreading the disease </a:t>
            </a:r>
          </a:p>
        </p:txBody>
      </p:sp>
      <p:pic>
        <p:nvPicPr>
          <p:cNvPr id="774" name="Image" descr="Image"/>
          <p:cNvPicPr>
            <a:picLocks noChangeAspect="1"/>
          </p:cNvPicPr>
          <p:nvPr/>
        </p:nvPicPr>
        <p:blipFill>
          <a:blip r:embed="rId6"/>
          <a:stretch>
            <a:fillRect/>
          </a:stretch>
        </p:blipFill>
        <p:spPr>
          <a:xfrm>
            <a:off x="19604106" y="6220281"/>
            <a:ext cx="4479884" cy="5279516"/>
          </a:xfrm>
          <a:prstGeom prst="rect">
            <a:avLst/>
          </a:prstGeom>
          <a:ln w="12700">
            <a:miter lim="400000"/>
          </a:ln>
        </p:spPr>
      </p:pic>
      <p:grpSp>
        <p:nvGrpSpPr>
          <p:cNvPr id="6" name="Group 5">
            <a:extLst>
              <a:ext uri="{FF2B5EF4-FFF2-40B4-BE49-F238E27FC236}">
                <a16:creationId xmlns:a16="http://schemas.microsoft.com/office/drawing/2014/main" id="{02312498-3EB7-6048-9EC2-0159380F1962}"/>
              </a:ext>
            </a:extLst>
          </p:cNvPr>
          <p:cNvGrpSpPr/>
          <p:nvPr/>
        </p:nvGrpSpPr>
        <p:grpSpPr>
          <a:xfrm>
            <a:off x="300010" y="476491"/>
            <a:ext cx="17646398" cy="11023306"/>
            <a:chOff x="300010" y="476491"/>
            <a:chExt cx="17646398" cy="11023306"/>
          </a:xfrm>
        </p:grpSpPr>
        <p:grpSp>
          <p:nvGrpSpPr>
            <p:cNvPr id="2" name="Group 1">
              <a:extLst>
                <a:ext uri="{FF2B5EF4-FFF2-40B4-BE49-F238E27FC236}">
                  <a16:creationId xmlns:a16="http://schemas.microsoft.com/office/drawing/2014/main" id="{6979F90C-5457-C64C-AB0E-444B2DBDF6FE}"/>
                </a:ext>
              </a:extLst>
            </p:cNvPr>
            <p:cNvGrpSpPr/>
            <p:nvPr/>
          </p:nvGrpSpPr>
          <p:grpSpPr>
            <a:xfrm>
              <a:off x="6513792" y="476491"/>
              <a:ext cx="11432616" cy="2602976"/>
              <a:chOff x="6513792" y="476491"/>
              <a:chExt cx="11432616" cy="2602976"/>
            </a:xfrm>
          </p:grpSpPr>
          <p:sp>
            <p:nvSpPr>
              <p:cNvPr id="761" name="Rounded Rectangle"/>
              <p:cNvSpPr/>
              <p:nvPr/>
            </p:nvSpPr>
            <p:spPr>
              <a:xfrm>
                <a:off x="7258704" y="476491"/>
                <a:ext cx="9997430" cy="1223723"/>
              </a:xfrm>
              <a:prstGeom prst="roundRect">
                <a:avLst>
                  <a:gd name="adj" fmla="val 1556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771" name="In any epidemic,…"/>
              <p:cNvSpPr txBox="1"/>
              <p:nvPr/>
            </p:nvSpPr>
            <p:spPr>
              <a:xfrm>
                <a:off x="6513792" y="1919854"/>
                <a:ext cx="11432616" cy="11596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nSpc>
                    <a:spcPct val="120000"/>
                  </a:lnSpc>
                  <a:defRPr b="0" cap="all">
                    <a:solidFill>
                      <a:srgbClr val="FFFFFF"/>
                    </a:solidFill>
                  </a:defRPr>
                </a:pPr>
                <a:r>
                  <a:rPr b="0" dirty="0">
                    <a:latin typeface="Arial" panose="020B0604020202020204" pitchFamily="34" charset="0"/>
                    <a:cs typeface="Arial" panose="020B0604020202020204" pitchFamily="34" charset="0"/>
                  </a:rPr>
                  <a:t>In any Epidemic, it is common for individuals to feel</a:t>
                </a:r>
              </a:p>
              <a:p>
                <a:pPr>
                  <a:lnSpc>
                    <a:spcPct val="120000"/>
                  </a:lnSpc>
                  <a:defRPr b="0" cap="all">
                    <a:solidFill>
                      <a:srgbClr val="FFFFFF"/>
                    </a:solidFill>
                  </a:defRPr>
                </a:pPr>
                <a:r>
                  <a:rPr b="0" dirty="0">
                    <a:latin typeface="Arial" panose="020B0604020202020204" pitchFamily="34" charset="0"/>
                    <a:cs typeface="Arial" panose="020B0604020202020204" pitchFamily="34" charset="0"/>
                  </a:rPr>
                  <a:t>stressed and worried because they fear: </a:t>
                </a:r>
              </a:p>
            </p:txBody>
          </p:sp>
          <p:sp>
            <p:nvSpPr>
              <p:cNvPr id="773" name="WHAT IS STIGMA"/>
              <p:cNvSpPr txBox="1"/>
              <p:nvPr/>
            </p:nvSpPr>
            <p:spPr>
              <a:xfrm>
                <a:off x="7676351" y="498448"/>
                <a:ext cx="916213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12750">
                  <a:defRPr sz="7000">
                    <a:solidFill>
                      <a:srgbClr val="002135"/>
                    </a:solidFill>
                  </a:defRPr>
                </a:lvl1pPr>
              </a:lstStyle>
              <a:p>
                <a:r>
                  <a:rPr b="0" dirty="0">
                    <a:latin typeface="Arial" panose="020B0604020202020204" pitchFamily="34" charset="0"/>
                    <a:cs typeface="Arial" panose="020B0604020202020204" pitchFamily="34" charset="0"/>
                  </a:rPr>
                  <a:t>WHAT IS STIGMA?</a:t>
                </a:r>
              </a:p>
            </p:txBody>
          </p:sp>
        </p:grpSp>
        <p:pic>
          <p:nvPicPr>
            <p:cNvPr id="775" name="Image" descr="Image"/>
            <p:cNvPicPr>
              <a:picLocks noChangeAspect="1"/>
            </p:cNvPicPr>
            <p:nvPr/>
          </p:nvPicPr>
          <p:blipFill>
            <a:blip r:embed="rId7"/>
            <a:stretch>
              <a:fillRect/>
            </a:stretch>
          </p:blipFill>
          <p:spPr>
            <a:xfrm>
              <a:off x="300010" y="5527254"/>
              <a:ext cx="4476481" cy="5972543"/>
            </a:xfrm>
            <a:prstGeom prst="rect">
              <a:avLst/>
            </a:prstGeom>
            <a:ln w="12700">
              <a:miter lim="400000"/>
            </a:ln>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0"/>
                                        </p:tgtEl>
                                        <p:attrNameLst>
                                          <p:attrName>style.visibility</p:attrName>
                                        </p:attrNameLst>
                                      </p:cBhvr>
                                      <p:to>
                                        <p:strVal val="visible"/>
                                      </p:to>
                                    </p:set>
                                    <p:animEffect transition="in" filter="fade">
                                      <p:cBhvr>
                                        <p:cTn id="12" dur="500"/>
                                        <p:tgtEl>
                                          <p:spTgt spid="7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72">
                                            <p:bg/>
                                          </p:spTgt>
                                        </p:tgtEl>
                                        <p:attrNameLst>
                                          <p:attrName>style.visibility</p:attrName>
                                        </p:attrNameLst>
                                      </p:cBhvr>
                                      <p:to>
                                        <p:strVal val="visible"/>
                                      </p:to>
                                    </p:set>
                                    <p:animEffect transition="in" filter="fade">
                                      <p:cBhvr>
                                        <p:cTn id="17" dur="500"/>
                                        <p:tgtEl>
                                          <p:spTgt spid="772">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72">
                                            <p:txEl>
                                              <p:pRg st="0" end="0"/>
                                            </p:txEl>
                                          </p:spTgt>
                                        </p:tgtEl>
                                        <p:attrNameLst>
                                          <p:attrName>style.visibility</p:attrName>
                                        </p:attrNameLst>
                                      </p:cBhvr>
                                      <p:to>
                                        <p:strVal val="visible"/>
                                      </p:to>
                                    </p:set>
                                    <p:animEffect transition="in" filter="fade">
                                      <p:cBhvr>
                                        <p:cTn id="22" dur="500"/>
                                        <p:tgtEl>
                                          <p:spTgt spid="77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72">
                                            <p:txEl>
                                              <p:pRg st="1" end="1"/>
                                            </p:txEl>
                                          </p:spTgt>
                                        </p:tgtEl>
                                        <p:attrNameLst>
                                          <p:attrName>style.visibility</p:attrName>
                                        </p:attrNameLst>
                                      </p:cBhvr>
                                      <p:to>
                                        <p:strVal val="visible"/>
                                      </p:to>
                                    </p:set>
                                    <p:animEffect transition="in" filter="fade">
                                      <p:cBhvr>
                                        <p:cTn id="27" dur="500"/>
                                        <p:tgtEl>
                                          <p:spTgt spid="77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72">
                                            <p:txEl>
                                              <p:pRg st="2" end="2"/>
                                            </p:txEl>
                                          </p:spTgt>
                                        </p:tgtEl>
                                        <p:attrNameLst>
                                          <p:attrName>style.visibility</p:attrName>
                                        </p:attrNameLst>
                                      </p:cBhvr>
                                      <p:to>
                                        <p:strVal val="visible"/>
                                      </p:to>
                                    </p:set>
                                    <p:animEffect transition="in" filter="fade">
                                      <p:cBhvr>
                                        <p:cTn id="32" dur="500"/>
                                        <p:tgtEl>
                                          <p:spTgt spid="77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72">
                                            <p:txEl>
                                              <p:pRg st="3" end="3"/>
                                            </p:txEl>
                                          </p:spTgt>
                                        </p:tgtEl>
                                        <p:attrNameLst>
                                          <p:attrName>style.visibility</p:attrName>
                                        </p:attrNameLst>
                                      </p:cBhvr>
                                      <p:to>
                                        <p:strVal val="visible"/>
                                      </p:to>
                                    </p:set>
                                    <p:animEffect transition="in" filter="fade">
                                      <p:cBhvr>
                                        <p:cTn id="37" dur="500"/>
                                        <p:tgtEl>
                                          <p:spTgt spid="77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72">
                                            <p:txEl>
                                              <p:pRg st="4" end="4"/>
                                            </p:txEl>
                                          </p:spTgt>
                                        </p:tgtEl>
                                        <p:attrNameLst>
                                          <p:attrName>style.visibility</p:attrName>
                                        </p:attrNameLst>
                                      </p:cBhvr>
                                      <p:to>
                                        <p:strVal val="visible"/>
                                      </p:to>
                                    </p:set>
                                    <p:animEffect transition="in" filter="fade">
                                      <p:cBhvr>
                                        <p:cTn id="42" dur="500"/>
                                        <p:tgtEl>
                                          <p:spTgt spid="77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72">
                                            <p:txEl>
                                              <p:pRg st="5" end="5"/>
                                            </p:txEl>
                                          </p:spTgt>
                                        </p:tgtEl>
                                        <p:attrNameLst>
                                          <p:attrName>style.visibility</p:attrName>
                                        </p:attrNameLst>
                                      </p:cBhvr>
                                      <p:to>
                                        <p:strVal val="visible"/>
                                      </p:to>
                                    </p:set>
                                    <p:animEffect transition="in" filter="fade">
                                      <p:cBhvr>
                                        <p:cTn id="47" dur="500"/>
                                        <p:tgtEl>
                                          <p:spTgt spid="772">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72">
                                            <p:txEl>
                                              <p:pRg st="6" end="6"/>
                                            </p:txEl>
                                          </p:spTgt>
                                        </p:tgtEl>
                                        <p:attrNameLst>
                                          <p:attrName>style.visibility</p:attrName>
                                        </p:attrNameLst>
                                      </p:cBhvr>
                                      <p:to>
                                        <p:strVal val="visible"/>
                                      </p:to>
                                    </p:set>
                                    <p:animEffect transition="in" filter="fade">
                                      <p:cBhvr>
                                        <p:cTn id="52" dur="500"/>
                                        <p:tgtEl>
                                          <p:spTgt spid="772">
                                            <p:txEl>
                                              <p:pRg st="6" end="6"/>
                                            </p:txEl>
                                          </p:spTgt>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774"/>
                                        </p:tgtEl>
                                        <p:attrNameLst>
                                          <p:attrName>style.visibility</p:attrName>
                                        </p:attrNameLst>
                                      </p:cBhvr>
                                      <p:to>
                                        <p:strVal val="visible"/>
                                      </p:to>
                                    </p:set>
                                    <p:animEffect transition="in" filter="fade">
                                      <p:cBhvr>
                                        <p:cTn id="56" dur="500"/>
                                        <p:tgtEl>
                                          <p:spTgt spid="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 grpId="0" animBg="1"/>
      <p:bldP spid="772" grpId="0" uiExpand="1" build="p" bldLvl="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2" name="Group"/>
          <p:cNvGrpSpPr/>
          <p:nvPr/>
        </p:nvGrpSpPr>
        <p:grpSpPr>
          <a:xfrm>
            <a:off x="300010" y="12315300"/>
            <a:ext cx="4601210" cy="995767"/>
            <a:chOff x="0" y="0"/>
            <a:chExt cx="4601208" cy="995765"/>
          </a:xfrm>
        </p:grpSpPr>
        <p:pic>
          <p:nvPicPr>
            <p:cNvPr id="777"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778"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779"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780"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781"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786" name="Group"/>
          <p:cNvGrpSpPr/>
          <p:nvPr/>
        </p:nvGrpSpPr>
        <p:grpSpPr>
          <a:xfrm>
            <a:off x="23097931" y="13055998"/>
            <a:ext cx="2098870" cy="1540535"/>
            <a:chOff x="0" y="2516"/>
            <a:chExt cx="2098868" cy="1540533"/>
          </a:xfrm>
        </p:grpSpPr>
        <p:sp>
          <p:nvSpPr>
            <p:cNvPr id="784" name="26"/>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27</a:t>
              </a:r>
              <a:endParaRPr dirty="0">
                <a:latin typeface="Arial" panose="020B0604020202020204" pitchFamily="34" charset="0"/>
                <a:cs typeface="Arial" panose="020B0604020202020204" pitchFamily="34" charset="0"/>
              </a:endParaRPr>
            </a:p>
          </p:txBody>
        </p:sp>
        <p:pic>
          <p:nvPicPr>
            <p:cNvPr id="785"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sp>
        <p:nvSpPr>
          <p:cNvPr id="783" name="Rounded Rectangle"/>
          <p:cNvSpPr/>
          <p:nvPr/>
        </p:nvSpPr>
        <p:spPr>
          <a:xfrm>
            <a:off x="1428416" y="2900117"/>
            <a:ext cx="21431575" cy="7915766"/>
          </a:xfrm>
          <a:prstGeom prst="roundRect">
            <a:avLst>
              <a:gd name="adj" fmla="val 2407"/>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787" name="All the above make people treat those with similar symptoms as COVID-12 as outcasts and excluded. This behaviour, which is stigmatising may manifest as:…"/>
          <p:cNvSpPr txBox="1"/>
          <p:nvPr/>
        </p:nvSpPr>
        <p:spPr>
          <a:xfrm>
            <a:off x="2092631" y="3775489"/>
            <a:ext cx="20274937" cy="61650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defTabSz="914400">
              <a:lnSpc>
                <a:spcPct val="300000"/>
              </a:lnSpc>
              <a:spcBef>
                <a:spcPts val="200"/>
              </a:spcBef>
              <a:buClr>
                <a:srgbClr val="FFFFFF"/>
              </a:buClr>
              <a:buSzPct val="85000"/>
              <a:defRPr sz="3600" b="0" cap="all">
                <a:solidFill>
                  <a:srgbClr val="FFFFFF"/>
                </a:solidFill>
              </a:defRPr>
            </a:pPr>
            <a:r>
              <a:rPr sz="3400" b="0" dirty="0">
                <a:solidFill>
                  <a:sysClr val="windowText" lastClr="000000"/>
                </a:solidFill>
                <a:latin typeface="Arial" panose="020B0604020202020204" pitchFamily="34" charset="0"/>
                <a:cs typeface="Arial" panose="020B0604020202020204" pitchFamily="34" charset="0"/>
              </a:rPr>
              <a:t>The level of stigma associated with COVID-19 is based on three main factors: </a:t>
            </a:r>
          </a:p>
          <a:p>
            <a:pPr algn="l" defTabSz="914400">
              <a:lnSpc>
                <a:spcPct val="300000"/>
              </a:lnSpc>
              <a:spcBef>
                <a:spcPts val="200"/>
              </a:spcBef>
              <a:buClr>
                <a:srgbClr val="FFFFFF"/>
              </a:buClr>
              <a:buSzPct val="85000"/>
              <a:buFont typeface="Gill Sans"/>
              <a:buChar char="▪"/>
              <a:defRPr sz="3600" b="0" cap="all">
                <a:solidFill>
                  <a:srgbClr val="FFFFFF"/>
                </a:solidFill>
              </a:defRPr>
            </a:pPr>
            <a:r>
              <a:rPr sz="3400" b="0" dirty="0">
                <a:solidFill>
                  <a:sysClr val="windowText" lastClr="000000"/>
                </a:solidFill>
                <a:latin typeface="Arial" panose="020B0604020202020204" pitchFamily="34" charset="0"/>
                <a:cs typeface="Arial" panose="020B0604020202020204" pitchFamily="34" charset="0"/>
              </a:rPr>
              <a:t>COVID-19 is a new disease  about which many things are still being discovered.</a:t>
            </a:r>
          </a:p>
          <a:p>
            <a:pPr algn="l" defTabSz="914400">
              <a:lnSpc>
                <a:spcPct val="300000"/>
              </a:lnSpc>
              <a:spcBef>
                <a:spcPts val="200"/>
              </a:spcBef>
              <a:buClr>
                <a:srgbClr val="FFFFFF"/>
              </a:buClr>
              <a:buSzPct val="85000"/>
              <a:buFont typeface="Gill Sans"/>
              <a:buChar char="▪"/>
              <a:defRPr sz="3600" b="0" cap="all">
                <a:solidFill>
                  <a:srgbClr val="FFFFFF"/>
                </a:solidFill>
              </a:defRPr>
            </a:pPr>
            <a:r>
              <a:rPr sz="3400" b="0" dirty="0">
                <a:solidFill>
                  <a:sysClr val="windowText" lastClr="000000"/>
                </a:solidFill>
                <a:latin typeface="Arial" panose="020B0604020202020204" pitchFamily="34" charset="0"/>
                <a:cs typeface="Arial" panose="020B0604020202020204" pitchFamily="34" charset="0"/>
              </a:rPr>
              <a:t>When something is unknown people are worried which leads to fear</a:t>
            </a:r>
          </a:p>
          <a:p>
            <a:pPr algn="l" defTabSz="914400">
              <a:lnSpc>
                <a:spcPct val="300000"/>
              </a:lnSpc>
              <a:spcBef>
                <a:spcPts val="200"/>
              </a:spcBef>
              <a:buClr>
                <a:srgbClr val="FFFFFF"/>
              </a:buClr>
              <a:buSzPct val="85000"/>
              <a:buFont typeface="Gill Sans"/>
              <a:buChar char="▪"/>
              <a:defRPr sz="3600" b="0" cap="all">
                <a:solidFill>
                  <a:srgbClr val="FFFFFF"/>
                </a:solidFill>
              </a:defRPr>
            </a:pPr>
            <a:r>
              <a:rPr lang="en-IN" sz="3400" b="0" dirty="0">
                <a:solidFill>
                  <a:sysClr val="windowText" lastClr="000000"/>
                </a:solidFill>
                <a:latin typeface="Arial" panose="020B0604020202020204" pitchFamily="34" charset="0"/>
                <a:cs typeface="Arial" panose="020B0604020202020204" pitchFamily="34" charset="0"/>
              </a:rPr>
              <a:t>Rumours</a:t>
            </a:r>
            <a:r>
              <a:rPr sz="3400" b="0" dirty="0">
                <a:solidFill>
                  <a:sysClr val="windowText" lastClr="000000"/>
                </a:solidFill>
                <a:latin typeface="Arial" panose="020B0604020202020204" pitchFamily="34" charset="0"/>
                <a:cs typeface="Arial" panose="020B0604020202020204" pitchFamily="34" charset="0"/>
              </a:rPr>
              <a:t> or fake news  give wrong information and spreads the fear.</a:t>
            </a:r>
          </a:p>
        </p:txBody>
      </p:sp>
      <p:grpSp>
        <p:nvGrpSpPr>
          <p:cNvPr id="2" name="Group 1">
            <a:extLst>
              <a:ext uri="{FF2B5EF4-FFF2-40B4-BE49-F238E27FC236}">
                <a16:creationId xmlns:a16="http://schemas.microsoft.com/office/drawing/2014/main" id="{83B66226-5CF9-9F4C-8C48-BFB3D66D04B5}"/>
              </a:ext>
            </a:extLst>
          </p:cNvPr>
          <p:cNvGrpSpPr/>
          <p:nvPr/>
        </p:nvGrpSpPr>
        <p:grpSpPr>
          <a:xfrm>
            <a:off x="5980576" y="405682"/>
            <a:ext cx="12422848" cy="1223723"/>
            <a:chOff x="5980576" y="405682"/>
            <a:chExt cx="12422848" cy="1223723"/>
          </a:xfrm>
        </p:grpSpPr>
        <p:sp>
          <p:nvSpPr>
            <p:cNvPr id="788" name="Rounded Rectangle"/>
            <p:cNvSpPr/>
            <p:nvPr/>
          </p:nvSpPr>
          <p:spPr>
            <a:xfrm>
              <a:off x="5980576" y="405682"/>
              <a:ext cx="12422848" cy="1223723"/>
            </a:xfrm>
            <a:prstGeom prst="roundRect">
              <a:avLst>
                <a:gd name="adj" fmla="val 1556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789" name="WHAT IS STIGMA"/>
            <p:cNvSpPr txBox="1"/>
            <p:nvPr/>
          </p:nvSpPr>
          <p:spPr>
            <a:xfrm>
              <a:off x="6235191" y="427639"/>
              <a:ext cx="1191361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12750">
                <a:defRPr sz="7000">
                  <a:solidFill>
                    <a:srgbClr val="002135"/>
                  </a:solidFill>
                </a:defRPr>
              </a:lvl1pPr>
            </a:lstStyle>
            <a:p>
              <a:r>
                <a:rPr b="0" dirty="0">
                  <a:latin typeface="Arial" panose="020B0604020202020204" pitchFamily="34" charset="0"/>
                  <a:cs typeface="Arial" panose="020B0604020202020204" pitchFamily="34" charset="0"/>
                </a:rPr>
                <a:t>WHY IS THERE STIGMA?</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83"/>
                                        </p:tgtEl>
                                        <p:attrNameLst>
                                          <p:attrName>style.visibility</p:attrName>
                                        </p:attrNameLst>
                                      </p:cBhvr>
                                      <p:to>
                                        <p:strVal val="visible"/>
                                      </p:to>
                                    </p:set>
                                    <p:animEffect transition="in" filter="fade">
                                      <p:cBhvr>
                                        <p:cTn id="12" dur="500"/>
                                        <p:tgtEl>
                                          <p:spTgt spid="7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87">
                                            <p:bg/>
                                          </p:spTgt>
                                        </p:tgtEl>
                                        <p:attrNameLst>
                                          <p:attrName>style.visibility</p:attrName>
                                        </p:attrNameLst>
                                      </p:cBhvr>
                                      <p:to>
                                        <p:strVal val="visible"/>
                                      </p:to>
                                    </p:set>
                                    <p:animEffect transition="in" filter="fade">
                                      <p:cBhvr>
                                        <p:cTn id="17" dur="500"/>
                                        <p:tgtEl>
                                          <p:spTgt spid="787">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87">
                                            <p:txEl>
                                              <p:pRg st="0" end="0"/>
                                            </p:txEl>
                                          </p:spTgt>
                                        </p:tgtEl>
                                        <p:attrNameLst>
                                          <p:attrName>style.visibility</p:attrName>
                                        </p:attrNameLst>
                                      </p:cBhvr>
                                      <p:to>
                                        <p:strVal val="visible"/>
                                      </p:to>
                                    </p:set>
                                    <p:animEffect transition="in" filter="fade">
                                      <p:cBhvr>
                                        <p:cTn id="22" dur="500"/>
                                        <p:tgtEl>
                                          <p:spTgt spid="78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87">
                                            <p:txEl>
                                              <p:pRg st="1" end="1"/>
                                            </p:txEl>
                                          </p:spTgt>
                                        </p:tgtEl>
                                        <p:attrNameLst>
                                          <p:attrName>style.visibility</p:attrName>
                                        </p:attrNameLst>
                                      </p:cBhvr>
                                      <p:to>
                                        <p:strVal val="visible"/>
                                      </p:to>
                                    </p:set>
                                    <p:animEffect transition="in" filter="fade">
                                      <p:cBhvr>
                                        <p:cTn id="27" dur="500"/>
                                        <p:tgtEl>
                                          <p:spTgt spid="78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87">
                                            <p:txEl>
                                              <p:pRg st="2" end="2"/>
                                            </p:txEl>
                                          </p:spTgt>
                                        </p:tgtEl>
                                        <p:attrNameLst>
                                          <p:attrName>style.visibility</p:attrName>
                                        </p:attrNameLst>
                                      </p:cBhvr>
                                      <p:to>
                                        <p:strVal val="visible"/>
                                      </p:to>
                                    </p:set>
                                    <p:animEffect transition="in" filter="fade">
                                      <p:cBhvr>
                                        <p:cTn id="32" dur="500"/>
                                        <p:tgtEl>
                                          <p:spTgt spid="78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87">
                                            <p:txEl>
                                              <p:pRg st="3" end="3"/>
                                            </p:txEl>
                                          </p:spTgt>
                                        </p:tgtEl>
                                        <p:attrNameLst>
                                          <p:attrName>style.visibility</p:attrName>
                                        </p:attrNameLst>
                                      </p:cBhvr>
                                      <p:to>
                                        <p:strVal val="visible"/>
                                      </p:to>
                                    </p:set>
                                    <p:animEffect transition="in" filter="fade">
                                      <p:cBhvr>
                                        <p:cTn id="37" dur="500"/>
                                        <p:tgtEl>
                                          <p:spTgt spid="7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 grpId="0" animBg="1"/>
      <p:bldP spid="787" grpId="0" uiExpand="1" build="p" bldLvl="2"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6" name="Group"/>
          <p:cNvGrpSpPr/>
          <p:nvPr/>
        </p:nvGrpSpPr>
        <p:grpSpPr>
          <a:xfrm>
            <a:off x="300010" y="12315300"/>
            <a:ext cx="4601210" cy="995767"/>
            <a:chOff x="0" y="0"/>
            <a:chExt cx="4601208" cy="995765"/>
          </a:xfrm>
        </p:grpSpPr>
        <p:pic>
          <p:nvPicPr>
            <p:cNvPr id="791"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792"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793"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794"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795"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800" name="Group"/>
          <p:cNvGrpSpPr/>
          <p:nvPr/>
        </p:nvGrpSpPr>
        <p:grpSpPr>
          <a:xfrm>
            <a:off x="23097931" y="13055998"/>
            <a:ext cx="2098870" cy="1540535"/>
            <a:chOff x="0" y="2516"/>
            <a:chExt cx="2098868" cy="1540533"/>
          </a:xfrm>
        </p:grpSpPr>
        <p:sp>
          <p:nvSpPr>
            <p:cNvPr id="798" name="27"/>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28</a:t>
              </a:r>
              <a:endParaRPr dirty="0">
                <a:latin typeface="Arial" panose="020B0604020202020204" pitchFamily="34" charset="0"/>
                <a:cs typeface="Arial" panose="020B0604020202020204" pitchFamily="34" charset="0"/>
              </a:endParaRPr>
            </a:p>
          </p:txBody>
        </p:sp>
        <p:pic>
          <p:nvPicPr>
            <p:cNvPr id="799"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grpSp>
        <p:nvGrpSpPr>
          <p:cNvPr id="4" name="Group 3">
            <a:extLst>
              <a:ext uri="{FF2B5EF4-FFF2-40B4-BE49-F238E27FC236}">
                <a16:creationId xmlns:a16="http://schemas.microsoft.com/office/drawing/2014/main" id="{3D8D80E7-A705-D745-9FBF-ABBBC6F87C90}"/>
              </a:ext>
            </a:extLst>
          </p:cNvPr>
          <p:cNvGrpSpPr/>
          <p:nvPr/>
        </p:nvGrpSpPr>
        <p:grpSpPr>
          <a:xfrm>
            <a:off x="13796004" y="1963276"/>
            <a:ext cx="8274708" cy="1345144"/>
            <a:chOff x="13796004" y="1963276"/>
            <a:chExt cx="8274708" cy="1345144"/>
          </a:xfrm>
        </p:grpSpPr>
        <p:sp>
          <p:nvSpPr>
            <p:cNvPr id="802" name="Rounded Rectangle"/>
            <p:cNvSpPr/>
            <p:nvPr/>
          </p:nvSpPr>
          <p:spPr>
            <a:xfrm>
              <a:off x="13796004" y="1963276"/>
              <a:ext cx="8274708" cy="1345144"/>
            </a:xfrm>
            <a:prstGeom prst="roundRect">
              <a:avLst>
                <a:gd name="adj" fmla="val 14162"/>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03" name="WHAT WILL YOU FEEL LIKE IF YOU WERE…"/>
            <p:cNvSpPr txBox="1"/>
            <p:nvPr/>
          </p:nvSpPr>
          <p:spPr>
            <a:xfrm>
              <a:off x="13796004" y="2141578"/>
              <a:ext cx="7975709" cy="988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914400">
                <a:lnSpc>
                  <a:spcPct val="120000"/>
                </a:lnSpc>
                <a:defRPr sz="2500"/>
              </a:pPr>
              <a:r>
                <a:rPr b="0" dirty="0">
                  <a:latin typeface="Arial" panose="020B0604020202020204" pitchFamily="34" charset="0"/>
                  <a:cs typeface="Arial" panose="020B0604020202020204" pitchFamily="34" charset="0"/>
                </a:rPr>
                <a:t>WHAT WILL YOU FEEL LIKE IF YOU WERE</a:t>
              </a:r>
            </a:p>
            <a:p>
              <a:pPr defTabSz="914400">
                <a:lnSpc>
                  <a:spcPct val="120000"/>
                </a:lnSpc>
                <a:defRPr sz="2500"/>
              </a:pPr>
              <a:r>
                <a:rPr b="0" dirty="0">
                  <a:latin typeface="Arial" panose="020B0604020202020204" pitchFamily="34" charset="0"/>
                  <a:cs typeface="Arial" panose="020B0604020202020204" pitchFamily="34" charset="0"/>
                </a:rPr>
                <a:t>BABULAL, RANI, SUKHRAM, BEAUTY? </a:t>
              </a:r>
            </a:p>
          </p:txBody>
        </p:sp>
      </p:grpSp>
      <p:sp>
        <p:nvSpPr>
          <p:cNvPr id="797" name="Rounded Rectangle"/>
          <p:cNvSpPr/>
          <p:nvPr/>
        </p:nvSpPr>
        <p:spPr>
          <a:xfrm>
            <a:off x="214026" y="1940202"/>
            <a:ext cx="11208265" cy="10245791"/>
          </a:xfrm>
          <a:prstGeom prst="roundRect">
            <a:avLst>
              <a:gd name="adj" fmla="val 1970"/>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01" name="You are in the grocery shop. There are several people who are wearing a mask. You see Babulal the store owner going red in his face as he tries to suppress a cough.…"/>
          <p:cNvSpPr txBox="1"/>
          <p:nvPr/>
        </p:nvSpPr>
        <p:spPr>
          <a:xfrm>
            <a:off x="300010" y="1899080"/>
            <a:ext cx="10423408" cy="99178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457200" indent="-457200" algn="l" defTabSz="914400">
              <a:lnSpc>
                <a:spcPct val="150000"/>
              </a:lnSpc>
              <a:spcBef>
                <a:spcPts val="1200"/>
              </a:spcBef>
              <a:buClr>
                <a:schemeClr val="tx1"/>
              </a:buClr>
              <a:buSzPct val="85000"/>
              <a:buFont typeface="+mj-lt"/>
              <a:buAutoNum type="arabicPeriod"/>
              <a:defRPr sz="2000" b="0" cap="all"/>
            </a:pPr>
            <a:r>
              <a:rPr sz="2400" b="0" dirty="0">
                <a:ln w="3175">
                  <a:noFill/>
                </a:ln>
                <a:latin typeface="Arial" panose="020B0604020202020204" pitchFamily="34" charset="0"/>
                <a:cs typeface="Arial" panose="020B0604020202020204" pitchFamily="34" charset="0"/>
              </a:rPr>
              <a:t>You are in the grocery shop. There are several people who are wearing a mask. You see Babulal the store owner going red in his face as he tries to suppress a cough. </a:t>
            </a:r>
          </a:p>
          <a:p>
            <a:pPr marL="457200" indent="-457200" algn="l" defTabSz="914400">
              <a:lnSpc>
                <a:spcPct val="150000"/>
              </a:lnSpc>
              <a:spcBef>
                <a:spcPts val="1200"/>
              </a:spcBef>
              <a:buClr>
                <a:schemeClr val="tx1"/>
              </a:buClr>
              <a:buSzPct val="85000"/>
              <a:buFont typeface="+mj-lt"/>
              <a:buAutoNum type="arabicPeriod"/>
              <a:defRPr sz="2000" b="0" cap="all"/>
            </a:pPr>
            <a:r>
              <a:rPr sz="2400" b="0" dirty="0" err="1">
                <a:ln w="3175">
                  <a:noFill/>
                </a:ln>
                <a:latin typeface="Arial" panose="020B0604020202020204" pitchFamily="34" charset="0"/>
                <a:cs typeface="Arial" panose="020B0604020202020204" pitchFamily="34" charset="0"/>
              </a:rPr>
              <a:t>Sukhram</a:t>
            </a:r>
            <a:r>
              <a:rPr sz="2400" b="0" dirty="0">
                <a:ln w="3175">
                  <a:noFill/>
                </a:ln>
                <a:latin typeface="Arial" panose="020B0604020202020204" pitchFamily="34" charset="0"/>
                <a:cs typeface="Arial" panose="020B0604020202020204" pitchFamily="34" charset="0"/>
              </a:rPr>
              <a:t> has come back from Pune where he works as a  taxi driver. They stay in a joint family and you have taken his contact history as advised by your Supervisor. You come to know that </a:t>
            </a:r>
            <a:r>
              <a:rPr sz="2400" b="0" dirty="0" err="1">
                <a:ln w="3175">
                  <a:noFill/>
                </a:ln>
                <a:latin typeface="Arial" panose="020B0604020202020204" pitchFamily="34" charset="0"/>
                <a:cs typeface="Arial" panose="020B0604020202020204" pitchFamily="34" charset="0"/>
              </a:rPr>
              <a:t>Sukhram’s</a:t>
            </a:r>
            <a:r>
              <a:rPr sz="2400" b="0" dirty="0">
                <a:ln w="3175">
                  <a:noFill/>
                </a:ln>
                <a:latin typeface="Arial" panose="020B0604020202020204" pitchFamily="34" charset="0"/>
                <a:cs typeface="Arial" panose="020B0604020202020204" pitchFamily="34" charset="0"/>
              </a:rPr>
              <a:t> family members have asked him to leave the house </a:t>
            </a:r>
          </a:p>
          <a:p>
            <a:pPr marL="457200" indent="-457200" algn="l" defTabSz="914400">
              <a:lnSpc>
                <a:spcPct val="150000"/>
              </a:lnSpc>
              <a:spcBef>
                <a:spcPts val="1200"/>
              </a:spcBef>
              <a:buClr>
                <a:schemeClr val="tx1"/>
              </a:buClr>
              <a:buSzPct val="85000"/>
              <a:buFont typeface="+mj-lt"/>
              <a:buAutoNum type="arabicPeriod"/>
              <a:defRPr sz="2000" b="0" cap="all"/>
            </a:pPr>
            <a:r>
              <a:rPr sz="2400" b="0" dirty="0">
                <a:ln w="3175">
                  <a:noFill/>
                </a:ln>
                <a:latin typeface="Arial" panose="020B0604020202020204" pitchFamily="34" charset="0"/>
                <a:cs typeface="Arial" panose="020B0604020202020204" pitchFamily="34" charset="0"/>
              </a:rPr>
              <a:t>Beauty works in Delhi as a house maid. Recently she has come back and you have been told that Beauty’s employers have asked her to leave as she had a cold.</a:t>
            </a:r>
          </a:p>
          <a:p>
            <a:pPr marL="457200" indent="-457200" algn="l" defTabSz="914400">
              <a:lnSpc>
                <a:spcPct val="150000"/>
              </a:lnSpc>
              <a:spcBef>
                <a:spcPts val="1200"/>
              </a:spcBef>
              <a:buClr>
                <a:schemeClr val="tx1"/>
              </a:buClr>
              <a:buSzPct val="85000"/>
              <a:buFont typeface="+mj-lt"/>
              <a:buAutoNum type="arabicPeriod"/>
              <a:defRPr sz="2000" b="0" cap="all"/>
            </a:pPr>
            <a:r>
              <a:rPr sz="2400" b="0" dirty="0" err="1">
                <a:ln w="3175">
                  <a:noFill/>
                </a:ln>
                <a:latin typeface="Arial" panose="020B0604020202020204" pitchFamily="34" charset="0"/>
                <a:cs typeface="Arial" panose="020B0604020202020204" pitchFamily="34" charset="0"/>
              </a:rPr>
              <a:t>Surali</a:t>
            </a:r>
            <a:r>
              <a:rPr sz="2400" b="0" dirty="0">
                <a:ln w="3175">
                  <a:noFill/>
                </a:ln>
                <a:latin typeface="Arial" panose="020B0604020202020204" pitchFamily="34" charset="0"/>
                <a:cs typeface="Arial" panose="020B0604020202020204" pitchFamily="34" charset="0"/>
              </a:rPr>
              <a:t> is a young girl of 11 years. She and her 8 year old brother are staying with an aunt as their parents have been asked to go in for isolation. </a:t>
            </a:r>
            <a:r>
              <a:rPr sz="2400" b="0" dirty="0" err="1">
                <a:ln w="3175">
                  <a:noFill/>
                </a:ln>
                <a:latin typeface="Arial" panose="020B0604020202020204" pitchFamily="34" charset="0"/>
                <a:cs typeface="Arial" panose="020B0604020202020204" pitchFamily="34" charset="0"/>
              </a:rPr>
              <a:t>Surali’s</a:t>
            </a:r>
            <a:r>
              <a:rPr sz="2400" b="0" dirty="0">
                <a:ln w="3175">
                  <a:noFill/>
                </a:ln>
                <a:latin typeface="Arial" panose="020B0604020202020204" pitchFamily="34" charset="0"/>
                <a:cs typeface="Arial" panose="020B0604020202020204" pitchFamily="34" charset="0"/>
              </a:rPr>
              <a:t> aunt keeps on complaining to you that the children are a big burden on the family’s resources.</a:t>
            </a:r>
          </a:p>
        </p:txBody>
      </p:sp>
      <p:pic>
        <p:nvPicPr>
          <p:cNvPr id="807" name="Image" descr="Image"/>
          <p:cNvPicPr>
            <a:picLocks noChangeAspect="1"/>
          </p:cNvPicPr>
          <p:nvPr/>
        </p:nvPicPr>
        <p:blipFill>
          <a:blip r:embed="rId7"/>
          <a:stretch>
            <a:fillRect/>
          </a:stretch>
        </p:blipFill>
        <p:spPr>
          <a:xfrm>
            <a:off x="10539217" y="8403252"/>
            <a:ext cx="2558812" cy="5193816"/>
          </a:xfrm>
          <a:prstGeom prst="rect">
            <a:avLst/>
          </a:prstGeom>
          <a:ln w="12700">
            <a:miter lim="400000"/>
          </a:ln>
        </p:spPr>
      </p:pic>
      <p:sp>
        <p:nvSpPr>
          <p:cNvPr id="804" name="Rounded Rectangle"/>
          <p:cNvSpPr/>
          <p:nvPr/>
        </p:nvSpPr>
        <p:spPr>
          <a:xfrm>
            <a:off x="12932404" y="3581856"/>
            <a:ext cx="10428976" cy="7863594"/>
          </a:xfrm>
          <a:prstGeom prst="roundRect">
            <a:avLst>
              <a:gd name="adj" fmla="val 2519"/>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n>
                <a:solidFill>
                  <a:schemeClr val="tx1"/>
                </a:solidFill>
              </a:ln>
              <a:solidFill>
                <a:sysClr val="windowText" lastClr="000000"/>
              </a:solidFill>
              <a:latin typeface="Arial" panose="020B0604020202020204" pitchFamily="34" charset="0"/>
              <a:cs typeface="Arial" panose="020B0604020202020204" pitchFamily="34" charset="0"/>
            </a:endParaRPr>
          </a:p>
        </p:txBody>
      </p:sp>
      <p:sp>
        <p:nvSpPr>
          <p:cNvPr id="805" name="THE STIGMA"/>
          <p:cNvSpPr txBox="1"/>
          <p:nvPr/>
        </p:nvSpPr>
        <p:spPr>
          <a:xfrm>
            <a:off x="13311032" y="3729013"/>
            <a:ext cx="3582594" cy="696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914400">
              <a:lnSpc>
                <a:spcPct val="120000"/>
              </a:lnSpc>
              <a:defRPr sz="3500">
                <a:solidFill>
                  <a:srgbClr val="FFFFFF"/>
                </a:solidFill>
              </a:defRPr>
            </a:lvl1pPr>
          </a:lstStyle>
          <a:p>
            <a:r>
              <a:rPr b="0" dirty="0">
                <a:solidFill>
                  <a:sysClr val="windowText" lastClr="000000"/>
                </a:solidFill>
                <a:latin typeface="Arial" panose="020B0604020202020204" pitchFamily="34" charset="0"/>
                <a:cs typeface="Arial" panose="020B0604020202020204" pitchFamily="34" charset="0"/>
              </a:rPr>
              <a:t>THE STIGMA</a:t>
            </a:r>
          </a:p>
        </p:txBody>
      </p:sp>
      <p:sp>
        <p:nvSpPr>
          <p:cNvPr id="806" name="Rani has a seasonal cold, but her friend is scared that she may have the  coronavirus and is scared and asked her to stay away…"/>
          <p:cNvSpPr txBox="1"/>
          <p:nvPr/>
        </p:nvSpPr>
        <p:spPr>
          <a:xfrm>
            <a:off x="13172116" y="4200872"/>
            <a:ext cx="9949550" cy="59413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342900" indent="-342900" algn="l" defTabSz="914400">
              <a:spcBef>
                <a:spcPts val="1200"/>
              </a:spcBef>
              <a:buSzPct val="100000"/>
              <a:buFont typeface="Arial" panose="020B0604020202020204" pitchFamily="34" charset="0"/>
              <a:buChar char="•"/>
              <a:defRPr sz="2500" b="0" cap="small">
                <a:solidFill>
                  <a:srgbClr val="FFFFFF"/>
                </a:solidFill>
              </a:defRPr>
            </a:pPr>
            <a:r>
              <a:rPr sz="2800" b="0" dirty="0">
                <a:ln w="3175">
                  <a:noFill/>
                </a:ln>
                <a:solidFill>
                  <a:sysClr val="windowText" lastClr="000000">
                    <a:alpha val="76000"/>
                  </a:sysClr>
                </a:solidFill>
                <a:latin typeface="Arial" panose="020B0604020202020204" pitchFamily="34" charset="0"/>
                <a:cs typeface="Arial" panose="020B0604020202020204" pitchFamily="34" charset="0"/>
              </a:rPr>
              <a:t>Babulal has Simple cough. But he is too scared to cough in front of people as he will loose the customers.</a:t>
            </a:r>
          </a:p>
          <a:p>
            <a:pPr marL="342900" indent="-342900" algn="l" defTabSz="914400">
              <a:spcBef>
                <a:spcPts val="1200"/>
              </a:spcBef>
              <a:buSzPct val="100000"/>
              <a:buFont typeface="Arial" panose="020B0604020202020204" pitchFamily="34" charset="0"/>
              <a:buChar char="•"/>
              <a:defRPr sz="2500" b="0" cap="small">
                <a:solidFill>
                  <a:srgbClr val="FFFFFF"/>
                </a:solidFill>
              </a:defRPr>
            </a:pPr>
            <a:r>
              <a:rPr sz="2800" b="0" dirty="0" err="1">
                <a:ln w="3175">
                  <a:noFill/>
                </a:ln>
                <a:solidFill>
                  <a:sysClr val="windowText" lastClr="000000">
                    <a:alpha val="76000"/>
                  </a:sysClr>
                </a:solidFill>
                <a:latin typeface="Arial" panose="020B0604020202020204" pitchFamily="34" charset="0"/>
                <a:cs typeface="Arial" panose="020B0604020202020204" pitchFamily="34" charset="0"/>
              </a:rPr>
              <a:t>Sukhram</a:t>
            </a:r>
            <a:r>
              <a:rPr sz="2800" b="0" dirty="0">
                <a:ln w="3175">
                  <a:noFill/>
                </a:ln>
                <a:solidFill>
                  <a:sysClr val="windowText" lastClr="000000">
                    <a:alpha val="76000"/>
                  </a:sysClr>
                </a:solidFill>
                <a:latin typeface="Arial" panose="020B0604020202020204" pitchFamily="34" charset="0"/>
                <a:cs typeface="Arial" panose="020B0604020202020204" pitchFamily="34" charset="0"/>
              </a:rPr>
              <a:t> needs family support to help him stay in isolation. If everyone takes proper precautions the infection need not spread.</a:t>
            </a:r>
          </a:p>
          <a:p>
            <a:pPr marL="342900" indent="-342900" algn="l" defTabSz="914400">
              <a:spcBef>
                <a:spcPts val="1200"/>
              </a:spcBef>
              <a:buSzPct val="100000"/>
              <a:buFont typeface="Arial" panose="020B0604020202020204" pitchFamily="34" charset="0"/>
              <a:buChar char="•"/>
              <a:defRPr sz="2500" b="0" cap="small">
                <a:solidFill>
                  <a:srgbClr val="FFFFFF"/>
                </a:solidFill>
              </a:defRPr>
            </a:pPr>
            <a:r>
              <a:rPr sz="2800" b="0" dirty="0">
                <a:ln w="3175">
                  <a:noFill/>
                </a:ln>
                <a:solidFill>
                  <a:sysClr val="windowText" lastClr="000000">
                    <a:alpha val="76000"/>
                  </a:sysClr>
                </a:solidFill>
                <a:latin typeface="Arial" panose="020B0604020202020204" pitchFamily="34" charset="0"/>
                <a:cs typeface="Arial" panose="020B0604020202020204" pitchFamily="34" charset="0"/>
              </a:rPr>
              <a:t>Beauty has a seasonal cold but she has been asked to leave by her employers. </a:t>
            </a:r>
          </a:p>
          <a:p>
            <a:pPr marL="342900" indent="-342900" algn="l" defTabSz="914400">
              <a:lnSpc>
                <a:spcPct val="60000"/>
              </a:lnSpc>
              <a:spcBef>
                <a:spcPts val="1200"/>
              </a:spcBef>
              <a:buSzPct val="100000"/>
              <a:buFont typeface="Arial" panose="020B0604020202020204" pitchFamily="34" charset="0"/>
              <a:buChar char="•"/>
              <a:defRPr sz="2500" b="0" cap="small">
                <a:solidFill>
                  <a:srgbClr val="FFFFFF"/>
                </a:solidFill>
              </a:defRPr>
            </a:pPr>
            <a:r>
              <a:rPr sz="2800" b="0" dirty="0" err="1">
                <a:ln w="3175">
                  <a:noFill/>
                </a:ln>
                <a:solidFill>
                  <a:sysClr val="windowText" lastClr="000000">
                    <a:alpha val="76000"/>
                  </a:sysClr>
                </a:solidFill>
                <a:latin typeface="Arial" panose="020B0604020202020204" pitchFamily="34" charset="0"/>
                <a:cs typeface="Arial" panose="020B0604020202020204" pitchFamily="34" charset="0"/>
              </a:rPr>
              <a:t>Surali</a:t>
            </a:r>
            <a:r>
              <a:rPr sz="2800" b="0" dirty="0">
                <a:ln w="3175">
                  <a:noFill/>
                </a:ln>
                <a:solidFill>
                  <a:sysClr val="windowText" lastClr="000000">
                    <a:alpha val="76000"/>
                  </a:sysClr>
                </a:solidFill>
                <a:latin typeface="Arial" panose="020B0604020202020204" pitchFamily="34" charset="0"/>
                <a:cs typeface="Arial" panose="020B0604020202020204" pitchFamily="34" charset="0"/>
              </a:rPr>
              <a:t> and her brother are two small children who</a:t>
            </a:r>
          </a:p>
          <a:p>
            <a:pPr marL="296863" algn="l" defTabSz="914400">
              <a:lnSpc>
                <a:spcPct val="60000"/>
              </a:lnSpc>
              <a:spcBef>
                <a:spcPts val="1200"/>
              </a:spcBef>
              <a:defRPr sz="2500" b="0" cap="small">
                <a:solidFill>
                  <a:srgbClr val="FFFFFF"/>
                </a:solidFill>
              </a:defRPr>
            </a:pPr>
            <a:r>
              <a:rPr sz="2800" b="0" dirty="0">
                <a:ln w="3175">
                  <a:noFill/>
                </a:ln>
                <a:solidFill>
                  <a:sysClr val="windowText" lastClr="000000">
                    <a:alpha val="76000"/>
                  </a:sysClr>
                </a:solidFill>
                <a:latin typeface="Arial" panose="020B0604020202020204" pitchFamily="34" charset="0"/>
                <a:cs typeface="Arial" panose="020B0604020202020204" pitchFamily="34" charset="0"/>
              </a:rPr>
              <a:t>need to be supported and this kind of incidence can</a:t>
            </a:r>
          </a:p>
          <a:p>
            <a:pPr marL="296863" algn="l" defTabSz="914400">
              <a:lnSpc>
                <a:spcPct val="60000"/>
              </a:lnSpc>
              <a:spcBef>
                <a:spcPts val="1200"/>
              </a:spcBef>
              <a:defRPr sz="2500" b="0" cap="small">
                <a:solidFill>
                  <a:srgbClr val="FFFFFF"/>
                </a:solidFill>
              </a:defRPr>
            </a:pPr>
            <a:r>
              <a:rPr sz="2800" b="0" dirty="0">
                <a:ln w="3175">
                  <a:noFill/>
                </a:ln>
                <a:solidFill>
                  <a:sysClr val="windowText" lastClr="000000">
                    <a:alpha val="76000"/>
                  </a:sysClr>
                </a:solidFill>
                <a:latin typeface="Arial" panose="020B0604020202020204" pitchFamily="34" charset="0"/>
                <a:cs typeface="Arial" panose="020B0604020202020204" pitchFamily="34" charset="0"/>
              </a:rPr>
              <a:t>cause mental stress even in the future. CPC should</a:t>
            </a:r>
          </a:p>
          <a:p>
            <a:pPr marL="296863" algn="l" defTabSz="914400">
              <a:lnSpc>
                <a:spcPct val="60000"/>
              </a:lnSpc>
              <a:spcBef>
                <a:spcPts val="1200"/>
              </a:spcBef>
              <a:defRPr sz="2500" b="0" cap="small">
                <a:solidFill>
                  <a:srgbClr val="FFFFFF"/>
                </a:solidFill>
              </a:defRPr>
            </a:pPr>
            <a:r>
              <a:rPr sz="2800" b="0" dirty="0">
                <a:ln w="3175">
                  <a:noFill/>
                </a:ln>
                <a:solidFill>
                  <a:sysClr val="windowText" lastClr="000000">
                    <a:alpha val="76000"/>
                  </a:sysClr>
                </a:solidFill>
                <a:latin typeface="Arial" panose="020B0604020202020204" pitchFamily="34" charset="0"/>
                <a:cs typeface="Arial" panose="020B0604020202020204" pitchFamily="34" charset="0"/>
              </a:rPr>
              <a:t>be approached for appropriate measures for helping</a:t>
            </a:r>
          </a:p>
          <a:p>
            <a:pPr marL="296863" algn="l" defTabSz="914400">
              <a:lnSpc>
                <a:spcPct val="60000"/>
              </a:lnSpc>
              <a:spcBef>
                <a:spcPts val="1200"/>
              </a:spcBef>
              <a:defRPr sz="2500" b="0" cap="small">
                <a:solidFill>
                  <a:srgbClr val="FFFFFF"/>
                </a:solidFill>
              </a:defRPr>
            </a:pPr>
            <a:r>
              <a:rPr sz="2800" b="0" dirty="0">
                <a:ln w="3175">
                  <a:noFill/>
                </a:ln>
                <a:solidFill>
                  <a:sysClr val="windowText" lastClr="000000">
                    <a:alpha val="76000"/>
                  </a:sysClr>
                </a:solidFill>
                <a:latin typeface="Arial" panose="020B0604020202020204" pitchFamily="34" charset="0"/>
                <a:cs typeface="Arial" panose="020B0604020202020204" pitchFamily="34" charset="0"/>
              </a:rPr>
              <a:t>children in difficult situations </a:t>
            </a:r>
          </a:p>
        </p:txBody>
      </p:sp>
      <p:pic>
        <p:nvPicPr>
          <p:cNvPr id="808" name="Image" descr="Image"/>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976048" y="9640665"/>
            <a:ext cx="3385330" cy="3723431"/>
          </a:xfrm>
          <a:prstGeom prst="rect">
            <a:avLst/>
          </a:prstGeom>
          <a:ln w="12700">
            <a:miter lim="400000"/>
          </a:ln>
        </p:spPr>
      </p:pic>
      <p:grpSp>
        <p:nvGrpSpPr>
          <p:cNvPr id="2" name="Group 1">
            <a:extLst>
              <a:ext uri="{FF2B5EF4-FFF2-40B4-BE49-F238E27FC236}">
                <a16:creationId xmlns:a16="http://schemas.microsoft.com/office/drawing/2014/main" id="{9CA27C0F-5762-1845-A491-FD22551115AA}"/>
              </a:ext>
            </a:extLst>
          </p:cNvPr>
          <p:cNvGrpSpPr/>
          <p:nvPr/>
        </p:nvGrpSpPr>
        <p:grpSpPr>
          <a:xfrm>
            <a:off x="5980576" y="405682"/>
            <a:ext cx="12422848" cy="1223723"/>
            <a:chOff x="5980576" y="405682"/>
            <a:chExt cx="12422848" cy="1223723"/>
          </a:xfrm>
        </p:grpSpPr>
        <p:sp>
          <p:nvSpPr>
            <p:cNvPr id="809" name="Rounded Rectangle"/>
            <p:cNvSpPr/>
            <p:nvPr/>
          </p:nvSpPr>
          <p:spPr>
            <a:xfrm>
              <a:off x="5980576" y="405682"/>
              <a:ext cx="12422848" cy="1223723"/>
            </a:xfrm>
            <a:prstGeom prst="roundRect">
              <a:avLst>
                <a:gd name="adj" fmla="val 1556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810" name="WHAT IS STIGMA"/>
            <p:cNvSpPr txBox="1"/>
            <p:nvPr/>
          </p:nvSpPr>
          <p:spPr>
            <a:xfrm>
              <a:off x="6450642" y="427639"/>
              <a:ext cx="1148271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12750">
                <a:defRPr sz="7000">
                  <a:solidFill>
                    <a:srgbClr val="002135"/>
                  </a:solidFill>
                </a:defRPr>
              </a:lvl1pPr>
            </a:lstStyle>
            <a:p>
              <a:r>
                <a:rPr b="0" dirty="0">
                  <a:latin typeface="Arial" panose="020B0604020202020204" pitchFamily="34" charset="0"/>
                  <a:cs typeface="Arial" panose="020B0604020202020204" pitchFamily="34" charset="0"/>
                </a:rPr>
                <a:t>RECOGNISING STIGMA?</a:t>
              </a:r>
            </a:p>
          </p:txBody>
        </p:sp>
      </p:grpSp>
      <p:sp>
        <p:nvSpPr>
          <p:cNvPr id="6" name="TextBox 5">
            <a:extLst>
              <a:ext uri="{FF2B5EF4-FFF2-40B4-BE49-F238E27FC236}">
                <a16:creationId xmlns:a16="http://schemas.microsoft.com/office/drawing/2014/main" id="{96EF4B5D-C141-D54E-A2BA-FB203DA0CED8}"/>
              </a:ext>
            </a:extLst>
          </p:cNvPr>
          <p:cNvSpPr txBox="1"/>
          <p:nvPr/>
        </p:nvSpPr>
        <p:spPr>
          <a:xfrm>
            <a:off x="19444986" y="-2176242"/>
            <a:ext cx="10265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Gill San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97"/>
                                        </p:tgtEl>
                                        <p:attrNameLst>
                                          <p:attrName>style.visibility</p:attrName>
                                        </p:attrNameLst>
                                      </p:cBhvr>
                                      <p:to>
                                        <p:strVal val="visible"/>
                                      </p:to>
                                    </p:set>
                                    <p:animEffect transition="in" filter="fade">
                                      <p:cBhvr>
                                        <p:cTn id="12" dur="500"/>
                                        <p:tgtEl>
                                          <p:spTgt spid="7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01">
                                            <p:bg/>
                                          </p:spTgt>
                                        </p:tgtEl>
                                        <p:attrNameLst>
                                          <p:attrName>style.visibility</p:attrName>
                                        </p:attrNameLst>
                                      </p:cBhvr>
                                      <p:to>
                                        <p:strVal val="visible"/>
                                      </p:to>
                                    </p:set>
                                    <p:animEffect transition="in" filter="fade">
                                      <p:cBhvr>
                                        <p:cTn id="17" dur="500"/>
                                        <p:tgtEl>
                                          <p:spTgt spid="801">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01">
                                            <p:txEl>
                                              <p:pRg st="0" end="0"/>
                                            </p:txEl>
                                          </p:spTgt>
                                        </p:tgtEl>
                                        <p:attrNameLst>
                                          <p:attrName>style.visibility</p:attrName>
                                        </p:attrNameLst>
                                      </p:cBhvr>
                                      <p:to>
                                        <p:strVal val="visible"/>
                                      </p:to>
                                    </p:set>
                                    <p:animEffect transition="in" filter="fade">
                                      <p:cBhvr>
                                        <p:cTn id="22" dur="500"/>
                                        <p:tgtEl>
                                          <p:spTgt spid="80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01">
                                            <p:txEl>
                                              <p:pRg st="1" end="1"/>
                                            </p:txEl>
                                          </p:spTgt>
                                        </p:tgtEl>
                                        <p:attrNameLst>
                                          <p:attrName>style.visibility</p:attrName>
                                        </p:attrNameLst>
                                      </p:cBhvr>
                                      <p:to>
                                        <p:strVal val="visible"/>
                                      </p:to>
                                    </p:set>
                                    <p:animEffect transition="in" filter="fade">
                                      <p:cBhvr>
                                        <p:cTn id="27" dur="500"/>
                                        <p:tgtEl>
                                          <p:spTgt spid="80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01">
                                            <p:txEl>
                                              <p:pRg st="2" end="2"/>
                                            </p:txEl>
                                          </p:spTgt>
                                        </p:tgtEl>
                                        <p:attrNameLst>
                                          <p:attrName>style.visibility</p:attrName>
                                        </p:attrNameLst>
                                      </p:cBhvr>
                                      <p:to>
                                        <p:strVal val="visible"/>
                                      </p:to>
                                    </p:set>
                                    <p:animEffect transition="in" filter="fade">
                                      <p:cBhvr>
                                        <p:cTn id="32" dur="500"/>
                                        <p:tgtEl>
                                          <p:spTgt spid="80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01">
                                            <p:txEl>
                                              <p:pRg st="3" end="3"/>
                                            </p:txEl>
                                          </p:spTgt>
                                        </p:tgtEl>
                                        <p:attrNameLst>
                                          <p:attrName>style.visibility</p:attrName>
                                        </p:attrNameLst>
                                      </p:cBhvr>
                                      <p:to>
                                        <p:strVal val="visible"/>
                                      </p:to>
                                    </p:set>
                                    <p:animEffect transition="in" filter="fade">
                                      <p:cBhvr>
                                        <p:cTn id="37" dur="500"/>
                                        <p:tgtEl>
                                          <p:spTgt spid="801">
                                            <p:txEl>
                                              <p:pRg st="3" end="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807"/>
                                        </p:tgtEl>
                                        <p:attrNameLst>
                                          <p:attrName>style.visibility</p:attrName>
                                        </p:attrNameLst>
                                      </p:cBhvr>
                                      <p:to>
                                        <p:strVal val="visible"/>
                                      </p:to>
                                    </p:set>
                                    <p:animEffect transition="in" filter="fade">
                                      <p:cBhvr>
                                        <p:cTn id="40" dur="500"/>
                                        <p:tgtEl>
                                          <p:spTgt spid="80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04"/>
                                        </p:tgtEl>
                                        <p:attrNameLst>
                                          <p:attrName>style.visibility</p:attrName>
                                        </p:attrNameLst>
                                      </p:cBhvr>
                                      <p:to>
                                        <p:strVal val="visible"/>
                                      </p:to>
                                    </p:set>
                                    <p:animEffect transition="in" filter="fade">
                                      <p:cBhvr>
                                        <p:cTn id="50" dur="500"/>
                                        <p:tgtEl>
                                          <p:spTgt spid="80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05"/>
                                        </p:tgtEl>
                                        <p:attrNameLst>
                                          <p:attrName>style.visibility</p:attrName>
                                        </p:attrNameLst>
                                      </p:cBhvr>
                                      <p:to>
                                        <p:strVal val="visible"/>
                                      </p:to>
                                    </p:set>
                                    <p:animEffect transition="in" filter="fade">
                                      <p:cBhvr>
                                        <p:cTn id="53" dur="500"/>
                                        <p:tgtEl>
                                          <p:spTgt spid="80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06">
                                            <p:bg/>
                                          </p:spTgt>
                                        </p:tgtEl>
                                        <p:attrNameLst>
                                          <p:attrName>style.visibility</p:attrName>
                                        </p:attrNameLst>
                                      </p:cBhvr>
                                      <p:to>
                                        <p:strVal val="visible"/>
                                      </p:to>
                                    </p:set>
                                    <p:animEffect transition="in" filter="fade">
                                      <p:cBhvr>
                                        <p:cTn id="58" dur="500"/>
                                        <p:tgtEl>
                                          <p:spTgt spid="806">
                                            <p:bg/>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06">
                                            <p:txEl>
                                              <p:pRg st="0" end="0"/>
                                            </p:txEl>
                                          </p:spTgt>
                                        </p:tgtEl>
                                        <p:attrNameLst>
                                          <p:attrName>style.visibility</p:attrName>
                                        </p:attrNameLst>
                                      </p:cBhvr>
                                      <p:to>
                                        <p:strVal val="visible"/>
                                      </p:to>
                                    </p:set>
                                    <p:animEffect transition="in" filter="fade">
                                      <p:cBhvr>
                                        <p:cTn id="63" dur="500"/>
                                        <p:tgtEl>
                                          <p:spTgt spid="806">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06">
                                            <p:txEl>
                                              <p:pRg st="1" end="1"/>
                                            </p:txEl>
                                          </p:spTgt>
                                        </p:tgtEl>
                                        <p:attrNameLst>
                                          <p:attrName>style.visibility</p:attrName>
                                        </p:attrNameLst>
                                      </p:cBhvr>
                                      <p:to>
                                        <p:strVal val="visible"/>
                                      </p:to>
                                    </p:set>
                                    <p:animEffect transition="in" filter="fade">
                                      <p:cBhvr>
                                        <p:cTn id="68" dur="500"/>
                                        <p:tgtEl>
                                          <p:spTgt spid="806">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806">
                                            <p:txEl>
                                              <p:pRg st="2" end="2"/>
                                            </p:txEl>
                                          </p:spTgt>
                                        </p:tgtEl>
                                        <p:attrNameLst>
                                          <p:attrName>style.visibility</p:attrName>
                                        </p:attrNameLst>
                                      </p:cBhvr>
                                      <p:to>
                                        <p:strVal val="visible"/>
                                      </p:to>
                                    </p:set>
                                    <p:animEffect transition="in" filter="fade">
                                      <p:cBhvr>
                                        <p:cTn id="73" dur="500"/>
                                        <p:tgtEl>
                                          <p:spTgt spid="806">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806">
                                            <p:txEl>
                                              <p:pRg st="3" end="3"/>
                                            </p:txEl>
                                          </p:spTgt>
                                        </p:tgtEl>
                                        <p:attrNameLst>
                                          <p:attrName>style.visibility</p:attrName>
                                        </p:attrNameLst>
                                      </p:cBhvr>
                                      <p:to>
                                        <p:strVal val="visible"/>
                                      </p:to>
                                    </p:set>
                                    <p:animEffect transition="in" filter="fade">
                                      <p:cBhvr>
                                        <p:cTn id="78" dur="500"/>
                                        <p:tgtEl>
                                          <p:spTgt spid="806">
                                            <p:txEl>
                                              <p:pRg st="3" end="3"/>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806">
                                            <p:txEl>
                                              <p:pRg st="4" end="4"/>
                                            </p:txEl>
                                          </p:spTgt>
                                        </p:tgtEl>
                                        <p:attrNameLst>
                                          <p:attrName>style.visibility</p:attrName>
                                        </p:attrNameLst>
                                      </p:cBhvr>
                                      <p:to>
                                        <p:strVal val="visible"/>
                                      </p:to>
                                    </p:set>
                                    <p:animEffect transition="in" filter="fade">
                                      <p:cBhvr>
                                        <p:cTn id="81" dur="500"/>
                                        <p:tgtEl>
                                          <p:spTgt spid="806">
                                            <p:txEl>
                                              <p:pRg st="4" end="4"/>
                                            </p:tx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806">
                                            <p:txEl>
                                              <p:pRg st="5" end="5"/>
                                            </p:txEl>
                                          </p:spTgt>
                                        </p:tgtEl>
                                        <p:attrNameLst>
                                          <p:attrName>style.visibility</p:attrName>
                                        </p:attrNameLst>
                                      </p:cBhvr>
                                      <p:to>
                                        <p:strVal val="visible"/>
                                      </p:to>
                                    </p:set>
                                    <p:animEffect transition="in" filter="fade">
                                      <p:cBhvr>
                                        <p:cTn id="84" dur="500"/>
                                        <p:tgtEl>
                                          <p:spTgt spid="806">
                                            <p:txEl>
                                              <p:pRg st="5" end="5"/>
                                            </p:tx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806">
                                            <p:txEl>
                                              <p:pRg st="6" end="6"/>
                                            </p:txEl>
                                          </p:spTgt>
                                        </p:tgtEl>
                                        <p:attrNameLst>
                                          <p:attrName>style.visibility</p:attrName>
                                        </p:attrNameLst>
                                      </p:cBhvr>
                                      <p:to>
                                        <p:strVal val="visible"/>
                                      </p:to>
                                    </p:set>
                                    <p:animEffect transition="in" filter="fade">
                                      <p:cBhvr>
                                        <p:cTn id="87" dur="500"/>
                                        <p:tgtEl>
                                          <p:spTgt spid="806">
                                            <p:txEl>
                                              <p:pRg st="6" end="6"/>
                                            </p:tx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806">
                                            <p:txEl>
                                              <p:pRg st="7" end="7"/>
                                            </p:txEl>
                                          </p:spTgt>
                                        </p:tgtEl>
                                        <p:attrNameLst>
                                          <p:attrName>style.visibility</p:attrName>
                                        </p:attrNameLst>
                                      </p:cBhvr>
                                      <p:to>
                                        <p:strVal val="visible"/>
                                      </p:to>
                                    </p:set>
                                    <p:animEffect transition="in" filter="fade">
                                      <p:cBhvr>
                                        <p:cTn id="90" dur="500"/>
                                        <p:tgtEl>
                                          <p:spTgt spid="806">
                                            <p:txEl>
                                              <p:pRg st="7" end="7"/>
                                            </p:txEl>
                                          </p:spTgt>
                                        </p:tgtEl>
                                      </p:cBhvr>
                                    </p:animEffect>
                                  </p:childTnLst>
                                </p:cTn>
                              </p:par>
                            </p:childTnLst>
                          </p:cTn>
                        </p:par>
                        <p:par>
                          <p:cTn id="91" fill="hold">
                            <p:stCondLst>
                              <p:cond delay="500"/>
                            </p:stCondLst>
                            <p:childTnLst>
                              <p:par>
                                <p:cTn id="92" presetID="10" presetClass="entr" presetSubtype="0" fill="hold" nodeType="afterEffect">
                                  <p:stCondLst>
                                    <p:cond delay="0"/>
                                  </p:stCondLst>
                                  <p:childTnLst>
                                    <p:set>
                                      <p:cBhvr>
                                        <p:cTn id="93" dur="1" fill="hold">
                                          <p:stCondLst>
                                            <p:cond delay="0"/>
                                          </p:stCondLst>
                                        </p:cTn>
                                        <p:tgtEl>
                                          <p:spTgt spid="808"/>
                                        </p:tgtEl>
                                        <p:attrNameLst>
                                          <p:attrName>style.visibility</p:attrName>
                                        </p:attrNameLst>
                                      </p:cBhvr>
                                      <p:to>
                                        <p:strVal val="visible"/>
                                      </p:to>
                                    </p:set>
                                    <p:animEffect transition="in" filter="fade">
                                      <p:cBhvr>
                                        <p:cTn id="94" dur="500"/>
                                        <p:tgtEl>
                                          <p:spTgt spid="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 grpId="0" animBg="1"/>
      <p:bldP spid="801" grpId="0" uiExpand="1" build="p" bldLvl="2" animBg="1"/>
      <p:bldP spid="804" grpId="0" animBg="1"/>
      <p:bldP spid="805" grpId="0" animBg="1"/>
      <p:bldP spid="806"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1" name="Group"/>
          <p:cNvGrpSpPr/>
          <p:nvPr/>
        </p:nvGrpSpPr>
        <p:grpSpPr>
          <a:xfrm>
            <a:off x="300010" y="12315300"/>
            <a:ext cx="4601210" cy="995767"/>
            <a:chOff x="0" y="0"/>
            <a:chExt cx="4601208" cy="995765"/>
          </a:xfrm>
        </p:grpSpPr>
        <p:pic>
          <p:nvPicPr>
            <p:cNvPr id="816"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817"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818"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819"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820"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824" name="Group"/>
          <p:cNvGrpSpPr/>
          <p:nvPr/>
        </p:nvGrpSpPr>
        <p:grpSpPr>
          <a:xfrm>
            <a:off x="23097931" y="13055998"/>
            <a:ext cx="2098870" cy="1540535"/>
            <a:chOff x="0" y="2516"/>
            <a:chExt cx="2098868" cy="1540533"/>
          </a:xfrm>
        </p:grpSpPr>
        <p:sp>
          <p:nvSpPr>
            <p:cNvPr id="822" name="28"/>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9</a:t>
              </a:r>
              <a:endParaRPr dirty="0">
                <a:latin typeface="Arial" panose="020B0604020202020204" pitchFamily="34" charset="0"/>
                <a:cs typeface="Arial" panose="020B0604020202020204" pitchFamily="34" charset="0"/>
              </a:endParaRPr>
            </a:p>
          </p:txBody>
        </p:sp>
        <p:pic>
          <p:nvPicPr>
            <p:cNvPr id="823"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grpSp>
        <p:nvGrpSpPr>
          <p:cNvPr id="3" name="Group 2">
            <a:extLst>
              <a:ext uri="{FF2B5EF4-FFF2-40B4-BE49-F238E27FC236}">
                <a16:creationId xmlns:a16="http://schemas.microsoft.com/office/drawing/2014/main" id="{951A6CD0-CF4F-F749-83E1-9094EA5D3B20}"/>
              </a:ext>
            </a:extLst>
          </p:cNvPr>
          <p:cNvGrpSpPr/>
          <p:nvPr/>
        </p:nvGrpSpPr>
        <p:grpSpPr>
          <a:xfrm>
            <a:off x="1227893" y="3237480"/>
            <a:ext cx="5855086" cy="6764096"/>
            <a:chOff x="1227893" y="3237480"/>
            <a:chExt cx="5855086" cy="6764096"/>
          </a:xfrm>
        </p:grpSpPr>
        <p:pic>
          <p:nvPicPr>
            <p:cNvPr id="812" name="Image" descr="Image"/>
            <p:cNvPicPr>
              <a:picLocks noChangeAspect="1"/>
            </p:cNvPicPr>
            <p:nvPr/>
          </p:nvPicPr>
          <p:blipFill>
            <a:blip r:embed="rId7"/>
            <a:stretch>
              <a:fillRect/>
            </a:stretch>
          </p:blipFill>
          <p:spPr>
            <a:xfrm>
              <a:off x="1812372" y="3237480"/>
              <a:ext cx="4686129" cy="5117829"/>
            </a:xfrm>
            <a:prstGeom prst="rect">
              <a:avLst/>
            </a:prstGeom>
            <a:ln w="12700">
              <a:miter lim="400000"/>
            </a:ln>
          </p:spPr>
        </p:pic>
        <p:sp>
          <p:nvSpPr>
            <p:cNvPr id="813" name="Rounded Rectangle"/>
            <p:cNvSpPr/>
            <p:nvPr/>
          </p:nvSpPr>
          <p:spPr>
            <a:xfrm>
              <a:off x="1227893" y="7894873"/>
              <a:ext cx="5855086" cy="2106703"/>
            </a:xfrm>
            <a:prstGeom prst="roundRect">
              <a:avLst>
                <a:gd name="adj" fmla="val 9043"/>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25" name="Makes people hide…"/>
            <p:cNvSpPr txBox="1"/>
            <p:nvPr/>
          </p:nvSpPr>
          <p:spPr>
            <a:xfrm>
              <a:off x="2231030" y="8466041"/>
              <a:ext cx="3848811" cy="964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800" cap="all"/>
              </a:pPr>
              <a:r>
                <a:rPr b="0" dirty="0">
                  <a:latin typeface="Arial" panose="020B0604020202020204" pitchFamily="34" charset="0"/>
                  <a:cs typeface="Arial" panose="020B0604020202020204" pitchFamily="34" charset="0"/>
                </a:rPr>
                <a:t>Makes people hide</a:t>
              </a:r>
            </a:p>
            <a:p>
              <a:pPr>
                <a:defRPr sz="2800" cap="all"/>
              </a:pPr>
              <a:r>
                <a:rPr b="0" dirty="0">
                  <a:latin typeface="Arial" panose="020B0604020202020204" pitchFamily="34" charset="0"/>
                  <a:cs typeface="Arial" panose="020B0604020202020204" pitchFamily="34" charset="0"/>
                </a:rPr>
                <a:t>their problems </a:t>
              </a:r>
            </a:p>
          </p:txBody>
        </p:sp>
      </p:grpSp>
      <p:grpSp>
        <p:nvGrpSpPr>
          <p:cNvPr id="4" name="Group 3">
            <a:extLst>
              <a:ext uri="{FF2B5EF4-FFF2-40B4-BE49-F238E27FC236}">
                <a16:creationId xmlns:a16="http://schemas.microsoft.com/office/drawing/2014/main" id="{00032E6D-4934-574B-9BCD-14BAC59AB2E0}"/>
              </a:ext>
            </a:extLst>
          </p:cNvPr>
          <p:cNvGrpSpPr/>
          <p:nvPr/>
        </p:nvGrpSpPr>
        <p:grpSpPr>
          <a:xfrm>
            <a:off x="9170925" y="3857247"/>
            <a:ext cx="5905708" cy="8304754"/>
            <a:chOff x="9170925" y="3857247"/>
            <a:chExt cx="5905708" cy="8304754"/>
          </a:xfrm>
        </p:grpSpPr>
        <p:sp>
          <p:nvSpPr>
            <p:cNvPr id="814" name="Rounded Rectangle"/>
            <p:cNvSpPr/>
            <p:nvPr/>
          </p:nvSpPr>
          <p:spPr>
            <a:xfrm>
              <a:off x="9170925" y="10055298"/>
              <a:ext cx="5855086" cy="2106703"/>
            </a:xfrm>
            <a:prstGeom prst="roundRect">
              <a:avLst>
                <a:gd name="adj" fmla="val 9043"/>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826" name="Keeps people away…"/>
            <p:cNvSpPr txBox="1"/>
            <p:nvPr/>
          </p:nvSpPr>
          <p:spPr>
            <a:xfrm>
              <a:off x="9221547" y="10116779"/>
              <a:ext cx="5855086" cy="198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914400">
                <a:lnSpc>
                  <a:spcPct val="80000"/>
                </a:lnSpc>
                <a:spcBef>
                  <a:spcPts val="1200"/>
                </a:spcBef>
                <a:defRPr sz="2800" cap="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Keeps people away</a:t>
              </a:r>
            </a:p>
            <a:p>
              <a:pPr defTabSz="914400">
                <a:lnSpc>
                  <a:spcPct val="80000"/>
                </a:lnSpc>
                <a:spcBef>
                  <a:spcPts val="1200"/>
                </a:spcBef>
                <a:defRPr sz="2800" cap="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from accessing</a:t>
              </a:r>
            </a:p>
            <a:p>
              <a:pPr defTabSz="914400">
                <a:lnSpc>
                  <a:spcPct val="80000"/>
                </a:lnSpc>
                <a:spcBef>
                  <a:spcPts val="1200"/>
                </a:spcBef>
                <a:defRPr sz="2800" cap="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health services and</a:t>
              </a:r>
            </a:p>
            <a:p>
              <a:pPr defTabSz="914400">
                <a:lnSpc>
                  <a:spcPct val="80000"/>
                </a:lnSpc>
                <a:spcBef>
                  <a:spcPts val="1200"/>
                </a:spcBef>
                <a:defRPr sz="2800" cap="all">
                  <a:solidFill>
                    <a:srgbClr val="FFFFFF"/>
                  </a:solidFill>
                </a:defRPr>
              </a:pPr>
              <a:r>
                <a:rPr b="0" dirty="0">
                  <a:solidFill>
                    <a:sysClr val="windowText" lastClr="000000"/>
                  </a:solidFill>
                  <a:latin typeface="Arial" panose="020B0604020202020204" pitchFamily="34" charset="0"/>
                  <a:cs typeface="Arial" panose="020B0604020202020204" pitchFamily="34" charset="0"/>
                </a:rPr>
                <a:t>seeking help</a:t>
              </a:r>
            </a:p>
          </p:txBody>
        </p:sp>
        <p:pic>
          <p:nvPicPr>
            <p:cNvPr id="828" name="Image" descr="Image"/>
            <p:cNvPicPr>
              <a:picLocks noChangeAspect="1"/>
            </p:cNvPicPr>
            <p:nvPr/>
          </p:nvPicPr>
          <p:blipFill>
            <a:blip r:embed="rId8"/>
            <a:stretch>
              <a:fillRect/>
            </a:stretch>
          </p:blipFill>
          <p:spPr>
            <a:xfrm>
              <a:off x="9858112" y="3857247"/>
              <a:ext cx="4480712" cy="5524562"/>
            </a:xfrm>
            <a:prstGeom prst="rect">
              <a:avLst/>
            </a:prstGeom>
            <a:ln w="12700">
              <a:miter lim="400000"/>
            </a:ln>
          </p:spPr>
        </p:pic>
      </p:grpSp>
      <p:grpSp>
        <p:nvGrpSpPr>
          <p:cNvPr id="5" name="Group 4">
            <a:extLst>
              <a:ext uri="{FF2B5EF4-FFF2-40B4-BE49-F238E27FC236}">
                <a16:creationId xmlns:a16="http://schemas.microsoft.com/office/drawing/2014/main" id="{9AB75D79-7BE1-0340-A439-7B1C0B276057}"/>
              </a:ext>
            </a:extLst>
          </p:cNvPr>
          <p:cNvGrpSpPr/>
          <p:nvPr/>
        </p:nvGrpSpPr>
        <p:grpSpPr>
          <a:xfrm>
            <a:off x="17113956" y="7894873"/>
            <a:ext cx="5855087" cy="2106703"/>
            <a:chOff x="17113956" y="7894873"/>
            <a:chExt cx="5855087" cy="2106703"/>
          </a:xfrm>
        </p:grpSpPr>
        <p:sp>
          <p:nvSpPr>
            <p:cNvPr id="815" name="Rounded Rectangle"/>
            <p:cNvSpPr/>
            <p:nvPr/>
          </p:nvSpPr>
          <p:spPr>
            <a:xfrm>
              <a:off x="17113956" y="7894873"/>
              <a:ext cx="5855087" cy="2106703"/>
            </a:xfrm>
            <a:prstGeom prst="roundRect">
              <a:avLst>
                <a:gd name="adj" fmla="val 9043"/>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27" name="Discourages them &amp;…"/>
            <p:cNvSpPr txBox="1"/>
            <p:nvPr/>
          </p:nvSpPr>
          <p:spPr>
            <a:xfrm>
              <a:off x="17827752" y="8035154"/>
              <a:ext cx="4427494" cy="1826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800" cap="all"/>
              </a:pPr>
              <a:r>
                <a:rPr b="0" dirty="0">
                  <a:latin typeface="Arial" panose="020B0604020202020204" pitchFamily="34" charset="0"/>
                  <a:cs typeface="Arial" panose="020B0604020202020204" pitchFamily="34" charset="0"/>
                </a:rPr>
                <a:t>Discourages them &amp;</a:t>
              </a:r>
            </a:p>
            <a:p>
              <a:pPr>
                <a:defRPr sz="2800" cap="all"/>
              </a:pPr>
              <a:r>
                <a:rPr b="0" dirty="0">
                  <a:latin typeface="Arial" panose="020B0604020202020204" pitchFamily="34" charset="0"/>
                  <a:cs typeface="Arial" panose="020B0604020202020204" pitchFamily="34" charset="0"/>
                </a:rPr>
                <a:t>may at times prevent</a:t>
              </a:r>
            </a:p>
            <a:p>
              <a:pPr>
                <a:defRPr sz="2800" cap="all"/>
              </a:pPr>
              <a:r>
                <a:rPr b="0" dirty="0">
                  <a:latin typeface="Arial" panose="020B0604020202020204" pitchFamily="34" charset="0"/>
                  <a:cs typeface="Arial" panose="020B0604020202020204" pitchFamily="34" charset="0"/>
                </a:rPr>
                <a:t>them from adopting</a:t>
              </a:r>
            </a:p>
            <a:p>
              <a:pPr>
                <a:defRPr sz="2800" cap="all"/>
              </a:pPr>
              <a:r>
                <a:rPr b="0" dirty="0">
                  <a:latin typeface="Arial" panose="020B0604020202020204" pitchFamily="34" charset="0"/>
                  <a:cs typeface="Arial" panose="020B0604020202020204" pitchFamily="34" charset="0"/>
                </a:rPr>
                <a:t>healthy </a:t>
              </a:r>
              <a:r>
                <a:rPr b="0" dirty="0" err="1">
                  <a:latin typeface="Arial" panose="020B0604020202020204" pitchFamily="34" charset="0"/>
                  <a:cs typeface="Arial" panose="020B0604020202020204" pitchFamily="34" charset="0"/>
                </a:rPr>
                <a:t>behaviours</a:t>
              </a:r>
              <a:r>
                <a:rPr b="0" dirty="0">
                  <a:latin typeface="Arial" panose="020B0604020202020204" pitchFamily="34" charset="0"/>
                  <a:cs typeface="Arial" panose="020B0604020202020204" pitchFamily="34" charset="0"/>
                </a:rPr>
                <a:t> </a:t>
              </a:r>
            </a:p>
          </p:txBody>
        </p:sp>
      </p:grpSp>
      <p:grpSp>
        <p:nvGrpSpPr>
          <p:cNvPr id="2" name="Group 1">
            <a:extLst>
              <a:ext uri="{FF2B5EF4-FFF2-40B4-BE49-F238E27FC236}">
                <a16:creationId xmlns:a16="http://schemas.microsoft.com/office/drawing/2014/main" id="{891C3797-DDE4-7549-9BF2-99A7E4B07E77}"/>
              </a:ext>
            </a:extLst>
          </p:cNvPr>
          <p:cNvGrpSpPr/>
          <p:nvPr/>
        </p:nvGrpSpPr>
        <p:grpSpPr>
          <a:xfrm>
            <a:off x="5589686" y="405045"/>
            <a:ext cx="13204628" cy="1223723"/>
            <a:chOff x="5589686" y="405045"/>
            <a:chExt cx="13204628" cy="1223723"/>
          </a:xfrm>
        </p:grpSpPr>
        <p:sp>
          <p:nvSpPr>
            <p:cNvPr id="830" name="Rounded Rectangle"/>
            <p:cNvSpPr/>
            <p:nvPr/>
          </p:nvSpPr>
          <p:spPr>
            <a:xfrm>
              <a:off x="5589686" y="405045"/>
              <a:ext cx="13204628" cy="1223723"/>
            </a:xfrm>
            <a:prstGeom prst="roundRect">
              <a:avLst>
                <a:gd name="adj" fmla="val 1556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831" name="WHAT IS STIGMA"/>
            <p:cNvSpPr txBox="1"/>
            <p:nvPr/>
          </p:nvSpPr>
          <p:spPr>
            <a:xfrm>
              <a:off x="5918969" y="427002"/>
              <a:ext cx="1254606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12750">
                <a:defRPr sz="7000">
                  <a:solidFill>
                    <a:srgbClr val="002135"/>
                  </a:solidFill>
                </a:defRPr>
              </a:lvl1pPr>
            </a:lstStyle>
            <a:p>
              <a:r>
                <a:rPr b="0" dirty="0">
                  <a:latin typeface="Arial" panose="020B0604020202020204" pitchFamily="34" charset="0"/>
                  <a:cs typeface="Arial" panose="020B0604020202020204" pitchFamily="34" charset="0"/>
                </a:rPr>
                <a:t>WHAT DOES STIGMA DO?</a:t>
              </a:r>
            </a:p>
          </p:txBody>
        </p:sp>
      </p:grpSp>
      <p:pic>
        <p:nvPicPr>
          <p:cNvPr id="26" name="Image" descr="Image">
            <a:extLst>
              <a:ext uri="{FF2B5EF4-FFF2-40B4-BE49-F238E27FC236}">
                <a16:creationId xmlns:a16="http://schemas.microsoft.com/office/drawing/2014/main" id="{BFCAFEE3-132C-A444-A0EC-8E526FCE69FE}"/>
              </a:ext>
            </a:extLst>
          </p:cNvPr>
          <p:cNvPicPr>
            <a:picLocks noChangeAspect="1"/>
          </p:cNvPicPr>
          <p:nvPr/>
        </p:nvPicPr>
        <p:blipFill>
          <a:blip r:embed="rId9"/>
          <a:stretch>
            <a:fillRect/>
          </a:stretch>
        </p:blipFill>
        <p:spPr>
          <a:xfrm>
            <a:off x="18238741" y="4360929"/>
            <a:ext cx="2959544" cy="2920395"/>
          </a:xfrm>
          <a:prstGeom prst="rect">
            <a:avLst/>
          </a:prstGeom>
          <a:ln w="12700" cap="flat">
            <a:noFill/>
            <a:miter lim="400000"/>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000" fill="hold"/>
                                        <p:tgtEl>
                                          <p:spTgt spid="3"/>
                                        </p:tgtEl>
                                        <p:attrNameLst>
                                          <p:attrName>ppt_x</p:attrName>
                                        </p:attrNameLst>
                                      </p:cBhvr>
                                      <p:tavLst>
                                        <p:tav tm="0">
                                          <p:val>
                                            <p:strVal val="0-#ppt_w/2"/>
                                          </p:val>
                                        </p:tav>
                                        <p:tav tm="100000">
                                          <p:val>
                                            <p:strVal val="#ppt_x"/>
                                          </p:val>
                                        </p:tav>
                                      </p:tavLst>
                                    </p:anim>
                                    <p:anim calcmode="lin" valueType="num">
                                      <p:cBhvr additive="base">
                                        <p:cTn id="13"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2000" fill="hold"/>
                                        <p:tgtEl>
                                          <p:spTgt spid="4"/>
                                        </p:tgtEl>
                                        <p:attrNameLst>
                                          <p:attrName>ppt_x</p:attrName>
                                        </p:attrNameLst>
                                      </p:cBhvr>
                                      <p:tavLst>
                                        <p:tav tm="0">
                                          <p:val>
                                            <p:strVal val="#ppt_x"/>
                                          </p:val>
                                        </p:tav>
                                        <p:tav tm="100000">
                                          <p:val>
                                            <p:strVal val="#ppt_x"/>
                                          </p:val>
                                        </p:tav>
                                      </p:tavLst>
                                    </p:anim>
                                    <p:anim calcmode="lin" valueType="num">
                                      <p:cBhvr additive="base">
                                        <p:cTn id="19"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2000" fill="hold"/>
                                        <p:tgtEl>
                                          <p:spTgt spid="5"/>
                                        </p:tgtEl>
                                        <p:attrNameLst>
                                          <p:attrName>ppt_x</p:attrName>
                                        </p:attrNameLst>
                                      </p:cBhvr>
                                      <p:tavLst>
                                        <p:tav tm="0">
                                          <p:val>
                                            <p:strVal val="1+#ppt_w/2"/>
                                          </p:val>
                                        </p:tav>
                                        <p:tav tm="100000">
                                          <p:val>
                                            <p:strVal val="#ppt_x"/>
                                          </p:val>
                                        </p:tav>
                                      </p:tavLst>
                                    </p:anim>
                                    <p:anim calcmode="lin" valueType="num">
                                      <p:cBhvr additive="base">
                                        <p:cTn id="25"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6" name="Group"/>
          <p:cNvGrpSpPr/>
          <p:nvPr/>
        </p:nvGrpSpPr>
        <p:grpSpPr>
          <a:xfrm>
            <a:off x="-25400" y="4735412"/>
            <a:ext cx="24434800" cy="4245176"/>
            <a:chOff x="0" y="0"/>
            <a:chExt cx="24434800" cy="4245174"/>
          </a:xfrm>
        </p:grpSpPr>
        <p:sp>
          <p:nvSpPr>
            <p:cNvPr id="192" name="Rectangle"/>
            <p:cNvSpPr/>
            <p:nvPr/>
          </p:nvSpPr>
          <p:spPr>
            <a:xfrm>
              <a:off x="0" y="0"/>
              <a:ext cx="24434800" cy="4245174"/>
            </a:xfrm>
            <a:prstGeom prst="rect">
              <a:avLst/>
            </a:prstGeom>
            <a:solidFill>
              <a:srgbClr val="FFFFFF"/>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sp>
          <p:nvSpPr>
            <p:cNvPr id="193" name="NOVEL CORONA VIRUS - COVID-19"/>
            <p:cNvSpPr txBox="1"/>
            <p:nvPr/>
          </p:nvSpPr>
          <p:spPr>
            <a:xfrm>
              <a:off x="8759462" y="2447892"/>
              <a:ext cx="9986708" cy="5642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a:solidFill>
                    <a:srgbClr val="002135"/>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3000" b="0" u="none" strike="noStrike" kern="0" cap="none" spc="0" normalizeH="0" baseline="0" noProof="0" dirty="0">
                  <a:ln>
                    <a:noFill/>
                  </a:ln>
                  <a:solidFill>
                    <a:srgbClr val="002135"/>
                  </a:solidFill>
                  <a:effectLst/>
                  <a:uLnTx/>
                  <a:uFillTx/>
                  <a:latin typeface="Arial" panose="020B0604020202020204" pitchFamily="34" charset="0"/>
                  <a:cs typeface="Arial" panose="020B0604020202020204" pitchFamily="34" charset="0"/>
                  <a:sym typeface="Gill Sans"/>
                </a:rPr>
                <a:t>Communication for Response and Containment Measures</a:t>
              </a:r>
              <a:endParaRPr kumimoji="0" sz="3000" b="0" u="none" strike="noStrike" kern="0" cap="none" spc="0" normalizeH="0" baseline="0" noProof="0" dirty="0">
                <a:ln>
                  <a:noFill/>
                </a:ln>
                <a:solidFill>
                  <a:srgbClr val="002135"/>
                </a:solidFill>
                <a:effectLst/>
                <a:uLnTx/>
                <a:uFillTx/>
                <a:latin typeface="Arial" panose="020B0604020202020204" pitchFamily="34" charset="0"/>
                <a:cs typeface="Arial" panose="020B0604020202020204" pitchFamily="34" charset="0"/>
                <a:sym typeface="Gill Sans"/>
              </a:endParaRPr>
            </a:p>
          </p:txBody>
        </p:sp>
        <p:sp>
          <p:nvSpPr>
            <p:cNvPr id="194" name="Line"/>
            <p:cNvSpPr/>
            <p:nvPr/>
          </p:nvSpPr>
          <p:spPr>
            <a:xfrm>
              <a:off x="8860606" y="2504427"/>
              <a:ext cx="6713589" cy="1"/>
            </a:xfrm>
            <a:prstGeom prst="line">
              <a:avLst/>
            </a:prstGeom>
            <a:noFill/>
            <a:ln w="25400" cap="flat">
              <a:solidFill>
                <a:srgbClr val="AAABAE"/>
              </a:solidFill>
              <a:prstDash val="solid"/>
              <a:miter lim="400000"/>
            </a:ln>
            <a:effectLst/>
          </p:spPr>
          <p:txBody>
            <a:bodyPr wrap="square" lIns="45718" tIns="45718" rIns="45718" bIns="45718" numCol="1" anchor="t">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sz="30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endParaRPr>
            </a:p>
          </p:txBody>
        </p:sp>
        <p:sp>
          <p:nvSpPr>
            <p:cNvPr id="195" name="SESSION 1"/>
            <p:cNvSpPr txBox="1"/>
            <p:nvPr/>
          </p:nvSpPr>
          <p:spPr>
            <a:xfrm>
              <a:off x="8779760" y="982425"/>
              <a:ext cx="6875279" cy="16414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defTabSz="412750">
                <a:defRPr sz="10000">
                  <a:solidFill>
                    <a:srgbClr val="002135"/>
                  </a:solidFill>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sz="10000" b="0" u="none" strike="noStrike" kern="0" cap="none" spc="0" normalizeH="0" baseline="0" noProof="0" dirty="0">
                  <a:ln>
                    <a:noFill/>
                  </a:ln>
                  <a:solidFill>
                    <a:srgbClr val="002135"/>
                  </a:solidFill>
                  <a:effectLst/>
                  <a:uLnTx/>
                  <a:uFillTx/>
                  <a:latin typeface="Arial" panose="020B0604020202020204" pitchFamily="34" charset="0"/>
                  <a:cs typeface="Arial" panose="020B0604020202020204" pitchFamily="34" charset="0"/>
                  <a:sym typeface="Gill Sans"/>
                </a:rPr>
                <a:t>SESSION 1</a:t>
              </a:r>
            </a:p>
          </p:txBody>
        </p:sp>
      </p:grpSp>
      <p:pic>
        <p:nvPicPr>
          <p:cNvPr id="197" name="Image" descr="Image"/>
          <p:cNvPicPr>
            <a:picLocks noChangeAspect="1"/>
          </p:cNvPicPr>
          <p:nvPr/>
        </p:nvPicPr>
        <p:blipFill>
          <a:blip r:embed="rId2"/>
          <a:stretch>
            <a:fillRect/>
          </a:stretch>
        </p:blipFill>
        <p:spPr>
          <a:xfrm>
            <a:off x="4977946" y="1459231"/>
            <a:ext cx="3183991" cy="10046542"/>
          </a:xfrm>
          <a:prstGeom prst="rect">
            <a:avLst/>
          </a:prstGeom>
          <a:ln w="12700">
            <a:miter lim="400000"/>
          </a:ln>
          <a:effectLst>
            <a:outerShdw blurRad="63500" dist="25400" dir="5400000" rotWithShape="0">
              <a:srgbClr val="000000">
                <a:alpha val="50000"/>
              </a:srgbClr>
            </a:outerShdw>
          </a:effectLst>
        </p:spPr>
      </p:pic>
      <p:grpSp>
        <p:nvGrpSpPr>
          <p:cNvPr id="200" name="Group"/>
          <p:cNvGrpSpPr/>
          <p:nvPr/>
        </p:nvGrpSpPr>
        <p:grpSpPr>
          <a:xfrm>
            <a:off x="23097931" y="13055998"/>
            <a:ext cx="2098870" cy="1540535"/>
            <a:chOff x="0" y="2516"/>
            <a:chExt cx="2098868" cy="1540533"/>
          </a:xfrm>
        </p:grpSpPr>
        <p:sp>
          <p:nvSpPr>
            <p:cNvPr id="198" name="03"/>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300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rPr>
                <a:t>03</a:t>
              </a:r>
            </a:p>
          </p:txBody>
        </p:sp>
        <p:pic>
          <p:nvPicPr>
            <p:cNvPr id="199" name="Image" descr="Image"/>
            <p:cNvPicPr>
              <a:picLocks noChangeAspect="1"/>
            </p:cNvPicPr>
            <p:nvPr/>
          </p:nvPicPr>
          <p:blipFill>
            <a:blip r:embed="rId3"/>
            <a:stretch>
              <a:fillRect/>
            </a:stretch>
          </p:blipFill>
          <p:spPr>
            <a:xfrm>
              <a:off x="0" y="2516"/>
              <a:ext cx="554528" cy="541069"/>
            </a:xfrm>
            <a:prstGeom prst="rect">
              <a:avLst/>
            </a:prstGeom>
            <a:ln w="12700" cap="flat">
              <a:noFill/>
              <a:miter lim="400000"/>
            </a:ln>
            <a:effectLst/>
          </p:spPr>
        </p:pic>
      </p:grpSp>
      <p:grpSp>
        <p:nvGrpSpPr>
          <p:cNvPr id="206" name="Group"/>
          <p:cNvGrpSpPr/>
          <p:nvPr/>
        </p:nvGrpSpPr>
        <p:grpSpPr>
          <a:xfrm>
            <a:off x="300010" y="12315300"/>
            <a:ext cx="4601210" cy="995767"/>
            <a:chOff x="0" y="0"/>
            <a:chExt cx="4601208" cy="995765"/>
          </a:xfrm>
        </p:grpSpPr>
        <p:pic>
          <p:nvPicPr>
            <p:cNvPr id="201" name="Picture 3" descr="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202" name="Picture 5" descr="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203"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Gill Sans SemiBold"/>
                </a:defRPr>
              </a:pPr>
              <a:endParaRPr kumimoji="0" sz="320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SemiBold"/>
              </a:endParaRPr>
            </a:p>
          </p:txBody>
        </p:sp>
        <p:sp>
          <p:nvSpPr>
            <p:cNvPr id="204"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Gill Sans SemiBold"/>
                </a:defRPr>
              </a:pPr>
              <a:endParaRPr kumimoji="0" sz="320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SemiBold"/>
              </a:endParaRPr>
            </a:p>
          </p:txBody>
        </p:sp>
        <p:pic>
          <p:nvPicPr>
            <p:cNvPr id="205" name="ministry-and-health-family-welfare.png" descr="ministry-and-health-family-welfare.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spTree>
    <p:extLst>
      <p:ext uri="{BB962C8B-B14F-4D97-AF65-F5344CB8AC3E}">
        <p14:creationId xmlns:p14="http://schemas.microsoft.com/office/powerpoint/2010/main" val="14777742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blinds(horizontal)">
                                      <p:cBhvr>
                                        <p:cTn id="7" dur="1000"/>
                                        <p:tgtEl>
                                          <p:spTgt spid="196"/>
                                        </p:tgtEl>
                                      </p:cBhvr>
                                    </p:animEffect>
                                  </p:childTnLst>
                                </p:cTn>
                              </p:par>
                              <p:par>
                                <p:cTn id="8" presetID="9" presetClass="entr" presetSubtype="0" fill="hold" nodeType="withEffect">
                                  <p:stCondLst>
                                    <p:cond delay="0"/>
                                  </p:stCondLst>
                                  <p:childTnLst>
                                    <p:set>
                                      <p:cBhvr>
                                        <p:cTn id="9" dur="1" fill="hold">
                                          <p:stCondLst>
                                            <p:cond delay="0"/>
                                          </p:stCondLst>
                                        </p:cTn>
                                        <p:tgtEl>
                                          <p:spTgt spid="197"/>
                                        </p:tgtEl>
                                        <p:attrNameLst>
                                          <p:attrName>style.visibility</p:attrName>
                                        </p:attrNameLst>
                                      </p:cBhvr>
                                      <p:to>
                                        <p:strVal val="visible"/>
                                      </p:to>
                                    </p:set>
                                    <p:animEffect transition="in" filter="dissolve">
                                      <p:cBhvr>
                                        <p:cTn id="10" dur="1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8" name="Group"/>
          <p:cNvGrpSpPr/>
          <p:nvPr/>
        </p:nvGrpSpPr>
        <p:grpSpPr>
          <a:xfrm>
            <a:off x="300010" y="12315300"/>
            <a:ext cx="4601210" cy="995767"/>
            <a:chOff x="0" y="0"/>
            <a:chExt cx="4601208" cy="995765"/>
          </a:xfrm>
        </p:grpSpPr>
        <p:pic>
          <p:nvPicPr>
            <p:cNvPr id="833"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834"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835"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836"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837"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842" name="Group"/>
          <p:cNvGrpSpPr/>
          <p:nvPr/>
        </p:nvGrpSpPr>
        <p:grpSpPr>
          <a:xfrm>
            <a:off x="23097931" y="13055998"/>
            <a:ext cx="2098870" cy="1540535"/>
            <a:chOff x="0" y="2516"/>
            <a:chExt cx="2098868" cy="1540533"/>
          </a:xfrm>
        </p:grpSpPr>
        <p:sp>
          <p:nvSpPr>
            <p:cNvPr id="840" name="29"/>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30</a:t>
              </a:r>
              <a:endParaRPr dirty="0">
                <a:latin typeface="Arial" panose="020B0604020202020204" pitchFamily="34" charset="0"/>
                <a:cs typeface="Arial" panose="020B0604020202020204" pitchFamily="34" charset="0"/>
              </a:endParaRPr>
            </a:p>
          </p:txBody>
        </p:sp>
        <p:pic>
          <p:nvPicPr>
            <p:cNvPr id="841"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pic>
        <p:nvPicPr>
          <p:cNvPr id="846" name="Image" descr="Image"/>
          <p:cNvPicPr>
            <a:picLocks noChangeAspect="1"/>
          </p:cNvPicPr>
          <p:nvPr/>
        </p:nvPicPr>
        <p:blipFill>
          <a:blip r:embed="rId7"/>
          <a:stretch>
            <a:fillRect/>
          </a:stretch>
        </p:blipFill>
        <p:spPr>
          <a:xfrm>
            <a:off x="20900664" y="118932"/>
            <a:ext cx="3266864" cy="4203356"/>
          </a:xfrm>
          <a:prstGeom prst="rect">
            <a:avLst/>
          </a:prstGeom>
          <a:ln w="12700">
            <a:miter lim="400000"/>
          </a:ln>
        </p:spPr>
      </p:pic>
      <p:sp>
        <p:nvSpPr>
          <p:cNvPr id="839" name="Rounded Rectangle"/>
          <p:cNvSpPr/>
          <p:nvPr/>
        </p:nvSpPr>
        <p:spPr>
          <a:xfrm>
            <a:off x="1077959" y="1989971"/>
            <a:ext cx="22228082" cy="10070864"/>
          </a:xfrm>
          <a:prstGeom prst="roundRect">
            <a:avLst>
              <a:gd name="adj" fmla="val 4306"/>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sz="3600" b="0" dirty="0">
              <a:solidFill>
                <a:sysClr val="windowText" lastClr="000000"/>
              </a:solidFill>
              <a:latin typeface="Arial" panose="020B0604020202020204" pitchFamily="34" charset="0"/>
              <a:cs typeface="Arial" panose="020B0604020202020204" pitchFamily="34" charset="0"/>
            </a:endParaRPr>
          </a:p>
        </p:txBody>
      </p:sp>
      <p:sp>
        <p:nvSpPr>
          <p:cNvPr id="845" name="As a health worker, you can:…"/>
          <p:cNvSpPr txBox="1"/>
          <p:nvPr/>
        </p:nvSpPr>
        <p:spPr>
          <a:xfrm>
            <a:off x="1428416" y="2121802"/>
            <a:ext cx="21481877" cy="9621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914400">
              <a:lnSpc>
                <a:spcPct val="140000"/>
              </a:lnSpc>
              <a:spcBef>
                <a:spcPts val="1200"/>
              </a:spcBef>
              <a:defRPr sz="2800" cap="all">
                <a:solidFill>
                  <a:srgbClr val="FFFFFF"/>
                </a:solidFill>
              </a:defRPr>
            </a:pPr>
            <a:r>
              <a:rPr sz="2600" b="0" dirty="0">
                <a:solidFill>
                  <a:sysClr val="windowText" lastClr="000000"/>
                </a:solidFill>
                <a:latin typeface="Arial" panose="020B0604020202020204" pitchFamily="34" charset="0"/>
                <a:cs typeface="Arial" panose="020B0604020202020204" pitchFamily="34" charset="0"/>
              </a:rPr>
              <a:t>As a health worker, you can:</a:t>
            </a:r>
          </a:p>
          <a:p>
            <a:pPr marL="457200" indent="-457200" algn="l" defTabSz="914400">
              <a:lnSpc>
                <a:spcPct val="150000"/>
              </a:lnSpc>
              <a:spcBef>
                <a:spcPts val="1200"/>
              </a:spcBef>
              <a:buClr>
                <a:schemeClr val="tx1"/>
              </a:buClr>
              <a:buSzPct val="85000"/>
              <a:buFont typeface="Arial" panose="020B0604020202020204" pitchFamily="34" charset="0"/>
              <a:buChar char="•"/>
              <a:defRPr sz="2800" b="0" cap="all">
                <a:solidFill>
                  <a:srgbClr val="FFFFFF"/>
                </a:solidFill>
              </a:defRPr>
            </a:pPr>
            <a:r>
              <a:rPr sz="2600" b="0" dirty="0">
                <a:ln w="3175">
                  <a:noFill/>
                </a:ln>
                <a:solidFill>
                  <a:sysClr val="windowText" lastClr="000000"/>
                </a:solidFill>
                <a:latin typeface="Arial" panose="020B0604020202020204" pitchFamily="34" charset="0"/>
                <a:cs typeface="Arial" panose="020B0604020202020204" pitchFamily="34" charset="0"/>
              </a:rPr>
              <a:t>Sensitize people and help them to understand that it is a simple infection and 80% of the cases are mild cases. </a:t>
            </a:r>
          </a:p>
          <a:p>
            <a:pPr marL="457200" indent="-457200" algn="l" defTabSz="914400">
              <a:lnSpc>
                <a:spcPct val="150000"/>
              </a:lnSpc>
              <a:spcBef>
                <a:spcPts val="1200"/>
              </a:spcBef>
              <a:buClr>
                <a:schemeClr val="tx1"/>
              </a:buClr>
              <a:buSzPct val="85000"/>
              <a:buFont typeface="Arial" panose="020B0604020202020204" pitchFamily="34" charset="0"/>
              <a:buChar char="•"/>
              <a:defRPr sz="2800" b="0" cap="all">
                <a:solidFill>
                  <a:srgbClr val="FFFFFF"/>
                </a:solidFill>
              </a:defRPr>
            </a:pPr>
            <a:r>
              <a:rPr sz="2600" b="0" dirty="0">
                <a:ln w="3175">
                  <a:noFill/>
                </a:ln>
                <a:solidFill>
                  <a:sysClr val="windowText" lastClr="000000"/>
                </a:solidFill>
                <a:latin typeface="Arial" panose="020B0604020202020204" pitchFamily="34" charset="0"/>
                <a:cs typeface="Arial" panose="020B0604020202020204" pitchFamily="34" charset="0"/>
              </a:rPr>
              <a:t>COVID-19 can happen to anyone, speak to people, be available to listen to how they feel</a:t>
            </a:r>
          </a:p>
          <a:p>
            <a:pPr marL="457200" indent="-457200" algn="l" defTabSz="914400">
              <a:lnSpc>
                <a:spcPct val="150000"/>
              </a:lnSpc>
              <a:spcBef>
                <a:spcPts val="1200"/>
              </a:spcBef>
              <a:buClr>
                <a:schemeClr val="tx1"/>
              </a:buClr>
              <a:buSzPct val="85000"/>
              <a:buFont typeface="Arial" panose="020B0604020202020204" pitchFamily="34" charset="0"/>
              <a:buChar char="•"/>
              <a:defRPr sz="2800" b="0" cap="all">
                <a:solidFill>
                  <a:srgbClr val="FFFFFF"/>
                </a:solidFill>
              </a:defRPr>
            </a:pPr>
            <a:r>
              <a:rPr lang="en-US" sz="2600" b="0" dirty="0">
                <a:ln w="3175">
                  <a:noFill/>
                </a:ln>
                <a:solidFill>
                  <a:sysClr val="windowText" lastClr="000000"/>
                </a:solidFill>
                <a:latin typeface="Arial" panose="020B0604020202020204" pitchFamily="34" charset="0"/>
                <a:cs typeface="Arial" panose="020B0604020202020204" pitchFamily="34" charset="0"/>
              </a:rPr>
              <a:t>Advise people to engage in relaxing activities like indoor games, reading, gardening, home-cleaning, etc. </a:t>
            </a:r>
          </a:p>
          <a:p>
            <a:pPr marL="457200" indent="-457200" algn="l" defTabSz="914400">
              <a:lnSpc>
                <a:spcPct val="150000"/>
              </a:lnSpc>
              <a:spcBef>
                <a:spcPts val="1200"/>
              </a:spcBef>
              <a:buClr>
                <a:schemeClr val="tx1"/>
              </a:buClr>
              <a:buSzPct val="85000"/>
              <a:buFont typeface="Arial" panose="020B0604020202020204" pitchFamily="34" charset="0"/>
              <a:buChar char="•"/>
              <a:defRPr sz="2800" b="0" cap="all">
                <a:solidFill>
                  <a:srgbClr val="FFFFFF"/>
                </a:solidFill>
              </a:defRPr>
            </a:pPr>
            <a:r>
              <a:rPr sz="2600" b="0" dirty="0">
                <a:ln w="3175">
                  <a:noFill/>
                </a:ln>
                <a:solidFill>
                  <a:sysClr val="windowText" lastClr="000000"/>
                </a:solidFill>
                <a:latin typeface="Arial" panose="020B0604020202020204" pitchFamily="34" charset="0"/>
                <a:cs typeface="Arial" panose="020B0604020202020204" pitchFamily="34" charset="0"/>
              </a:rPr>
              <a:t>Ask people to stay away from watching negative things on the TV and also fake news </a:t>
            </a:r>
          </a:p>
          <a:p>
            <a:pPr marL="457200" indent="-457200" algn="l" defTabSz="914400">
              <a:lnSpc>
                <a:spcPct val="150000"/>
              </a:lnSpc>
              <a:spcBef>
                <a:spcPts val="1200"/>
              </a:spcBef>
              <a:buClr>
                <a:schemeClr val="tx1"/>
              </a:buClr>
              <a:buSzPct val="85000"/>
              <a:buFont typeface="Arial" panose="020B0604020202020204" pitchFamily="34" charset="0"/>
              <a:buChar char="•"/>
              <a:defRPr sz="2800" b="0" cap="all">
                <a:solidFill>
                  <a:srgbClr val="FFFFFF"/>
                </a:solidFill>
              </a:defRPr>
            </a:pPr>
            <a:r>
              <a:rPr lang="en-US" sz="2600" b="0" dirty="0">
                <a:ln w="3175">
                  <a:noFill/>
                </a:ln>
                <a:solidFill>
                  <a:sysClr val="windowText" lastClr="000000"/>
                </a:solidFill>
                <a:latin typeface="Arial" panose="020B0604020202020204" pitchFamily="34" charset="0"/>
                <a:cs typeface="Arial" panose="020B0604020202020204" pitchFamily="34" charset="0"/>
              </a:rPr>
              <a:t>Engage community influencers , Share correct information on COVID-19 with them. Brief them on specific support required by you. </a:t>
            </a:r>
            <a:r>
              <a:rPr sz="2600" b="0" dirty="0">
                <a:ln w="3175">
                  <a:noFill/>
                </a:ln>
                <a:solidFill>
                  <a:sysClr val="windowText" lastClr="000000"/>
                </a:solidFill>
                <a:latin typeface="Arial" panose="020B0604020202020204" pitchFamily="34" charset="0"/>
                <a:cs typeface="Arial" panose="020B0604020202020204" pitchFamily="34" charset="0"/>
              </a:rPr>
              <a:t>Guide WhatsApp groups to  help in giving hope and positive news to help people handle stress. </a:t>
            </a:r>
            <a:endParaRPr lang="en-US" sz="2600" b="0" dirty="0">
              <a:ln w="3175">
                <a:noFill/>
              </a:ln>
              <a:solidFill>
                <a:sysClr val="windowText" lastClr="000000"/>
              </a:solidFill>
              <a:latin typeface="Arial" panose="020B0604020202020204" pitchFamily="34" charset="0"/>
              <a:cs typeface="Arial" panose="020B0604020202020204" pitchFamily="34" charset="0"/>
            </a:endParaRPr>
          </a:p>
          <a:p>
            <a:pPr marL="457200" indent="-457200" algn="l" defTabSz="914400">
              <a:lnSpc>
                <a:spcPct val="150000"/>
              </a:lnSpc>
              <a:spcBef>
                <a:spcPts val="1200"/>
              </a:spcBef>
              <a:buClr>
                <a:schemeClr val="tx1"/>
              </a:buClr>
              <a:buSzPct val="85000"/>
              <a:buFont typeface="Arial" panose="020B0604020202020204" pitchFamily="34" charset="0"/>
              <a:buChar char="•"/>
              <a:defRPr sz="2800" b="0" cap="all">
                <a:solidFill>
                  <a:srgbClr val="FFFFFF"/>
                </a:solidFill>
              </a:defRPr>
            </a:pPr>
            <a:r>
              <a:rPr lang="en-US" sz="2600" b="0" dirty="0">
                <a:ln w="3175">
                  <a:noFill/>
                </a:ln>
                <a:solidFill>
                  <a:sysClr val="windowText" lastClr="000000"/>
                </a:solidFill>
                <a:latin typeface="Arial" panose="020B0604020202020204" pitchFamily="34" charset="0"/>
                <a:cs typeface="Arial" panose="020B0604020202020204" pitchFamily="34" charset="0"/>
              </a:rPr>
              <a:t>Publicly, use terms like people who have COVID-19 instead of “COVID-19 cases” or “victims”. Similarly, use terms like people who may have COVID-19 instead of “suspected cases” </a:t>
            </a:r>
          </a:p>
          <a:p>
            <a:pPr marL="457200" indent="-457200" algn="l" defTabSz="914400">
              <a:lnSpc>
                <a:spcPct val="150000"/>
              </a:lnSpc>
              <a:spcBef>
                <a:spcPts val="1200"/>
              </a:spcBef>
              <a:buClr>
                <a:schemeClr val="tx1"/>
              </a:buClr>
              <a:buSzPct val="85000"/>
              <a:buFont typeface="Arial" panose="020B0604020202020204" pitchFamily="34" charset="0"/>
              <a:buChar char="•"/>
              <a:defRPr sz="2800" b="0" cap="all">
                <a:solidFill>
                  <a:srgbClr val="FFFFFF"/>
                </a:solidFill>
              </a:defRPr>
            </a:pPr>
            <a:r>
              <a:rPr lang="en-US" sz="2600" b="0" dirty="0">
                <a:ln w="3175">
                  <a:noFill/>
                </a:ln>
                <a:solidFill>
                  <a:sysClr val="windowText" lastClr="000000"/>
                </a:solidFill>
                <a:latin typeface="Arial" panose="020B0604020202020204" pitchFamily="34" charset="0"/>
                <a:cs typeface="Arial" panose="020B0604020202020204" pitchFamily="34" charset="0"/>
              </a:rPr>
              <a:t>emphasize that most people do recover from COVID-19, amplify the good news about local people . Who have recovered from COVID-19? Who have supported a loved one through recovery?</a:t>
            </a:r>
          </a:p>
          <a:p>
            <a:pPr marL="457200" indent="-457200" algn="l" defTabSz="914400">
              <a:lnSpc>
                <a:spcPct val="150000"/>
              </a:lnSpc>
              <a:spcBef>
                <a:spcPts val="1200"/>
              </a:spcBef>
              <a:buClr>
                <a:schemeClr val="tx1"/>
              </a:buClr>
              <a:buSzPct val="85000"/>
              <a:buFont typeface="Arial" panose="020B0604020202020204" pitchFamily="34" charset="0"/>
              <a:buChar char="•"/>
              <a:defRPr sz="2800" b="0" cap="all">
                <a:solidFill>
                  <a:srgbClr val="FFFFFF"/>
                </a:solidFill>
              </a:defRPr>
            </a:pPr>
            <a:r>
              <a:rPr sz="2600" b="0" dirty="0">
                <a:ln w="3175">
                  <a:noFill/>
                </a:ln>
                <a:solidFill>
                  <a:sysClr val="windowText" lastClr="000000"/>
                </a:solidFill>
                <a:latin typeface="Arial" panose="020B0604020202020204" pitchFamily="34" charset="0"/>
                <a:cs typeface="Arial" panose="020B0604020202020204" pitchFamily="34" charset="0"/>
              </a:rPr>
              <a:t>Make special efforts to reach out to high risk groups including senior citizens and younger children.</a:t>
            </a:r>
          </a:p>
        </p:txBody>
      </p:sp>
      <p:grpSp>
        <p:nvGrpSpPr>
          <p:cNvPr id="2" name="Group 1">
            <a:extLst>
              <a:ext uri="{FF2B5EF4-FFF2-40B4-BE49-F238E27FC236}">
                <a16:creationId xmlns:a16="http://schemas.microsoft.com/office/drawing/2014/main" id="{D09BF05B-3527-5F4F-AA01-0827ABA895DC}"/>
              </a:ext>
            </a:extLst>
          </p:cNvPr>
          <p:cNvGrpSpPr/>
          <p:nvPr/>
        </p:nvGrpSpPr>
        <p:grpSpPr>
          <a:xfrm>
            <a:off x="5589686" y="405045"/>
            <a:ext cx="13204628" cy="1223723"/>
            <a:chOff x="5589686" y="405045"/>
            <a:chExt cx="13204628" cy="1223723"/>
          </a:xfrm>
        </p:grpSpPr>
        <p:sp>
          <p:nvSpPr>
            <p:cNvPr id="847" name="Rounded Rectangle"/>
            <p:cNvSpPr/>
            <p:nvPr/>
          </p:nvSpPr>
          <p:spPr>
            <a:xfrm>
              <a:off x="5589686" y="405045"/>
              <a:ext cx="13204628" cy="1223723"/>
            </a:xfrm>
            <a:prstGeom prst="roundRect">
              <a:avLst>
                <a:gd name="adj" fmla="val 1556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848" name="WHAT IS STIGMA"/>
            <p:cNvSpPr txBox="1"/>
            <p:nvPr/>
          </p:nvSpPr>
          <p:spPr>
            <a:xfrm>
              <a:off x="5754327" y="427001"/>
              <a:ext cx="1287534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defTabSz="412750">
                <a:defRPr sz="7000">
                  <a:solidFill>
                    <a:srgbClr val="002135"/>
                  </a:solidFill>
                </a:defRPr>
              </a:lvl1pPr>
            </a:lstStyle>
            <a:p>
              <a:r>
                <a:rPr b="0" dirty="0">
                  <a:latin typeface="Arial" panose="020B0604020202020204" pitchFamily="34" charset="0"/>
                  <a:cs typeface="Arial" panose="020B0604020202020204" pitchFamily="34" charset="0"/>
                </a:rPr>
                <a:t>WHAT CAN THE FLW DO?</a:t>
              </a:r>
            </a:p>
          </p:txBody>
        </p:sp>
      </p:grpSp>
      <p:sp>
        <p:nvSpPr>
          <p:cNvPr id="849" name="Publicly, use terms like people who have COVID-19 instead of “COVID-19 cases” or “victims”. Similarly, use terms like people who may have COVID-19 instead of “suspected cases” – even when it may be the official terminology in your contact listing formats. Advise people to minimise watching, reading or listening to news that causes them to feel anxious or distressed.  Advise people to engage in relaxing activities like indoor games, reading, gardening, home-cleaning, etc.  Engage community influencers to build community support by talking to people within their circle of influence. Identify influencers. Share correct information on COVID-19 with them. Brief them on specific support required by you. To emphasise that most people do recover from COVID-19, amplify the good news about local people . Who have recovered from COVID-19? Who have supported a loved one through recovery?"/>
          <p:cNvSpPr txBox="1"/>
          <p:nvPr/>
        </p:nvSpPr>
        <p:spPr>
          <a:xfrm>
            <a:off x="1143097" y="8270168"/>
            <a:ext cx="19757567" cy="558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lnSpc>
                <a:spcPct val="130000"/>
              </a:lnSpc>
              <a:defRPr sz="2500" b="0">
                <a:solidFill>
                  <a:srgbClr val="FFFFFF"/>
                </a:solidFill>
                <a:latin typeface="Gill Sans Light"/>
                <a:ea typeface="Gill Sans Light"/>
                <a:cs typeface="Gill Sans Light"/>
                <a:sym typeface="Gill Sans Light"/>
              </a:defRPr>
            </a:lvl1pPr>
          </a:lstStyle>
          <a:p>
            <a:endParaRPr dirty="0">
              <a:latin typeface="Arial Narrow" panose="020B0604020202020204" pitchFamily="34" charset="0"/>
              <a:cs typeface="Arial Narrow"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39"/>
                                        </p:tgtEl>
                                        <p:attrNameLst>
                                          <p:attrName>style.visibility</p:attrName>
                                        </p:attrNameLst>
                                      </p:cBhvr>
                                      <p:to>
                                        <p:strVal val="visible"/>
                                      </p:to>
                                    </p:set>
                                    <p:animEffect transition="in" filter="fade">
                                      <p:cBhvr>
                                        <p:cTn id="12" dur="500"/>
                                        <p:tgtEl>
                                          <p:spTgt spid="839"/>
                                        </p:tgtEl>
                                      </p:cBhvr>
                                    </p:animEffect>
                                  </p:childTnLst>
                                </p:cTn>
                              </p:par>
                              <p:par>
                                <p:cTn id="13" presetID="10" presetClass="entr" presetSubtype="0" fill="hold" nodeType="withEffect">
                                  <p:stCondLst>
                                    <p:cond delay="0"/>
                                  </p:stCondLst>
                                  <p:childTnLst>
                                    <p:set>
                                      <p:cBhvr>
                                        <p:cTn id="14" dur="1" fill="hold">
                                          <p:stCondLst>
                                            <p:cond delay="0"/>
                                          </p:stCondLst>
                                        </p:cTn>
                                        <p:tgtEl>
                                          <p:spTgt spid="846"/>
                                        </p:tgtEl>
                                        <p:attrNameLst>
                                          <p:attrName>style.visibility</p:attrName>
                                        </p:attrNameLst>
                                      </p:cBhvr>
                                      <p:to>
                                        <p:strVal val="visible"/>
                                      </p:to>
                                    </p:set>
                                    <p:animEffect transition="in" filter="fade">
                                      <p:cBhvr>
                                        <p:cTn id="15" dur="500"/>
                                        <p:tgtEl>
                                          <p:spTgt spid="8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45">
                                            <p:bg/>
                                          </p:spTgt>
                                        </p:tgtEl>
                                        <p:attrNameLst>
                                          <p:attrName>style.visibility</p:attrName>
                                        </p:attrNameLst>
                                      </p:cBhvr>
                                      <p:to>
                                        <p:strVal val="visible"/>
                                      </p:to>
                                    </p:set>
                                    <p:animEffect transition="in" filter="fade">
                                      <p:cBhvr>
                                        <p:cTn id="20" dur="500"/>
                                        <p:tgtEl>
                                          <p:spTgt spid="845">
                                            <p:bg/>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45">
                                            <p:txEl>
                                              <p:pRg st="0" end="0"/>
                                            </p:txEl>
                                          </p:spTgt>
                                        </p:tgtEl>
                                        <p:attrNameLst>
                                          <p:attrName>style.visibility</p:attrName>
                                        </p:attrNameLst>
                                      </p:cBhvr>
                                      <p:to>
                                        <p:strVal val="visible"/>
                                      </p:to>
                                    </p:set>
                                    <p:animEffect transition="in" filter="fade">
                                      <p:cBhvr>
                                        <p:cTn id="25" dur="500"/>
                                        <p:tgtEl>
                                          <p:spTgt spid="84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45">
                                            <p:txEl>
                                              <p:pRg st="1" end="1"/>
                                            </p:txEl>
                                          </p:spTgt>
                                        </p:tgtEl>
                                        <p:attrNameLst>
                                          <p:attrName>style.visibility</p:attrName>
                                        </p:attrNameLst>
                                      </p:cBhvr>
                                      <p:to>
                                        <p:strVal val="visible"/>
                                      </p:to>
                                    </p:set>
                                    <p:animEffect transition="in" filter="fade">
                                      <p:cBhvr>
                                        <p:cTn id="30" dur="500"/>
                                        <p:tgtEl>
                                          <p:spTgt spid="84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45">
                                            <p:txEl>
                                              <p:pRg st="2" end="2"/>
                                            </p:txEl>
                                          </p:spTgt>
                                        </p:tgtEl>
                                        <p:attrNameLst>
                                          <p:attrName>style.visibility</p:attrName>
                                        </p:attrNameLst>
                                      </p:cBhvr>
                                      <p:to>
                                        <p:strVal val="visible"/>
                                      </p:to>
                                    </p:set>
                                    <p:animEffect transition="in" filter="fade">
                                      <p:cBhvr>
                                        <p:cTn id="35" dur="500"/>
                                        <p:tgtEl>
                                          <p:spTgt spid="84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45">
                                            <p:txEl>
                                              <p:pRg st="3" end="3"/>
                                            </p:txEl>
                                          </p:spTgt>
                                        </p:tgtEl>
                                        <p:attrNameLst>
                                          <p:attrName>style.visibility</p:attrName>
                                        </p:attrNameLst>
                                      </p:cBhvr>
                                      <p:to>
                                        <p:strVal val="visible"/>
                                      </p:to>
                                    </p:set>
                                    <p:animEffect transition="in" filter="fade">
                                      <p:cBhvr>
                                        <p:cTn id="40" dur="500"/>
                                        <p:tgtEl>
                                          <p:spTgt spid="845">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45">
                                            <p:txEl>
                                              <p:pRg st="4" end="4"/>
                                            </p:txEl>
                                          </p:spTgt>
                                        </p:tgtEl>
                                        <p:attrNameLst>
                                          <p:attrName>style.visibility</p:attrName>
                                        </p:attrNameLst>
                                      </p:cBhvr>
                                      <p:to>
                                        <p:strVal val="visible"/>
                                      </p:to>
                                    </p:set>
                                    <p:animEffect transition="in" filter="fade">
                                      <p:cBhvr>
                                        <p:cTn id="45" dur="500"/>
                                        <p:tgtEl>
                                          <p:spTgt spid="845">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45">
                                            <p:txEl>
                                              <p:pRg st="5" end="5"/>
                                            </p:txEl>
                                          </p:spTgt>
                                        </p:tgtEl>
                                        <p:attrNameLst>
                                          <p:attrName>style.visibility</p:attrName>
                                        </p:attrNameLst>
                                      </p:cBhvr>
                                      <p:to>
                                        <p:strVal val="visible"/>
                                      </p:to>
                                    </p:set>
                                    <p:animEffect transition="in" filter="fade">
                                      <p:cBhvr>
                                        <p:cTn id="50" dur="500"/>
                                        <p:tgtEl>
                                          <p:spTgt spid="845">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45">
                                            <p:txEl>
                                              <p:pRg st="6" end="6"/>
                                            </p:txEl>
                                          </p:spTgt>
                                        </p:tgtEl>
                                        <p:attrNameLst>
                                          <p:attrName>style.visibility</p:attrName>
                                        </p:attrNameLst>
                                      </p:cBhvr>
                                      <p:to>
                                        <p:strVal val="visible"/>
                                      </p:to>
                                    </p:set>
                                    <p:animEffect transition="in" filter="fade">
                                      <p:cBhvr>
                                        <p:cTn id="55" dur="500"/>
                                        <p:tgtEl>
                                          <p:spTgt spid="845">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45">
                                            <p:txEl>
                                              <p:pRg st="7" end="7"/>
                                            </p:txEl>
                                          </p:spTgt>
                                        </p:tgtEl>
                                        <p:attrNameLst>
                                          <p:attrName>style.visibility</p:attrName>
                                        </p:attrNameLst>
                                      </p:cBhvr>
                                      <p:to>
                                        <p:strVal val="visible"/>
                                      </p:to>
                                    </p:set>
                                    <p:animEffect transition="in" filter="fade">
                                      <p:cBhvr>
                                        <p:cTn id="60" dur="500"/>
                                        <p:tgtEl>
                                          <p:spTgt spid="845">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845">
                                            <p:txEl>
                                              <p:pRg st="8" end="8"/>
                                            </p:txEl>
                                          </p:spTgt>
                                        </p:tgtEl>
                                        <p:attrNameLst>
                                          <p:attrName>style.visibility</p:attrName>
                                        </p:attrNameLst>
                                      </p:cBhvr>
                                      <p:to>
                                        <p:strVal val="visible"/>
                                      </p:to>
                                    </p:set>
                                    <p:animEffect transition="in" filter="fade">
                                      <p:cBhvr>
                                        <p:cTn id="65" dur="500"/>
                                        <p:tgtEl>
                                          <p:spTgt spid="84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 grpId="0" animBg="1"/>
      <p:bldP spid="845" grpId="0" uiExpand="1" build="p" bldLvl="2"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8" name="Group"/>
          <p:cNvGrpSpPr/>
          <p:nvPr/>
        </p:nvGrpSpPr>
        <p:grpSpPr>
          <a:xfrm>
            <a:off x="269837" y="12558114"/>
            <a:ext cx="4601210" cy="995767"/>
            <a:chOff x="0" y="0"/>
            <a:chExt cx="4601208" cy="995765"/>
          </a:xfrm>
        </p:grpSpPr>
        <p:pic>
          <p:nvPicPr>
            <p:cNvPr id="853"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854"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855"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856"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857"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861" name="Group"/>
          <p:cNvGrpSpPr/>
          <p:nvPr/>
        </p:nvGrpSpPr>
        <p:grpSpPr>
          <a:xfrm>
            <a:off x="23097931" y="13055998"/>
            <a:ext cx="2098870" cy="1540535"/>
            <a:chOff x="0" y="2516"/>
            <a:chExt cx="2098868" cy="1540533"/>
          </a:xfrm>
        </p:grpSpPr>
        <p:sp>
          <p:nvSpPr>
            <p:cNvPr id="859" name="29"/>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1</a:t>
              </a:r>
              <a:endParaRPr dirty="0">
                <a:latin typeface="Arial" panose="020B0604020202020204" pitchFamily="34" charset="0"/>
                <a:cs typeface="Arial" panose="020B0604020202020204" pitchFamily="34" charset="0"/>
              </a:endParaRPr>
            </a:p>
          </p:txBody>
        </p:sp>
        <p:pic>
          <p:nvPicPr>
            <p:cNvPr id="860"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grpSp>
        <p:nvGrpSpPr>
          <p:cNvPr id="2" name="Group 1">
            <a:extLst>
              <a:ext uri="{FF2B5EF4-FFF2-40B4-BE49-F238E27FC236}">
                <a16:creationId xmlns:a16="http://schemas.microsoft.com/office/drawing/2014/main" id="{EC2F3E4A-9CB7-D24F-8983-D8DB91E1CD76}"/>
              </a:ext>
            </a:extLst>
          </p:cNvPr>
          <p:cNvGrpSpPr/>
          <p:nvPr/>
        </p:nvGrpSpPr>
        <p:grpSpPr>
          <a:xfrm>
            <a:off x="2379798" y="501229"/>
            <a:ext cx="19624404" cy="1223723"/>
            <a:chOff x="2379798" y="501229"/>
            <a:chExt cx="19624404" cy="1223723"/>
          </a:xfrm>
        </p:grpSpPr>
        <p:sp>
          <p:nvSpPr>
            <p:cNvPr id="862" name="Rounded Rectangle"/>
            <p:cNvSpPr/>
            <p:nvPr/>
          </p:nvSpPr>
          <p:spPr>
            <a:xfrm>
              <a:off x="2379798" y="501229"/>
              <a:ext cx="19624404" cy="1223723"/>
            </a:xfrm>
            <a:prstGeom prst="roundRect">
              <a:avLst>
                <a:gd name="adj" fmla="val 1556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863" name="WHAT IS STIGMA"/>
            <p:cNvSpPr txBox="1"/>
            <p:nvPr/>
          </p:nvSpPr>
          <p:spPr>
            <a:xfrm>
              <a:off x="2570442" y="523186"/>
              <a:ext cx="1924311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12750">
                <a:defRPr sz="7000" cap="all">
                  <a:solidFill>
                    <a:srgbClr val="002135"/>
                  </a:solidFill>
                </a:defRPr>
              </a:lvl1pPr>
            </a:lstStyle>
            <a:p>
              <a:r>
                <a:rPr b="0" dirty="0">
                  <a:latin typeface="Arial" panose="020B0604020202020204" pitchFamily="34" charset="0"/>
                  <a:cs typeface="Arial" panose="020B0604020202020204" pitchFamily="34" charset="0"/>
                </a:rPr>
                <a:t>Case from PIPLI: What Can FLW do? </a:t>
              </a:r>
            </a:p>
          </p:txBody>
        </p:sp>
      </p:grpSp>
      <p:sp>
        <p:nvSpPr>
          <p:cNvPr id="864" name="Suresh has been under home quarantine when his wife, in her last term of pregnancy, developed labour pains and had to be taken to government facility for delivery. ASHA ensured Suresh that his wife will be taken care of while he should remain within house as advised. However, ASHA was actually worried thinking how Suresh will manage. She called her neighbour Seema and requested her to send food for Suresh. She reminded Seema to take the precautions while giving food. She then called the convener of local mothers’ group and a member of village health and nutrition committee (VHSNC) member and apprised both of them of the situation requesting them to arrange for Suresh’s food and home-care requirements. The VHSNC member requested village youth group members to do the needful for Suresh at-least for next 72 hours till his wife returns."/>
          <p:cNvSpPr txBox="1"/>
          <p:nvPr/>
        </p:nvSpPr>
        <p:spPr>
          <a:xfrm>
            <a:off x="975127" y="2063613"/>
            <a:ext cx="22122804" cy="4445641"/>
          </a:xfrm>
          <a:prstGeom prst="rect">
            <a:avLst/>
          </a:prstGeom>
          <a:solidFill>
            <a:srgbClr val="FFC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nSpc>
                <a:spcPct val="120000"/>
              </a:lnSpc>
              <a:spcBef>
                <a:spcPts val="5900"/>
              </a:spcBef>
              <a:defRPr b="0">
                <a:solidFill>
                  <a:srgbClr val="FFFFFF"/>
                </a:solidFill>
              </a:defRPr>
            </a:lvl1pPr>
          </a:lstStyle>
          <a:p>
            <a:r>
              <a:rPr sz="3300" dirty="0">
                <a:ln w="3175">
                  <a:noFill/>
                </a:ln>
                <a:solidFill>
                  <a:schemeClr val="tx1"/>
                </a:solidFill>
                <a:latin typeface="Arial" panose="020B0604020202020204" pitchFamily="34" charset="0"/>
                <a:cs typeface="Arial" panose="020B0604020202020204" pitchFamily="34" charset="0"/>
              </a:rPr>
              <a:t>Suresh </a:t>
            </a:r>
            <a:r>
              <a:rPr lang="en-US" sz="3300" dirty="0">
                <a:ln w="3175">
                  <a:noFill/>
                </a:ln>
                <a:solidFill>
                  <a:schemeClr val="tx1"/>
                </a:solidFill>
                <a:latin typeface="Arial" panose="020B0604020202020204" pitchFamily="34" charset="0"/>
                <a:cs typeface="Arial" panose="020B0604020202020204" pitchFamily="34" charset="0"/>
              </a:rPr>
              <a:t>was </a:t>
            </a:r>
            <a:r>
              <a:rPr sz="3300" dirty="0">
                <a:ln w="3175">
                  <a:noFill/>
                </a:ln>
                <a:solidFill>
                  <a:schemeClr val="tx1"/>
                </a:solidFill>
                <a:latin typeface="Arial" panose="020B0604020202020204" pitchFamily="34" charset="0"/>
                <a:cs typeface="Arial" panose="020B0604020202020204" pitchFamily="34" charset="0"/>
              </a:rPr>
              <a:t>under home quarantine when his wife, developed </a:t>
            </a:r>
            <a:r>
              <a:rPr sz="3300" dirty="0" err="1">
                <a:ln w="3175">
                  <a:noFill/>
                </a:ln>
                <a:solidFill>
                  <a:schemeClr val="tx1"/>
                </a:solidFill>
                <a:latin typeface="Arial" panose="020B0604020202020204" pitchFamily="34" charset="0"/>
                <a:cs typeface="Arial" panose="020B0604020202020204" pitchFamily="34" charset="0"/>
              </a:rPr>
              <a:t>labour</a:t>
            </a:r>
            <a:r>
              <a:rPr sz="3300" dirty="0">
                <a:ln w="3175">
                  <a:noFill/>
                </a:ln>
                <a:solidFill>
                  <a:schemeClr val="tx1"/>
                </a:solidFill>
                <a:latin typeface="Arial" panose="020B0604020202020204" pitchFamily="34" charset="0"/>
                <a:cs typeface="Arial" panose="020B0604020202020204" pitchFamily="34" charset="0"/>
              </a:rPr>
              <a:t> pains and had to be taken to </a:t>
            </a:r>
            <a:r>
              <a:rPr lang="en-US" sz="3300" dirty="0">
                <a:ln w="3175">
                  <a:noFill/>
                </a:ln>
                <a:solidFill>
                  <a:schemeClr val="tx1"/>
                </a:solidFill>
                <a:latin typeface="Arial" panose="020B0604020202020204" pitchFamily="34" charset="0"/>
                <a:cs typeface="Arial" panose="020B0604020202020204" pitchFamily="34" charset="0"/>
              </a:rPr>
              <a:t>the hospital </a:t>
            </a:r>
            <a:r>
              <a:rPr sz="3300" dirty="0">
                <a:ln w="3175">
                  <a:noFill/>
                </a:ln>
                <a:solidFill>
                  <a:schemeClr val="tx1"/>
                </a:solidFill>
                <a:latin typeface="Arial" panose="020B0604020202020204" pitchFamily="34" charset="0"/>
                <a:cs typeface="Arial" panose="020B0604020202020204" pitchFamily="34" charset="0"/>
              </a:rPr>
              <a:t>for delivery. </a:t>
            </a:r>
            <a:r>
              <a:rPr lang="en-US" sz="3300" dirty="0">
                <a:ln w="3175">
                  <a:noFill/>
                </a:ln>
                <a:solidFill>
                  <a:schemeClr val="tx1"/>
                </a:solidFill>
                <a:latin typeface="Arial" panose="020B0604020202020204" pitchFamily="34" charset="0"/>
                <a:cs typeface="Arial" panose="020B0604020202020204" pitchFamily="34" charset="0"/>
              </a:rPr>
              <a:t>The </a:t>
            </a:r>
            <a:r>
              <a:rPr sz="3300" dirty="0">
                <a:ln w="3175">
                  <a:noFill/>
                </a:ln>
                <a:solidFill>
                  <a:schemeClr val="tx1"/>
                </a:solidFill>
                <a:latin typeface="Arial" panose="020B0604020202020204" pitchFamily="34" charset="0"/>
                <a:cs typeface="Arial" panose="020B0604020202020204" pitchFamily="34" charset="0"/>
              </a:rPr>
              <a:t>ASHA</a:t>
            </a:r>
            <a:r>
              <a:rPr lang="en-US" sz="3300" dirty="0">
                <a:ln w="3175">
                  <a:noFill/>
                </a:ln>
                <a:solidFill>
                  <a:schemeClr val="tx1"/>
                </a:solidFill>
                <a:latin typeface="Arial" panose="020B0604020202020204" pitchFamily="34" charset="0"/>
                <a:cs typeface="Arial" panose="020B0604020202020204" pitchFamily="34" charset="0"/>
              </a:rPr>
              <a:t> as</a:t>
            </a:r>
            <a:r>
              <a:rPr sz="3300" dirty="0">
                <a:ln w="3175">
                  <a:noFill/>
                </a:ln>
                <a:solidFill>
                  <a:schemeClr val="tx1"/>
                </a:solidFill>
                <a:latin typeface="Arial" panose="020B0604020202020204" pitchFamily="34" charset="0"/>
                <a:cs typeface="Arial" panose="020B0604020202020204" pitchFamily="34" charset="0"/>
              </a:rPr>
              <a:t>sured Suresh that his wife will be taken care of while he should remain</a:t>
            </a:r>
            <a:r>
              <a:rPr lang="en-US" sz="3300" dirty="0">
                <a:ln w="3175">
                  <a:noFill/>
                </a:ln>
                <a:solidFill>
                  <a:schemeClr val="tx1"/>
                </a:solidFill>
                <a:latin typeface="Arial" panose="020B0604020202020204" pitchFamily="34" charset="0"/>
                <a:cs typeface="Arial" panose="020B0604020202020204" pitchFamily="34" charset="0"/>
              </a:rPr>
              <a:t> isolated</a:t>
            </a:r>
            <a:r>
              <a:rPr sz="3300" dirty="0">
                <a:ln w="3175">
                  <a:noFill/>
                </a:ln>
                <a:solidFill>
                  <a:schemeClr val="tx1"/>
                </a:solidFill>
                <a:latin typeface="Arial" panose="020B0604020202020204" pitchFamily="34" charset="0"/>
                <a:cs typeface="Arial" panose="020B0604020202020204" pitchFamily="34" charset="0"/>
              </a:rPr>
              <a:t> within</a:t>
            </a:r>
            <a:r>
              <a:rPr lang="en-US" sz="3300" dirty="0">
                <a:ln w="3175">
                  <a:noFill/>
                </a:ln>
                <a:solidFill>
                  <a:schemeClr val="tx1"/>
                </a:solidFill>
                <a:latin typeface="Arial" panose="020B0604020202020204" pitchFamily="34" charset="0"/>
                <a:cs typeface="Arial" panose="020B0604020202020204" pitchFamily="34" charset="0"/>
              </a:rPr>
              <a:t> the </a:t>
            </a:r>
            <a:r>
              <a:rPr sz="3300" dirty="0">
                <a:ln w="3175">
                  <a:noFill/>
                </a:ln>
                <a:solidFill>
                  <a:schemeClr val="tx1"/>
                </a:solidFill>
                <a:latin typeface="Arial" panose="020B0604020202020204" pitchFamily="34" charset="0"/>
                <a:cs typeface="Arial" panose="020B0604020202020204" pitchFamily="34" charset="0"/>
              </a:rPr>
              <a:t> house as advised. </a:t>
            </a:r>
            <a:r>
              <a:rPr lang="en-US" sz="3300" dirty="0">
                <a:ln w="3175">
                  <a:noFill/>
                </a:ln>
                <a:solidFill>
                  <a:schemeClr val="tx1"/>
                </a:solidFill>
                <a:latin typeface="Arial" panose="020B0604020202020204" pitchFamily="34" charset="0"/>
                <a:cs typeface="Arial" panose="020B0604020202020204" pitchFamily="34" charset="0"/>
              </a:rPr>
              <a:t>The </a:t>
            </a:r>
            <a:r>
              <a:rPr sz="3300" dirty="0">
                <a:ln w="3175">
                  <a:noFill/>
                </a:ln>
                <a:solidFill>
                  <a:schemeClr val="tx1"/>
                </a:solidFill>
                <a:latin typeface="Arial" panose="020B0604020202020204" pitchFamily="34" charset="0"/>
                <a:cs typeface="Arial" panose="020B0604020202020204" pitchFamily="34" charset="0"/>
              </a:rPr>
              <a:t>ASHA called her </a:t>
            </a:r>
            <a:r>
              <a:rPr sz="3300" dirty="0" err="1">
                <a:ln w="3175">
                  <a:noFill/>
                </a:ln>
                <a:solidFill>
                  <a:schemeClr val="tx1"/>
                </a:solidFill>
                <a:latin typeface="Arial" panose="020B0604020202020204" pitchFamily="34" charset="0"/>
                <a:cs typeface="Arial" panose="020B0604020202020204" pitchFamily="34" charset="0"/>
              </a:rPr>
              <a:t>neighbour</a:t>
            </a:r>
            <a:r>
              <a:rPr sz="3300" dirty="0">
                <a:ln w="3175">
                  <a:noFill/>
                </a:ln>
                <a:solidFill>
                  <a:schemeClr val="tx1"/>
                </a:solidFill>
                <a:latin typeface="Arial" panose="020B0604020202020204" pitchFamily="34" charset="0"/>
                <a:cs typeface="Arial" panose="020B0604020202020204" pitchFamily="34" charset="0"/>
              </a:rPr>
              <a:t> Seema and requested her to send food for Suresh. She reminded Seema to take the precautions while giving food. She then called the convener of local mothers’ group and a member of village health and nutrition committee (VHSNC) member and apprised both of them of the situation requesting them to arrange for Suresh’s food and home-care requirements. The VHSNC member requested village youth group members to do the needful for Suresh at-least for next 72 hours till his wife returns.</a:t>
            </a:r>
          </a:p>
        </p:txBody>
      </p:sp>
      <p:sp>
        <p:nvSpPr>
          <p:cNvPr id="852" name="Rounded Rectangle"/>
          <p:cNvSpPr/>
          <p:nvPr/>
        </p:nvSpPr>
        <p:spPr>
          <a:xfrm>
            <a:off x="2706590" y="6655920"/>
            <a:ext cx="19047020" cy="3062636"/>
          </a:xfrm>
          <a:prstGeom prst="roundRect">
            <a:avLst>
              <a:gd name="adj" fmla="val 9346"/>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865" name="1. What are the positive actions taken by ASHA?…"/>
          <p:cNvSpPr txBox="1"/>
          <p:nvPr/>
        </p:nvSpPr>
        <p:spPr>
          <a:xfrm>
            <a:off x="2868707" y="6912040"/>
            <a:ext cx="18335643" cy="2556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ct val="120000"/>
              </a:lnSpc>
              <a:defRPr>
                <a:solidFill>
                  <a:srgbClr val="FFFFFF"/>
                </a:solidFill>
              </a:defRPr>
            </a:pPr>
            <a:r>
              <a:rPr sz="3400" b="0" dirty="0">
                <a:solidFill>
                  <a:sysClr val="windowText" lastClr="000000"/>
                </a:solidFill>
                <a:latin typeface="Arial" panose="020B0604020202020204" pitchFamily="34" charset="0"/>
                <a:cs typeface="Arial" panose="020B0604020202020204" pitchFamily="34" charset="0"/>
              </a:rPr>
              <a:t>1. What are the positive actions taken by ASHA?</a:t>
            </a:r>
          </a:p>
          <a:p>
            <a:pPr algn="l">
              <a:lnSpc>
                <a:spcPct val="120000"/>
              </a:lnSpc>
              <a:defRPr>
                <a:solidFill>
                  <a:srgbClr val="FFFFFF"/>
                </a:solidFill>
              </a:defRPr>
            </a:pPr>
            <a:r>
              <a:rPr lang="en-US" sz="3400" b="0" dirty="0">
                <a:solidFill>
                  <a:sysClr val="windowText" lastClr="000000"/>
                </a:solidFill>
                <a:latin typeface="Arial" panose="020B0604020202020204" pitchFamily="34" charset="0"/>
                <a:cs typeface="Arial" panose="020B0604020202020204" pitchFamily="34" charset="0"/>
              </a:rPr>
              <a:t>    </a:t>
            </a:r>
            <a:r>
              <a:rPr sz="3400" b="0" dirty="0">
                <a:solidFill>
                  <a:sysClr val="windowText" lastClr="000000"/>
                </a:solidFill>
                <a:latin typeface="Arial" panose="020B0604020202020204" pitchFamily="34" charset="0"/>
                <a:cs typeface="Arial" panose="020B0604020202020204" pitchFamily="34" charset="0"/>
              </a:rPr>
              <a:t>ASHA has proactively formed community support groups and planned in case of emergency </a:t>
            </a:r>
          </a:p>
          <a:p>
            <a:pPr algn="l">
              <a:lnSpc>
                <a:spcPct val="120000"/>
              </a:lnSpc>
              <a:defRPr>
                <a:solidFill>
                  <a:srgbClr val="FFFFFF"/>
                </a:solidFill>
              </a:defRPr>
            </a:pPr>
            <a:r>
              <a:rPr sz="3400" b="0" dirty="0">
                <a:solidFill>
                  <a:sysClr val="windowText" lastClr="000000"/>
                </a:solidFill>
                <a:latin typeface="Arial" panose="020B0604020202020204" pitchFamily="34" charset="0"/>
                <a:cs typeface="Arial" panose="020B0604020202020204" pitchFamily="34" charset="0"/>
              </a:rPr>
              <a:t>2. What should be done?</a:t>
            </a:r>
          </a:p>
          <a:p>
            <a:pPr algn="l">
              <a:lnSpc>
                <a:spcPct val="120000"/>
              </a:lnSpc>
              <a:defRPr>
                <a:solidFill>
                  <a:srgbClr val="FFFFFF"/>
                </a:solidFill>
              </a:defRPr>
            </a:pPr>
            <a:r>
              <a:rPr lang="en-US" sz="3400" b="0" dirty="0">
                <a:solidFill>
                  <a:sysClr val="windowText" lastClr="000000"/>
                </a:solidFill>
                <a:latin typeface="Arial" panose="020B0604020202020204" pitchFamily="34" charset="0"/>
                <a:cs typeface="Arial" panose="020B0604020202020204" pitchFamily="34" charset="0"/>
              </a:rPr>
              <a:t>    </a:t>
            </a:r>
            <a:r>
              <a:rPr sz="3400" b="0" dirty="0">
                <a:solidFill>
                  <a:sysClr val="windowText" lastClr="000000"/>
                </a:solidFill>
                <a:latin typeface="Arial" panose="020B0604020202020204" pitchFamily="34" charset="0"/>
                <a:cs typeface="Arial" panose="020B0604020202020204" pitchFamily="34" charset="0"/>
              </a:rPr>
              <a:t>She informed her </a:t>
            </a:r>
            <a:r>
              <a:rPr lang="en-IN" sz="3400" b="0" dirty="0">
                <a:solidFill>
                  <a:sysClr val="windowText" lastClr="000000"/>
                </a:solidFill>
                <a:latin typeface="Arial" panose="020B0604020202020204" pitchFamily="34" charset="0"/>
                <a:cs typeface="Arial" panose="020B0604020202020204" pitchFamily="34" charset="0"/>
              </a:rPr>
              <a:t>neighbour</a:t>
            </a:r>
            <a:r>
              <a:rPr sz="3400" b="0" dirty="0">
                <a:solidFill>
                  <a:sysClr val="windowText" lastClr="000000"/>
                </a:solidFill>
                <a:latin typeface="Arial" panose="020B0604020202020204" pitchFamily="34" charset="0"/>
                <a:cs typeface="Arial" panose="020B0604020202020204" pitchFamily="34" charset="0"/>
              </a:rPr>
              <a:t> to give food</a:t>
            </a:r>
          </a:p>
        </p:txBody>
      </p:sp>
      <p:sp>
        <p:nvSpPr>
          <p:cNvPr id="851" name="Rounded Rectangle"/>
          <p:cNvSpPr/>
          <p:nvPr/>
        </p:nvSpPr>
        <p:spPr>
          <a:xfrm>
            <a:off x="2827854" y="9684063"/>
            <a:ext cx="19047020" cy="2615496"/>
          </a:xfrm>
          <a:prstGeom prst="roundRect">
            <a:avLst>
              <a:gd name="adj" fmla="val 9346"/>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66" name="3. Which groups and /or people were involved by ASHA to provide supportive environment?…"/>
          <p:cNvSpPr txBox="1"/>
          <p:nvPr/>
        </p:nvSpPr>
        <p:spPr>
          <a:xfrm>
            <a:off x="2960171" y="9944260"/>
            <a:ext cx="18782386" cy="1928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a:lnSpc>
                <a:spcPct val="120000"/>
              </a:lnSpc>
            </a:pPr>
            <a:r>
              <a:rPr sz="3400" b="0" dirty="0">
                <a:latin typeface="Arial" panose="020B0604020202020204" pitchFamily="34" charset="0"/>
                <a:cs typeface="Arial" panose="020B0604020202020204" pitchFamily="34" charset="0"/>
              </a:rPr>
              <a:t>3. Which groups and /or people were involved by ASHA to provide supportive environment?</a:t>
            </a:r>
          </a:p>
          <a:p>
            <a:pPr algn="l">
              <a:lnSpc>
                <a:spcPct val="120000"/>
              </a:lnSpc>
            </a:pPr>
            <a:r>
              <a:rPr lang="en-US" sz="3400" b="0" dirty="0">
                <a:latin typeface="Arial" panose="020B0604020202020204" pitchFamily="34" charset="0"/>
                <a:cs typeface="Arial" panose="020B0604020202020204" pitchFamily="34" charset="0"/>
              </a:rPr>
              <a:t>    </a:t>
            </a:r>
            <a:r>
              <a:rPr sz="3400" b="0" dirty="0">
                <a:latin typeface="Arial" panose="020B0604020202020204" pitchFamily="34" charset="0"/>
                <a:cs typeface="Arial" panose="020B0604020202020204" pitchFamily="34" charset="0"/>
              </a:rPr>
              <a:t>The </a:t>
            </a:r>
            <a:r>
              <a:rPr sz="3400" b="0" dirty="0" err="1">
                <a:latin typeface="Arial" panose="020B0604020202020204" pitchFamily="34" charset="0"/>
                <a:cs typeface="Arial" panose="020B0604020202020204" pitchFamily="34" charset="0"/>
              </a:rPr>
              <a:t>neighbours</a:t>
            </a:r>
            <a:r>
              <a:rPr sz="3400" b="0" dirty="0">
                <a:latin typeface="Arial" panose="020B0604020202020204" pitchFamily="34" charset="0"/>
                <a:cs typeface="Arial" panose="020B0604020202020204" pitchFamily="34" charset="0"/>
              </a:rPr>
              <a:t>, VHSNC (who in turn involved the Youth Groups) and Adolescent Girls groups</a:t>
            </a:r>
          </a:p>
          <a:p>
            <a:pPr algn="l">
              <a:lnSpc>
                <a:spcPct val="120000"/>
              </a:lnSpc>
            </a:pPr>
            <a:r>
              <a:rPr sz="3400" b="0" dirty="0">
                <a:latin typeface="Arial" panose="020B0604020202020204" pitchFamily="34" charset="0"/>
                <a:cs typeface="Arial" panose="020B0604020202020204" pitchFamily="34" charset="0"/>
              </a:rPr>
              <a:t>4. If you were in place of ASHA, what would you have done additionally?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64"/>
                                        </p:tgtEl>
                                        <p:attrNameLst>
                                          <p:attrName>style.visibility</p:attrName>
                                        </p:attrNameLst>
                                      </p:cBhvr>
                                      <p:to>
                                        <p:strVal val="visible"/>
                                      </p:to>
                                    </p:set>
                                    <p:animEffect transition="in" filter="fade">
                                      <p:cBhvr>
                                        <p:cTn id="12" dur="2000"/>
                                        <p:tgtEl>
                                          <p:spTgt spid="8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52"/>
                                        </p:tgtEl>
                                        <p:attrNameLst>
                                          <p:attrName>style.visibility</p:attrName>
                                        </p:attrNameLst>
                                      </p:cBhvr>
                                      <p:to>
                                        <p:strVal val="visible"/>
                                      </p:to>
                                    </p:set>
                                    <p:animEffect transition="in" filter="fade">
                                      <p:cBhvr>
                                        <p:cTn id="17" dur="500"/>
                                        <p:tgtEl>
                                          <p:spTgt spid="8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65">
                                            <p:bg/>
                                          </p:spTgt>
                                        </p:tgtEl>
                                        <p:attrNameLst>
                                          <p:attrName>style.visibility</p:attrName>
                                        </p:attrNameLst>
                                      </p:cBhvr>
                                      <p:to>
                                        <p:strVal val="visible"/>
                                      </p:to>
                                    </p:set>
                                    <p:animEffect transition="in" filter="fade">
                                      <p:cBhvr>
                                        <p:cTn id="22" dur="500"/>
                                        <p:tgtEl>
                                          <p:spTgt spid="865">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65">
                                            <p:txEl>
                                              <p:pRg st="0" end="0"/>
                                            </p:txEl>
                                          </p:spTgt>
                                        </p:tgtEl>
                                        <p:attrNameLst>
                                          <p:attrName>style.visibility</p:attrName>
                                        </p:attrNameLst>
                                      </p:cBhvr>
                                      <p:to>
                                        <p:strVal val="visible"/>
                                      </p:to>
                                    </p:set>
                                    <p:animEffect transition="in" filter="fade">
                                      <p:cBhvr>
                                        <p:cTn id="27" dur="500"/>
                                        <p:tgtEl>
                                          <p:spTgt spid="86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65">
                                            <p:txEl>
                                              <p:pRg st="1" end="1"/>
                                            </p:txEl>
                                          </p:spTgt>
                                        </p:tgtEl>
                                        <p:attrNameLst>
                                          <p:attrName>style.visibility</p:attrName>
                                        </p:attrNameLst>
                                      </p:cBhvr>
                                      <p:to>
                                        <p:strVal val="visible"/>
                                      </p:to>
                                    </p:set>
                                    <p:animEffect transition="in" filter="fade">
                                      <p:cBhvr>
                                        <p:cTn id="32" dur="500"/>
                                        <p:tgtEl>
                                          <p:spTgt spid="86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65">
                                            <p:txEl>
                                              <p:pRg st="2" end="2"/>
                                            </p:txEl>
                                          </p:spTgt>
                                        </p:tgtEl>
                                        <p:attrNameLst>
                                          <p:attrName>style.visibility</p:attrName>
                                        </p:attrNameLst>
                                      </p:cBhvr>
                                      <p:to>
                                        <p:strVal val="visible"/>
                                      </p:to>
                                    </p:set>
                                    <p:animEffect transition="in" filter="fade">
                                      <p:cBhvr>
                                        <p:cTn id="37" dur="500"/>
                                        <p:tgtEl>
                                          <p:spTgt spid="86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65">
                                            <p:txEl>
                                              <p:pRg st="3" end="3"/>
                                            </p:txEl>
                                          </p:spTgt>
                                        </p:tgtEl>
                                        <p:attrNameLst>
                                          <p:attrName>style.visibility</p:attrName>
                                        </p:attrNameLst>
                                      </p:cBhvr>
                                      <p:to>
                                        <p:strVal val="visible"/>
                                      </p:to>
                                    </p:set>
                                    <p:animEffect transition="in" filter="fade">
                                      <p:cBhvr>
                                        <p:cTn id="42" dur="500"/>
                                        <p:tgtEl>
                                          <p:spTgt spid="86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51"/>
                                        </p:tgtEl>
                                        <p:attrNameLst>
                                          <p:attrName>style.visibility</p:attrName>
                                        </p:attrNameLst>
                                      </p:cBhvr>
                                      <p:to>
                                        <p:strVal val="visible"/>
                                      </p:to>
                                    </p:set>
                                    <p:animEffect transition="in" filter="fade">
                                      <p:cBhvr>
                                        <p:cTn id="47" dur="500"/>
                                        <p:tgtEl>
                                          <p:spTgt spid="85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66">
                                            <p:txEl>
                                              <p:pRg st="0" end="0"/>
                                            </p:txEl>
                                          </p:spTgt>
                                        </p:tgtEl>
                                        <p:attrNameLst>
                                          <p:attrName>style.visibility</p:attrName>
                                        </p:attrNameLst>
                                      </p:cBhvr>
                                      <p:to>
                                        <p:strVal val="visible"/>
                                      </p:to>
                                    </p:set>
                                    <p:animEffect transition="in" filter="fade">
                                      <p:cBhvr>
                                        <p:cTn id="52" dur="500"/>
                                        <p:tgtEl>
                                          <p:spTgt spid="86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66">
                                            <p:txEl>
                                              <p:pRg st="1" end="1"/>
                                            </p:txEl>
                                          </p:spTgt>
                                        </p:tgtEl>
                                        <p:attrNameLst>
                                          <p:attrName>style.visibility</p:attrName>
                                        </p:attrNameLst>
                                      </p:cBhvr>
                                      <p:to>
                                        <p:strVal val="visible"/>
                                      </p:to>
                                    </p:set>
                                    <p:animEffect transition="in" filter="fade">
                                      <p:cBhvr>
                                        <p:cTn id="57" dur="500"/>
                                        <p:tgtEl>
                                          <p:spTgt spid="866">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66">
                                            <p:txEl>
                                              <p:pRg st="2" end="2"/>
                                            </p:txEl>
                                          </p:spTgt>
                                        </p:tgtEl>
                                        <p:attrNameLst>
                                          <p:attrName>style.visibility</p:attrName>
                                        </p:attrNameLst>
                                      </p:cBhvr>
                                      <p:to>
                                        <p:strVal val="visible"/>
                                      </p:to>
                                    </p:set>
                                    <p:animEffect transition="in" filter="fade">
                                      <p:cBhvr>
                                        <p:cTn id="62" dur="500"/>
                                        <p:tgtEl>
                                          <p:spTgt spid="8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 grpId="0" animBg="1"/>
      <p:bldP spid="852" grpId="0" animBg="1"/>
      <p:bldP spid="865" grpId="0" uiExpand="1" build="p" bldLvl="2" animBg="1"/>
      <p:bldP spid="851" grpId="0" animBg="1"/>
      <p:bldP spid="866" grpId="0" uiExpand="1"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1" name="Group"/>
          <p:cNvGrpSpPr/>
          <p:nvPr/>
        </p:nvGrpSpPr>
        <p:grpSpPr>
          <a:xfrm>
            <a:off x="300010" y="12315300"/>
            <a:ext cx="4601210" cy="995767"/>
            <a:chOff x="0" y="0"/>
            <a:chExt cx="4601208" cy="995765"/>
          </a:xfrm>
        </p:grpSpPr>
        <p:pic>
          <p:nvPicPr>
            <p:cNvPr id="876"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877"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878"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879"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880"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884" name="Group"/>
          <p:cNvGrpSpPr/>
          <p:nvPr/>
        </p:nvGrpSpPr>
        <p:grpSpPr>
          <a:xfrm>
            <a:off x="23097931" y="13055999"/>
            <a:ext cx="2098869" cy="1540535"/>
            <a:chOff x="0" y="2515"/>
            <a:chExt cx="2098868" cy="1540534"/>
          </a:xfrm>
        </p:grpSpPr>
        <p:sp>
          <p:nvSpPr>
            <p:cNvPr id="882" name="30"/>
            <p:cNvSpPr/>
            <p:nvPr/>
          </p:nvSpPr>
          <p:spPr>
            <a:xfrm>
              <a:off x="828868" y="27305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b="0">
                  <a:solidFill>
                    <a:srgbClr val="FFFFFF"/>
                  </a:solidFill>
                </a:defRPr>
              </a:pPr>
              <a:r>
                <a:rPr b="0" dirty="0">
                  <a:latin typeface="Arial" panose="020B0604020202020204" pitchFamily="34" charset="0"/>
                  <a:cs typeface="Arial" panose="020B0604020202020204" pitchFamily="34" charset="0"/>
                </a:rPr>
                <a:t>3</a:t>
              </a:r>
              <a:r>
                <a:rPr lang="en-US" b="0" dirty="0">
                  <a:latin typeface="Arial" panose="020B0604020202020204" pitchFamily="34" charset="0"/>
                  <a:cs typeface="Arial" panose="020B0604020202020204" pitchFamily="34" charset="0"/>
                </a:rPr>
                <a:t>2</a:t>
              </a:r>
              <a:endParaRPr b="0" dirty="0">
                <a:latin typeface="Arial" panose="020B0604020202020204" pitchFamily="34" charset="0"/>
                <a:cs typeface="Arial" panose="020B0604020202020204" pitchFamily="34" charset="0"/>
              </a:endParaRPr>
            </a:p>
          </p:txBody>
        </p:sp>
        <p:pic>
          <p:nvPicPr>
            <p:cNvPr id="883" name="Image" descr="Image"/>
            <p:cNvPicPr>
              <a:picLocks noChangeAspect="1"/>
            </p:cNvPicPr>
            <p:nvPr/>
          </p:nvPicPr>
          <p:blipFill>
            <a:blip r:embed="rId6"/>
            <a:stretch>
              <a:fillRect/>
            </a:stretch>
          </p:blipFill>
          <p:spPr>
            <a:xfrm>
              <a:off x="0" y="2515"/>
              <a:ext cx="554528" cy="541069"/>
            </a:xfrm>
            <a:prstGeom prst="rect">
              <a:avLst/>
            </a:prstGeom>
            <a:ln w="12700" cap="flat">
              <a:noFill/>
              <a:miter lim="400000"/>
            </a:ln>
            <a:effectLst/>
          </p:spPr>
        </p:pic>
      </p:grpSp>
      <p:sp>
        <p:nvSpPr>
          <p:cNvPr id="885" name="Rectangle"/>
          <p:cNvSpPr/>
          <p:nvPr/>
        </p:nvSpPr>
        <p:spPr>
          <a:xfrm>
            <a:off x="-25400" y="1227391"/>
            <a:ext cx="24434800" cy="4245174"/>
          </a:xfrm>
          <a:prstGeom prst="rect">
            <a:avLst/>
          </a:prstGeom>
          <a:solidFill>
            <a:srgbClr val="FFFFFF"/>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86" name="SESSION 6"/>
          <p:cNvSpPr txBox="1"/>
          <p:nvPr/>
        </p:nvSpPr>
        <p:spPr>
          <a:xfrm>
            <a:off x="8754360" y="2466852"/>
            <a:ext cx="6875279"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12750">
              <a:defRPr sz="10000">
                <a:solidFill>
                  <a:srgbClr val="002135"/>
                </a:solidFill>
              </a:defRPr>
            </a:lvl1pPr>
          </a:lstStyle>
          <a:p>
            <a:r>
              <a:rPr b="0" dirty="0">
                <a:latin typeface="Arial" panose="020B0604020202020204" pitchFamily="34" charset="0"/>
                <a:cs typeface="Arial" panose="020B0604020202020204" pitchFamily="34" charset="0"/>
              </a:rPr>
              <a:t>SESSION 6</a:t>
            </a:r>
          </a:p>
        </p:txBody>
      </p:sp>
      <p:sp>
        <p:nvSpPr>
          <p:cNvPr id="887" name="COMMUNICATION, PERSONAL SAFETY FOR HEALTH.ICDS PERSONNEL"/>
          <p:cNvSpPr txBox="1"/>
          <p:nvPr/>
        </p:nvSpPr>
        <p:spPr>
          <a:xfrm>
            <a:off x="5317523" y="4233128"/>
            <a:ext cx="13748956"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002135"/>
                </a:solidFill>
              </a:defRPr>
            </a:lvl1pPr>
          </a:lstStyle>
          <a:p>
            <a:r>
              <a:rPr b="0" dirty="0">
                <a:latin typeface="Arial" panose="020B0604020202020204" pitchFamily="34" charset="0"/>
                <a:cs typeface="Arial" panose="020B0604020202020204" pitchFamily="34" charset="0"/>
              </a:rPr>
              <a:t>COMMUNICATION, PERSONAL SAFETY FOR HEALTH</a:t>
            </a:r>
            <a:r>
              <a:rPr lang="en-US" b="0" dirty="0">
                <a:latin typeface="Arial" panose="020B0604020202020204" pitchFamily="34" charset="0"/>
                <a:cs typeface="Arial" panose="020B0604020202020204" pitchFamily="34" charset="0"/>
              </a:rPr>
              <a:t>/</a:t>
            </a:r>
            <a:r>
              <a:rPr b="0" dirty="0">
                <a:latin typeface="Arial" panose="020B0604020202020204" pitchFamily="34" charset="0"/>
                <a:cs typeface="Arial" panose="020B0604020202020204" pitchFamily="34" charset="0"/>
              </a:rPr>
              <a:t>ICDS PERSONNEL</a:t>
            </a:r>
          </a:p>
        </p:txBody>
      </p:sp>
      <p:sp>
        <p:nvSpPr>
          <p:cNvPr id="888" name="Line"/>
          <p:cNvSpPr/>
          <p:nvPr/>
        </p:nvSpPr>
        <p:spPr>
          <a:xfrm>
            <a:off x="8835205" y="3830461"/>
            <a:ext cx="6713589" cy="1"/>
          </a:xfrm>
          <a:prstGeom prst="line">
            <a:avLst/>
          </a:prstGeom>
          <a:ln w="25400">
            <a:solidFill>
              <a:srgbClr val="AAABAE"/>
            </a:solidFill>
            <a:miter lim="400000"/>
          </a:ln>
        </p:spPr>
        <p:txBody>
          <a:bodyPr lIns="45718" tIns="45718" rIns="45718" bIns="45718"/>
          <a:lstStyle/>
          <a:p>
            <a:endParaRPr b="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E7E2BEC2-9AF5-8644-865F-63CAA0D44883}"/>
              </a:ext>
            </a:extLst>
          </p:cNvPr>
          <p:cNvGrpSpPr/>
          <p:nvPr/>
        </p:nvGrpSpPr>
        <p:grpSpPr>
          <a:xfrm>
            <a:off x="6150492" y="5761104"/>
            <a:ext cx="5974856" cy="6113991"/>
            <a:chOff x="6150492" y="5761104"/>
            <a:chExt cx="5974856" cy="6113991"/>
          </a:xfrm>
        </p:grpSpPr>
        <p:sp>
          <p:nvSpPr>
            <p:cNvPr id="869" name="Rounded Rectangle"/>
            <p:cNvSpPr/>
            <p:nvPr/>
          </p:nvSpPr>
          <p:spPr>
            <a:xfrm>
              <a:off x="6210377" y="9768392"/>
              <a:ext cx="5855086" cy="2106703"/>
            </a:xfrm>
            <a:prstGeom prst="roundRect">
              <a:avLst>
                <a:gd name="adj" fmla="val 9043"/>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73" name="Arrow 10"/>
            <p:cNvSpPr/>
            <p:nvPr/>
          </p:nvSpPr>
          <p:spPr>
            <a:xfrm rot="5400000">
              <a:off x="8794548" y="8768954"/>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90" name="HOW TO…"/>
            <p:cNvSpPr txBox="1"/>
            <p:nvPr/>
          </p:nvSpPr>
          <p:spPr>
            <a:xfrm>
              <a:off x="7006727" y="10154896"/>
              <a:ext cx="4262385"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4000">
                  <a:solidFill>
                    <a:srgbClr val="FFFFFF"/>
                  </a:solidFill>
                </a:defRPr>
              </a:pPr>
              <a:r>
                <a:rPr b="0" dirty="0">
                  <a:solidFill>
                    <a:sysClr val="windowText" lastClr="000000"/>
                  </a:solidFill>
                  <a:latin typeface="Arial" panose="020B0604020202020204" pitchFamily="34" charset="0"/>
                  <a:cs typeface="Arial" panose="020B0604020202020204" pitchFamily="34" charset="0"/>
                </a:rPr>
                <a:t>HOW TO</a:t>
              </a:r>
            </a:p>
            <a:p>
              <a:pPr>
                <a:defRPr sz="4000">
                  <a:solidFill>
                    <a:srgbClr val="FFFFFF"/>
                  </a:solidFill>
                </a:defRPr>
              </a:pPr>
              <a:r>
                <a:rPr b="0" dirty="0">
                  <a:solidFill>
                    <a:sysClr val="windowText" lastClr="000000"/>
                  </a:solidFill>
                  <a:latin typeface="Arial" panose="020B0604020202020204" pitchFamily="34" charset="0"/>
                  <a:cs typeface="Arial" panose="020B0604020202020204" pitchFamily="34" charset="0"/>
                </a:rPr>
                <a:t>COMMUNICATE?</a:t>
              </a:r>
            </a:p>
          </p:txBody>
        </p:sp>
        <p:pic>
          <p:nvPicPr>
            <p:cNvPr id="893" name="Image" descr="Image"/>
            <p:cNvPicPr>
              <a:picLocks noChangeAspect="1"/>
            </p:cNvPicPr>
            <p:nvPr/>
          </p:nvPicPr>
          <p:blipFill>
            <a:blip r:embed="rId7"/>
            <a:stretch>
              <a:fillRect/>
            </a:stretch>
          </p:blipFill>
          <p:spPr>
            <a:xfrm>
              <a:off x="6150492" y="5761104"/>
              <a:ext cx="5974856" cy="2566872"/>
            </a:xfrm>
            <a:prstGeom prst="rect">
              <a:avLst/>
            </a:prstGeom>
            <a:ln w="12700">
              <a:miter lim="400000"/>
            </a:ln>
          </p:spPr>
        </p:pic>
      </p:grpSp>
      <p:grpSp>
        <p:nvGrpSpPr>
          <p:cNvPr id="4" name="Group 3">
            <a:extLst>
              <a:ext uri="{FF2B5EF4-FFF2-40B4-BE49-F238E27FC236}">
                <a16:creationId xmlns:a16="http://schemas.microsoft.com/office/drawing/2014/main" id="{0219284E-62D7-3843-8578-19D76E79C332}"/>
              </a:ext>
            </a:extLst>
          </p:cNvPr>
          <p:cNvGrpSpPr/>
          <p:nvPr/>
        </p:nvGrpSpPr>
        <p:grpSpPr>
          <a:xfrm>
            <a:off x="12318536" y="5678536"/>
            <a:ext cx="5855086" cy="6212750"/>
            <a:chOff x="12318536" y="5678536"/>
            <a:chExt cx="5855086" cy="6212750"/>
          </a:xfrm>
        </p:grpSpPr>
        <p:sp>
          <p:nvSpPr>
            <p:cNvPr id="870" name="Rounded Rectangle"/>
            <p:cNvSpPr/>
            <p:nvPr/>
          </p:nvSpPr>
          <p:spPr>
            <a:xfrm>
              <a:off x="12318536" y="9784584"/>
              <a:ext cx="5855086" cy="2106702"/>
            </a:xfrm>
            <a:prstGeom prst="roundRect">
              <a:avLst>
                <a:gd name="adj" fmla="val 9043"/>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74" name="Arrow 10"/>
            <p:cNvSpPr/>
            <p:nvPr/>
          </p:nvSpPr>
          <p:spPr>
            <a:xfrm rot="5400000">
              <a:off x="14902708" y="873796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92" name="MASK…"/>
            <p:cNvSpPr txBox="1"/>
            <p:nvPr/>
          </p:nvSpPr>
          <p:spPr>
            <a:xfrm>
              <a:off x="13215556" y="10154896"/>
              <a:ext cx="3776675"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4000"/>
              </a:pPr>
              <a:r>
                <a:rPr b="0" dirty="0">
                  <a:latin typeface="Arial" panose="020B0604020202020204" pitchFamily="34" charset="0"/>
                  <a:cs typeface="Arial" panose="020B0604020202020204" pitchFamily="34" charset="0"/>
                </a:rPr>
                <a:t>MASK</a:t>
              </a:r>
            </a:p>
            <a:p>
              <a:pPr>
                <a:defRPr sz="4000"/>
              </a:pPr>
              <a:r>
                <a:rPr b="0" dirty="0">
                  <a:latin typeface="Arial" panose="020B0604020202020204" pitchFamily="34" charset="0"/>
                  <a:cs typeface="Arial" panose="020B0604020202020204" pitchFamily="34" charset="0"/>
                </a:rPr>
                <a:t>MANAGEMENT</a:t>
              </a:r>
            </a:p>
          </p:txBody>
        </p:sp>
        <p:pic>
          <p:nvPicPr>
            <p:cNvPr id="894" name="Image" descr="Image"/>
            <p:cNvPicPr>
              <a:picLocks noChangeAspect="1"/>
            </p:cNvPicPr>
            <p:nvPr/>
          </p:nvPicPr>
          <p:blipFill>
            <a:blip r:embed="rId8"/>
            <a:stretch>
              <a:fillRect/>
            </a:stretch>
          </p:blipFill>
          <p:spPr>
            <a:xfrm>
              <a:off x="14231649" y="5678536"/>
              <a:ext cx="2645513" cy="2789321"/>
            </a:xfrm>
            <a:prstGeom prst="rect">
              <a:avLst/>
            </a:prstGeom>
            <a:ln w="12700">
              <a:miter lim="400000"/>
            </a:ln>
          </p:spPr>
        </p:pic>
      </p:grpSp>
      <p:grpSp>
        <p:nvGrpSpPr>
          <p:cNvPr id="5" name="Group 4">
            <a:extLst>
              <a:ext uri="{FF2B5EF4-FFF2-40B4-BE49-F238E27FC236}">
                <a16:creationId xmlns:a16="http://schemas.microsoft.com/office/drawing/2014/main" id="{CDB1AB6D-D097-B247-9FD7-8C169D9118DE}"/>
              </a:ext>
            </a:extLst>
          </p:cNvPr>
          <p:cNvGrpSpPr/>
          <p:nvPr/>
        </p:nvGrpSpPr>
        <p:grpSpPr>
          <a:xfrm>
            <a:off x="18426696" y="5703476"/>
            <a:ext cx="5855087" cy="6171619"/>
            <a:chOff x="18426696" y="5703476"/>
            <a:chExt cx="5855087" cy="6171619"/>
          </a:xfrm>
        </p:grpSpPr>
        <p:sp>
          <p:nvSpPr>
            <p:cNvPr id="871" name="Rounded Rectangle"/>
            <p:cNvSpPr/>
            <p:nvPr/>
          </p:nvSpPr>
          <p:spPr>
            <a:xfrm>
              <a:off x="18426696" y="9768392"/>
              <a:ext cx="5855087" cy="2106703"/>
            </a:xfrm>
            <a:prstGeom prst="roundRect">
              <a:avLst>
                <a:gd name="adj" fmla="val 9043"/>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75" name="Arrow 10"/>
            <p:cNvSpPr/>
            <p:nvPr/>
          </p:nvSpPr>
          <p:spPr>
            <a:xfrm rot="5400000">
              <a:off x="21010869" y="873796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91" name="PRECAUTIONS"/>
            <p:cNvSpPr txBox="1"/>
            <p:nvPr/>
          </p:nvSpPr>
          <p:spPr>
            <a:xfrm>
              <a:off x="19706192" y="10462672"/>
              <a:ext cx="3296095"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spc="-360">
                  <a:solidFill>
                    <a:srgbClr val="FFFFFF"/>
                  </a:solidFill>
                </a:defRPr>
              </a:lvl1pPr>
            </a:lstStyle>
            <a:p>
              <a:r>
                <a:rPr b="0" dirty="0">
                  <a:solidFill>
                    <a:sysClr val="windowText" lastClr="000000"/>
                  </a:solidFill>
                  <a:latin typeface="Arial" panose="020B0604020202020204" pitchFamily="34" charset="0"/>
                  <a:cs typeface="Arial" panose="020B0604020202020204" pitchFamily="34" charset="0"/>
                </a:rPr>
                <a:t>PRECAUTIONS</a:t>
              </a:r>
            </a:p>
          </p:txBody>
        </p:sp>
        <p:pic>
          <p:nvPicPr>
            <p:cNvPr id="895" name="Image" descr="Image"/>
            <p:cNvPicPr>
              <a:picLocks noChangeAspect="1"/>
            </p:cNvPicPr>
            <p:nvPr/>
          </p:nvPicPr>
          <p:blipFill>
            <a:blip r:embed="rId9"/>
            <a:stretch>
              <a:fillRect/>
            </a:stretch>
          </p:blipFill>
          <p:spPr>
            <a:xfrm>
              <a:off x="19954634" y="5703476"/>
              <a:ext cx="2799210" cy="2739442"/>
            </a:xfrm>
            <a:prstGeom prst="rect">
              <a:avLst/>
            </a:prstGeom>
            <a:ln w="12700">
              <a:miter lim="400000"/>
            </a:ln>
          </p:spPr>
        </p:pic>
      </p:grpSp>
      <p:grpSp>
        <p:nvGrpSpPr>
          <p:cNvPr id="2" name="Group 1">
            <a:extLst>
              <a:ext uri="{FF2B5EF4-FFF2-40B4-BE49-F238E27FC236}">
                <a16:creationId xmlns:a16="http://schemas.microsoft.com/office/drawing/2014/main" id="{9A7FCF9B-B8CA-AD48-91BF-8C8B89C61093}"/>
              </a:ext>
            </a:extLst>
          </p:cNvPr>
          <p:cNvGrpSpPr/>
          <p:nvPr/>
        </p:nvGrpSpPr>
        <p:grpSpPr>
          <a:xfrm>
            <a:off x="102217" y="5669127"/>
            <a:ext cx="5855086" cy="6222159"/>
            <a:chOff x="102217" y="5669127"/>
            <a:chExt cx="5855086" cy="6222159"/>
          </a:xfrm>
        </p:grpSpPr>
        <p:sp>
          <p:nvSpPr>
            <p:cNvPr id="868" name="Rounded Rectangle"/>
            <p:cNvSpPr/>
            <p:nvPr/>
          </p:nvSpPr>
          <p:spPr>
            <a:xfrm>
              <a:off x="102217" y="9784584"/>
              <a:ext cx="5855086" cy="2106702"/>
            </a:xfrm>
            <a:prstGeom prst="roundRect">
              <a:avLst>
                <a:gd name="adj" fmla="val 9043"/>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72" name="Arrow 10"/>
            <p:cNvSpPr/>
            <p:nvPr/>
          </p:nvSpPr>
          <p:spPr>
            <a:xfrm rot="5400000">
              <a:off x="2686389" y="873796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89" name="WHAT TO…"/>
            <p:cNvSpPr txBox="1"/>
            <p:nvPr/>
          </p:nvSpPr>
          <p:spPr>
            <a:xfrm>
              <a:off x="1041235" y="10154896"/>
              <a:ext cx="3977050"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4000"/>
              </a:pPr>
              <a:r>
                <a:rPr b="0" dirty="0">
                  <a:latin typeface="Arial" panose="020B0604020202020204" pitchFamily="34" charset="0"/>
                  <a:cs typeface="Arial" panose="020B0604020202020204" pitchFamily="34" charset="0"/>
                </a:rPr>
                <a:t>WHAT TO</a:t>
              </a:r>
            </a:p>
            <a:p>
              <a:pPr>
                <a:defRPr sz="4000"/>
              </a:pPr>
              <a:r>
                <a:rPr b="0" dirty="0">
                  <a:latin typeface="Arial" panose="020B0604020202020204" pitchFamily="34" charset="0"/>
                  <a:cs typeface="Arial" panose="020B0604020202020204" pitchFamily="34" charset="0"/>
                </a:rPr>
                <a:t>COMMUNICATE</a:t>
              </a:r>
            </a:p>
          </p:txBody>
        </p:sp>
        <p:pic>
          <p:nvPicPr>
            <p:cNvPr id="896" name="Image" descr="Image"/>
            <p:cNvPicPr>
              <a:picLocks noChangeAspect="1"/>
            </p:cNvPicPr>
            <p:nvPr/>
          </p:nvPicPr>
          <p:blipFill>
            <a:blip r:embed="rId10"/>
            <a:stretch>
              <a:fillRect/>
            </a:stretch>
          </p:blipFill>
          <p:spPr>
            <a:xfrm>
              <a:off x="932067" y="5669127"/>
              <a:ext cx="4195386" cy="2808139"/>
            </a:xfrm>
            <a:prstGeom prst="rect">
              <a:avLst/>
            </a:prstGeom>
            <a:ln w="12700">
              <a:miter lim="400000"/>
            </a:ln>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88"/>
                                        </p:tgtEl>
                                        <p:attrNameLst>
                                          <p:attrName>style.visibility</p:attrName>
                                        </p:attrNameLst>
                                      </p:cBhvr>
                                      <p:to>
                                        <p:strVal val="visible"/>
                                      </p:to>
                                    </p:set>
                                    <p:animEffect transition="in" filter="blinds(horizontal)">
                                      <p:cBhvr>
                                        <p:cTn id="7" dur="1000"/>
                                        <p:tgtEl>
                                          <p:spTgt spid="88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85"/>
                                        </p:tgtEl>
                                        <p:attrNameLst>
                                          <p:attrName>style.visibility</p:attrName>
                                        </p:attrNameLst>
                                      </p:cBhvr>
                                      <p:to>
                                        <p:strVal val="visible"/>
                                      </p:to>
                                    </p:set>
                                    <p:animEffect transition="in" filter="blinds(horizontal)">
                                      <p:cBhvr>
                                        <p:cTn id="10" dur="1000"/>
                                        <p:tgtEl>
                                          <p:spTgt spid="88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87"/>
                                        </p:tgtEl>
                                        <p:attrNameLst>
                                          <p:attrName>style.visibility</p:attrName>
                                        </p:attrNameLst>
                                      </p:cBhvr>
                                      <p:to>
                                        <p:strVal val="visible"/>
                                      </p:to>
                                    </p:set>
                                    <p:animEffect transition="in" filter="blinds(horizontal)">
                                      <p:cBhvr>
                                        <p:cTn id="13" dur="1000"/>
                                        <p:tgtEl>
                                          <p:spTgt spid="88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86"/>
                                        </p:tgtEl>
                                        <p:attrNameLst>
                                          <p:attrName>style.visibility</p:attrName>
                                        </p:attrNameLst>
                                      </p:cBhvr>
                                      <p:to>
                                        <p:strVal val="visible"/>
                                      </p:to>
                                    </p:set>
                                    <p:animEffect transition="in" filter="blinds(horizontal)">
                                      <p:cBhvr>
                                        <p:cTn id="16" dur="1000"/>
                                        <p:tgtEl>
                                          <p:spTgt spid="88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1000" fill="hold"/>
                                        <p:tgtEl>
                                          <p:spTgt spid="2"/>
                                        </p:tgtEl>
                                        <p:attrNameLst>
                                          <p:attrName>ppt_x</p:attrName>
                                        </p:attrNameLst>
                                      </p:cBhvr>
                                      <p:tavLst>
                                        <p:tav tm="0">
                                          <p:val>
                                            <p:strVal val="#ppt_x"/>
                                          </p:val>
                                        </p:tav>
                                        <p:tav tm="100000">
                                          <p:val>
                                            <p:strVal val="#ppt_x"/>
                                          </p:val>
                                        </p:tav>
                                      </p:tavLst>
                                    </p:anim>
                                    <p:anim calcmode="lin" valueType="num">
                                      <p:cBhvr additive="base">
                                        <p:cTn id="22"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000" fill="hold"/>
                                        <p:tgtEl>
                                          <p:spTgt spid="3"/>
                                        </p:tgtEl>
                                        <p:attrNameLst>
                                          <p:attrName>ppt_x</p:attrName>
                                        </p:attrNameLst>
                                      </p:cBhvr>
                                      <p:tavLst>
                                        <p:tav tm="0">
                                          <p:val>
                                            <p:strVal val="#ppt_x"/>
                                          </p:val>
                                        </p:tav>
                                        <p:tav tm="100000">
                                          <p:val>
                                            <p:strVal val="#ppt_x"/>
                                          </p:val>
                                        </p:tav>
                                      </p:tavLst>
                                    </p:anim>
                                    <p:anim calcmode="lin" valueType="num">
                                      <p:cBhvr additive="base">
                                        <p:cTn id="2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1000" fill="hold"/>
                                        <p:tgtEl>
                                          <p:spTgt spid="4"/>
                                        </p:tgtEl>
                                        <p:attrNameLst>
                                          <p:attrName>ppt_x</p:attrName>
                                        </p:attrNameLst>
                                      </p:cBhvr>
                                      <p:tavLst>
                                        <p:tav tm="0">
                                          <p:val>
                                            <p:strVal val="#ppt_x"/>
                                          </p:val>
                                        </p:tav>
                                        <p:tav tm="100000">
                                          <p:val>
                                            <p:strVal val="#ppt_x"/>
                                          </p:val>
                                        </p:tav>
                                      </p:tavLst>
                                    </p:anim>
                                    <p:anim calcmode="lin" valueType="num">
                                      <p:cBhvr additive="base">
                                        <p:cTn id="34"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1000" fill="hold"/>
                                        <p:tgtEl>
                                          <p:spTgt spid="5"/>
                                        </p:tgtEl>
                                        <p:attrNameLst>
                                          <p:attrName>ppt_x</p:attrName>
                                        </p:attrNameLst>
                                      </p:cBhvr>
                                      <p:tavLst>
                                        <p:tav tm="0">
                                          <p:val>
                                            <p:strVal val="#ppt_x"/>
                                          </p:val>
                                        </p:tav>
                                        <p:tav tm="100000">
                                          <p:val>
                                            <p:strVal val="#ppt_x"/>
                                          </p:val>
                                        </p:tav>
                                      </p:tavLst>
                                    </p:anim>
                                    <p:anim calcmode="lin" valueType="num">
                                      <p:cBhvr additive="base">
                                        <p:cTn id="40"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5" grpId="0" animBg="1"/>
      <p:bldP spid="886" grpId="0" animBg="1"/>
      <p:bldP spid="887" grpId="0" animBg="1"/>
      <p:bldP spid="88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4" name="Group"/>
          <p:cNvGrpSpPr/>
          <p:nvPr/>
        </p:nvGrpSpPr>
        <p:grpSpPr>
          <a:xfrm>
            <a:off x="300011" y="12315300"/>
            <a:ext cx="4601210" cy="995768"/>
            <a:chOff x="0" y="0"/>
            <a:chExt cx="4601208" cy="995765"/>
          </a:xfrm>
        </p:grpSpPr>
        <p:pic>
          <p:nvPicPr>
            <p:cNvPr id="899"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900"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901"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sz="3200" dirty="0">
                <a:solidFill>
                  <a:srgbClr val="FFFFFF"/>
                </a:solidFill>
                <a:latin typeface="Arial" panose="020B0604020202020204" pitchFamily="34" charset="0"/>
                <a:cs typeface="Arial" panose="020B0604020202020204" pitchFamily="34" charset="0"/>
                <a:sym typeface="Gill Sans SemiBold"/>
              </a:endParaRPr>
            </a:p>
          </p:txBody>
        </p:sp>
        <p:sp>
          <p:nvSpPr>
            <p:cNvPr id="902"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sz="3200" dirty="0">
                <a:solidFill>
                  <a:srgbClr val="FFFFFF"/>
                </a:solidFill>
                <a:latin typeface="Arial" panose="020B0604020202020204" pitchFamily="34" charset="0"/>
                <a:cs typeface="Arial" panose="020B0604020202020204" pitchFamily="34" charset="0"/>
                <a:sym typeface="Gill Sans SemiBold"/>
              </a:endParaRPr>
            </a:p>
          </p:txBody>
        </p:sp>
        <p:pic>
          <p:nvPicPr>
            <p:cNvPr id="903"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907" name="Group"/>
          <p:cNvGrpSpPr/>
          <p:nvPr/>
        </p:nvGrpSpPr>
        <p:grpSpPr>
          <a:xfrm>
            <a:off x="23097932" y="13056000"/>
            <a:ext cx="2098868" cy="1540536"/>
            <a:chOff x="0" y="2515"/>
            <a:chExt cx="2098867" cy="1540534"/>
          </a:xfrm>
        </p:grpSpPr>
        <p:sp>
          <p:nvSpPr>
            <p:cNvPr id="905" name="31"/>
            <p:cNvSpPr/>
            <p:nvPr/>
          </p:nvSpPr>
          <p:spPr>
            <a:xfrm>
              <a:off x="828867" y="27305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b="0">
                  <a:solidFill>
                    <a:srgbClr val="FFFFFF"/>
                  </a:solidFill>
                </a:defRPr>
              </a:pPr>
              <a:r>
                <a:rPr b="0" dirty="0">
                  <a:solidFill>
                    <a:srgbClr val="FFFFFF"/>
                  </a:solidFill>
                  <a:latin typeface="Arial" panose="020B0604020202020204" pitchFamily="34" charset="0"/>
                  <a:cs typeface="Arial" panose="020B0604020202020204" pitchFamily="34" charset="0"/>
                </a:rPr>
                <a:t>3</a:t>
              </a:r>
              <a:r>
                <a:rPr lang="en-US" b="0" dirty="0">
                  <a:solidFill>
                    <a:srgbClr val="FFFFFF"/>
                  </a:solidFill>
                  <a:latin typeface="Arial" panose="020B0604020202020204" pitchFamily="34" charset="0"/>
                  <a:cs typeface="Arial" panose="020B0604020202020204" pitchFamily="34" charset="0"/>
                </a:rPr>
                <a:t>3</a:t>
              </a:r>
              <a:endParaRPr b="0" dirty="0">
                <a:solidFill>
                  <a:srgbClr val="FFFFFF"/>
                </a:solidFill>
                <a:latin typeface="Arial" panose="020B0604020202020204" pitchFamily="34" charset="0"/>
                <a:cs typeface="Arial" panose="020B0604020202020204" pitchFamily="34" charset="0"/>
              </a:endParaRPr>
            </a:p>
          </p:txBody>
        </p:sp>
        <p:pic>
          <p:nvPicPr>
            <p:cNvPr id="906" name="Image" descr="Image"/>
            <p:cNvPicPr>
              <a:picLocks noChangeAspect="1"/>
            </p:cNvPicPr>
            <p:nvPr/>
          </p:nvPicPr>
          <p:blipFill>
            <a:blip r:embed="rId6"/>
            <a:stretch>
              <a:fillRect/>
            </a:stretch>
          </p:blipFill>
          <p:spPr>
            <a:xfrm>
              <a:off x="0" y="2515"/>
              <a:ext cx="554528" cy="541069"/>
            </a:xfrm>
            <a:prstGeom prst="rect">
              <a:avLst/>
            </a:prstGeom>
            <a:ln w="12700" cap="flat">
              <a:noFill/>
              <a:miter lim="400000"/>
            </a:ln>
            <a:effectLst/>
          </p:spPr>
        </p:pic>
      </p:grpSp>
      <p:sp>
        <p:nvSpPr>
          <p:cNvPr id="908" name="Rounded Rectangle"/>
          <p:cNvSpPr/>
          <p:nvPr/>
        </p:nvSpPr>
        <p:spPr>
          <a:xfrm>
            <a:off x="3855137" y="3118802"/>
            <a:ext cx="5321534" cy="1528908"/>
          </a:xfrm>
          <a:prstGeom prst="roundRect">
            <a:avLst>
              <a:gd name="adj" fmla="val 16665"/>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sz="3200" b="0" dirty="0">
              <a:solidFill>
                <a:srgbClr val="FFFFFF"/>
              </a:solidFill>
              <a:latin typeface="Arial" panose="020B0604020202020204" pitchFamily="34" charset="0"/>
              <a:cs typeface="Arial" panose="020B0604020202020204" pitchFamily="34" charset="0"/>
            </a:endParaRPr>
          </a:p>
        </p:txBody>
      </p:sp>
      <p:sp>
        <p:nvSpPr>
          <p:cNvPr id="909" name="HAND…"/>
          <p:cNvSpPr txBox="1"/>
          <p:nvPr/>
        </p:nvSpPr>
        <p:spPr>
          <a:xfrm>
            <a:off x="4742997" y="3621843"/>
            <a:ext cx="3454590"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defRPr cap="all"/>
            </a:pPr>
            <a:r>
              <a:rPr b="0" cap="all" dirty="0">
                <a:latin typeface="Arial" panose="020B0604020202020204" pitchFamily="34" charset="0"/>
                <a:cs typeface="Arial" panose="020B0604020202020204" pitchFamily="34" charset="0"/>
              </a:rPr>
              <a:t>HAND HYGIENE</a:t>
            </a:r>
          </a:p>
        </p:txBody>
      </p:sp>
      <p:pic>
        <p:nvPicPr>
          <p:cNvPr id="910" name="Image" descr="Image"/>
          <p:cNvPicPr>
            <a:picLocks noChangeAspect="1"/>
          </p:cNvPicPr>
          <p:nvPr/>
        </p:nvPicPr>
        <p:blipFill>
          <a:blip r:embed="rId7" cstate="email">
            <a:clrChange>
              <a:clrFrom>
                <a:srgbClr val="9ED9E4"/>
              </a:clrFrom>
              <a:clrTo>
                <a:srgbClr val="9ED9E4">
                  <a:alpha val="0"/>
                </a:srgbClr>
              </a:clrTo>
            </a:clrChange>
            <a:extLst>
              <a:ext uri="{28A0092B-C50C-407E-A947-70E740481C1C}">
                <a14:useLocalDpi xmlns:a14="http://schemas.microsoft.com/office/drawing/2010/main"/>
              </a:ext>
            </a:extLst>
          </a:blip>
          <a:stretch>
            <a:fillRect/>
          </a:stretch>
        </p:blipFill>
        <p:spPr>
          <a:xfrm>
            <a:off x="10817336" y="2953484"/>
            <a:ext cx="2749328" cy="2749332"/>
          </a:xfrm>
          <a:prstGeom prst="rect">
            <a:avLst/>
          </a:prstGeom>
          <a:ln w="12700">
            <a:noFill/>
            <a:miter lim="400000"/>
          </a:ln>
        </p:spPr>
      </p:pic>
      <p:sp>
        <p:nvSpPr>
          <p:cNvPr id="911" name="Rounded Rectangle"/>
          <p:cNvSpPr/>
          <p:nvPr/>
        </p:nvSpPr>
        <p:spPr>
          <a:xfrm>
            <a:off x="3733437" y="6590402"/>
            <a:ext cx="5321534" cy="1528908"/>
          </a:xfrm>
          <a:prstGeom prst="roundRect">
            <a:avLst>
              <a:gd name="adj" fmla="val 16665"/>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sz="3200" b="0" dirty="0">
              <a:solidFill>
                <a:srgbClr val="FFFFFF"/>
              </a:solidFill>
              <a:latin typeface="Arial" panose="020B0604020202020204" pitchFamily="34" charset="0"/>
              <a:cs typeface="Arial" panose="020B0604020202020204" pitchFamily="34" charset="0"/>
            </a:endParaRPr>
          </a:p>
        </p:txBody>
      </p:sp>
      <p:sp>
        <p:nvSpPr>
          <p:cNvPr id="912" name="HAND…"/>
          <p:cNvSpPr txBox="1"/>
          <p:nvPr/>
        </p:nvSpPr>
        <p:spPr>
          <a:xfrm>
            <a:off x="3648143" y="7072727"/>
            <a:ext cx="5321534"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defRPr cap="all"/>
            </a:pPr>
            <a:r>
              <a:rPr lang="en-US" b="0" cap="all" dirty="0">
                <a:latin typeface="Arial" panose="020B0604020202020204" pitchFamily="34" charset="0"/>
                <a:cs typeface="Arial" panose="020B0604020202020204" pitchFamily="34" charset="0"/>
              </a:rPr>
              <a:t>Social Distancing</a:t>
            </a:r>
            <a:endParaRPr b="0" cap="all" dirty="0">
              <a:latin typeface="Arial" panose="020B0604020202020204" pitchFamily="34" charset="0"/>
              <a:cs typeface="Arial" panose="020B0604020202020204" pitchFamily="34" charset="0"/>
            </a:endParaRPr>
          </a:p>
        </p:txBody>
      </p:sp>
      <p:sp>
        <p:nvSpPr>
          <p:cNvPr id="914" name="Rounded Rectangle"/>
          <p:cNvSpPr/>
          <p:nvPr/>
        </p:nvSpPr>
        <p:spPr>
          <a:xfrm>
            <a:off x="3855139" y="4878778"/>
            <a:ext cx="5321534" cy="1528908"/>
          </a:xfrm>
          <a:prstGeom prst="roundRect">
            <a:avLst>
              <a:gd name="adj" fmla="val 16665"/>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sz="3200" b="0" dirty="0">
              <a:solidFill>
                <a:srgbClr val="FFFFFF"/>
              </a:solidFill>
              <a:latin typeface="Arial" panose="020B0604020202020204" pitchFamily="34" charset="0"/>
              <a:cs typeface="Arial" panose="020B0604020202020204" pitchFamily="34" charset="0"/>
            </a:endParaRPr>
          </a:p>
        </p:txBody>
      </p:sp>
      <p:sp>
        <p:nvSpPr>
          <p:cNvPr id="915" name="HAND…"/>
          <p:cNvSpPr txBox="1"/>
          <p:nvPr/>
        </p:nvSpPr>
        <p:spPr>
          <a:xfrm>
            <a:off x="3727885" y="5110375"/>
            <a:ext cx="5321534"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defRPr cap="all"/>
            </a:pPr>
            <a:r>
              <a:rPr b="0" cap="all" dirty="0">
                <a:latin typeface="Arial" panose="020B0604020202020204" pitchFamily="34" charset="0"/>
                <a:cs typeface="Arial" panose="020B0604020202020204" pitchFamily="34" charset="0"/>
              </a:rPr>
              <a:t>RESPIRATORY</a:t>
            </a:r>
          </a:p>
          <a:p>
            <a:pPr>
              <a:defRPr cap="all"/>
            </a:pPr>
            <a:r>
              <a:rPr b="0" cap="all" dirty="0">
                <a:latin typeface="Arial" panose="020B0604020202020204" pitchFamily="34" charset="0"/>
                <a:cs typeface="Arial" panose="020B0604020202020204" pitchFamily="34" charset="0"/>
              </a:rPr>
              <a:t>HYGIENE</a:t>
            </a:r>
          </a:p>
        </p:txBody>
      </p:sp>
      <p:pic>
        <p:nvPicPr>
          <p:cNvPr id="916" name="Image" descr="Image"/>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0892951" y="5870046"/>
            <a:ext cx="2016178" cy="2749332"/>
          </a:xfrm>
          <a:prstGeom prst="rect">
            <a:avLst/>
          </a:prstGeom>
          <a:ln w="12700">
            <a:miter lim="400000"/>
          </a:ln>
        </p:spPr>
      </p:pic>
      <p:sp>
        <p:nvSpPr>
          <p:cNvPr id="917" name="Rounded Rectangle"/>
          <p:cNvSpPr/>
          <p:nvPr/>
        </p:nvSpPr>
        <p:spPr>
          <a:xfrm>
            <a:off x="3727887" y="8387200"/>
            <a:ext cx="5321534" cy="1528908"/>
          </a:xfrm>
          <a:prstGeom prst="roundRect">
            <a:avLst>
              <a:gd name="adj" fmla="val 16665"/>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sz="3200" b="0" dirty="0">
              <a:solidFill>
                <a:srgbClr val="FFFFFF"/>
              </a:solidFill>
              <a:latin typeface="Arial" panose="020B0604020202020204" pitchFamily="34" charset="0"/>
              <a:cs typeface="Arial" panose="020B0604020202020204" pitchFamily="34" charset="0"/>
            </a:endParaRPr>
          </a:p>
        </p:txBody>
      </p:sp>
      <p:sp>
        <p:nvSpPr>
          <p:cNvPr id="918" name="HAND…"/>
          <p:cNvSpPr txBox="1"/>
          <p:nvPr/>
        </p:nvSpPr>
        <p:spPr>
          <a:xfrm>
            <a:off x="4581613" y="8447256"/>
            <a:ext cx="3454590" cy="1487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defRPr cap="all">
                <a:solidFill>
                  <a:srgbClr val="FFFFFF"/>
                </a:solidFill>
              </a:defRPr>
            </a:pPr>
            <a:r>
              <a:rPr lang="en-US" b="0" cap="all" dirty="0">
                <a:solidFill>
                  <a:sysClr val="windowText" lastClr="000000"/>
                </a:solidFill>
                <a:latin typeface="Arial" panose="020B0604020202020204" pitchFamily="34" charset="0"/>
                <a:cs typeface="Arial" panose="020B0604020202020204" pitchFamily="34" charset="0"/>
              </a:rPr>
              <a:t>Home Care &amp; Home Quarantine </a:t>
            </a:r>
            <a:endParaRPr b="0" cap="all" dirty="0">
              <a:solidFill>
                <a:sysClr val="windowText" lastClr="000000"/>
              </a:solidFill>
              <a:latin typeface="Arial" panose="020B0604020202020204" pitchFamily="34" charset="0"/>
              <a:cs typeface="Arial" panose="020B0604020202020204" pitchFamily="34" charset="0"/>
            </a:endParaRPr>
          </a:p>
        </p:txBody>
      </p:sp>
      <p:pic>
        <p:nvPicPr>
          <p:cNvPr id="898" name="Image" descr="Image"/>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0350124" y="9003396"/>
            <a:ext cx="2749328" cy="2749332"/>
          </a:xfrm>
          <a:prstGeom prst="rect">
            <a:avLst/>
          </a:prstGeom>
          <a:ln w="12700">
            <a:miter lim="400000"/>
          </a:ln>
        </p:spPr>
      </p:pic>
      <p:sp>
        <p:nvSpPr>
          <p:cNvPr id="920" name="Rounded Rectangle"/>
          <p:cNvSpPr/>
          <p:nvPr/>
        </p:nvSpPr>
        <p:spPr>
          <a:xfrm>
            <a:off x="3727883" y="10297782"/>
            <a:ext cx="5321534" cy="1528908"/>
          </a:xfrm>
          <a:prstGeom prst="roundRect">
            <a:avLst>
              <a:gd name="adj" fmla="val 16665"/>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sz="3200" b="0" dirty="0">
              <a:solidFill>
                <a:srgbClr val="FFFFFF"/>
              </a:solidFill>
              <a:latin typeface="Arial" panose="020B0604020202020204" pitchFamily="34" charset="0"/>
              <a:cs typeface="Arial" panose="020B0604020202020204" pitchFamily="34" charset="0"/>
            </a:endParaRPr>
          </a:p>
        </p:txBody>
      </p:sp>
      <p:sp>
        <p:nvSpPr>
          <p:cNvPr id="921" name="HAND…"/>
          <p:cNvSpPr txBox="1"/>
          <p:nvPr/>
        </p:nvSpPr>
        <p:spPr>
          <a:xfrm>
            <a:off x="4518825" y="10519541"/>
            <a:ext cx="3454590"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defRPr cap="all">
                <a:solidFill>
                  <a:srgbClr val="FFFFFF"/>
                </a:solidFill>
              </a:defRPr>
            </a:pPr>
            <a:r>
              <a:rPr b="0" cap="all" dirty="0">
                <a:solidFill>
                  <a:sysClr val="windowText" lastClr="000000"/>
                </a:solidFill>
                <a:latin typeface="Arial" panose="020B0604020202020204" pitchFamily="34" charset="0"/>
                <a:cs typeface="Arial" panose="020B0604020202020204" pitchFamily="34" charset="0"/>
              </a:rPr>
              <a:t>MONITORING</a:t>
            </a:r>
          </a:p>
          <a:p>
            <a:pPr>
              <a:defRPr cap="all">
                <a:solidFill>
                  <a:srgbClr val="FFFFFF"/>
                </a:solidFill>
              </a:defRPr>
            </a:pPr>
            <a:r>
              <a:rPr b="0" cap="all" dirty="0">
                <a:solidFill>
                  <a:sysClr val="windowText" lastClr="000000"/>
                </a:solidFill>
                <a:latin typeface="Arial" panose="020B0604020202020204" pitchFamily="34" charset="0"/>
                <a:cs typeface="Arial" panose="020B0604020202020204" pitchFamily="34" charset="0"/>
              </a:rPr>
              <a:t>SYMPTOMS</a:t>
            </a:r>
          </a:p>
        </p:txBody>
      </p:sp>
      <p:grpSp>
        <p:nvGrpSpPr>
          <p:cNvPr id="2" name="Group 1">
            <a:extLst>
              <a:ext uri="{FF2B5EF4-FFF2-40B4-BE49-F238E27FC236}">
                <a16:creationId xmlns:a16="http://schemas.microsoft.com/office/drawing/2014/main" id="{067C2B46-1EC6-DF4E-AAFE-CEB563A01B6D}"/>
              </a:ext>
            </a:extLst>
          </p:cNvPr>
          <p:cNvGrpSpPr/>
          <p:nvPr/>
        </p:nvGrpSpPr>
        <p:grpSpPr>
          <a:xfrm>
            <a:off x="2804160" y="360444"/>
            <a:ext cx="19476720" cy="2120762"/>
            <a:chOff x="2804160" y="360443"/>
            <a:chExt cx="19476720" cy="2120761"/>
          </a:xfrm>
        </p:grpSpPr>
        <p:sp>
          <p:nvSpPr>
            <p:cNvPr id="922" name="Rounded Rectangle"/>
            <p:cNvSpPr/>
            <p:nvPr/>
          </p:nvSpPr>
          <p:spPr>
            <a:xfrm>
              <a:off x="2804160" y="360443"/>
              <a:ext cx="19476720" cy="2120761"/>
            </a:xfrm>
            <a:prstGeom prst="roundRect">
              <a:avLst>
                <a:gd name="adj" fmla="val 15567"/>
              </a:avLst>
            </a:prstGeom>
            <a:solidFill>
              <a:srgbClr val="FFFFFF"/>
            </a:solidFill>
            <a:ln w="12700">
              <a:miter lim="400000"/>
            </a:ln>
          </p:spPr>
          <p:txBody>
            <a:bodyPr lIns="0" tIns="0" rIns="0" bIns="0" anchor="ctr"/>
            <a:lstStyle/>
            <a:p>
              <a:pPr>
                <a:defRPr sz="3200">
                  <a:solidFill>
                    <a:srgbClr val="00A2FF">
                      <a:hueOff val="114395"/>
                      <a:lumOff val="-24975"/>
                    </a:srgbClr>
                  </a:solidFill>
                </a:defRPr>
              </a:pPr>
              <a:endParaRPr sz="3200" b="0" dirty="0">
                <a:solidFill>
                  <a:srgbClr val="00A2FF">
                    <a:hueOff val="114395"/>
                    <a:lumOff val="-24975"/>
                  </a:srgbClr>
                </a:solidFill>
                <a:latin typeface="Arial" panose="020B0604020202020204" pitchFamily="34" charset="0"/>
                <a:cs typeface="Arial" panose="020B0604020202020204" pitchFamily="34" charset="0"/>
              </a:endParaRPr>
            </a:p>
          </p:txBody>
        </p:sp>
        <p:sp>
          <p:nvSpPr>
            <p:cNvPr id="923" name="WHAT IS STIGMA"/>
            <p:cNvSpPr txBox="1"/>
            <p:nvPr/>
          </p:nvSpPr>
          <p:spPr>
            <a:xfrm>
              <a:off x="4101158" y="439618"/>
              <a:ext cx="16620440" cy="1826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defTabSz="412750">
                <a:defRPr sz="7000" cap="all">
                  <a:solidFill>
                    <a:srgbClr val="002135"/>
                  </a:solidFill>
                </a:defRPr>
              </a:lvl1pPr>
            </a:lstStyle>
            <a:p>
              <a:r>
                <a:rPr sz="5600" b="0" dirty="0">
                  <a:latin typeface="Arial" panose="020B0604020202020204" pitchFamily="34" charset="0"/>
                  <a:cs typeface="Arial" panose="020B0604020202020204" pitchFamily="34" charset="0"/>
                </a:rPr>
                <a:t>what to communicate</a:t>
              </a:r>
              <a:r>
                <a:rPr lang="en-US" sz="5600" b="0" dirty="0">
                  <a:latin typeface="Arial" panose="020B0604020202020204" pitchFamily="34" charset="0"/>
                  <a:cs typeface="Arial" panose="020B0604020202020204" pitchFamily="34" charset="0"/>
                </a:rPr>
                <a:t> and communication platforms</a:t>
              </a:r>
              <a:endParaRPr sz="5600" b="0" dirty="0">
                <a:latin typeface="Arial" panose="020B0604020202020204" pitchFamily="34" charset="0"/>
                <a:cs typeface="Arial" panose="020B0604020202020204" pitchFamily="34" charset="0"/>
              </a:endParaRPr>
            </a:p>
          </p:txBody>
        </p:sp>
      </p:grpSp>
      <p:sp>
        <p:nvSpPr>
          <p:cNvPr id="34" name="Rounded Rectangle">
            <a:extLst>
              <a:ext uri="{FF2B5EF4-FFF2-40B4-BE49-F238E27FC236}">
                <a16:creationId xmlns:a16="http://schemas.microsoft.com/office/drawing/2014/main" id="{40FF4620-B630-7C4A-B2BF-3B48E00F482E}"/>
              </a:ext>
            </a:extLst>
          </p:cNvPr>
          <p:cNvSpPr/>
          <p:nvPr/>
        </p:nvSpPr>
        <p:spPr>
          <a:xfrm>
            <a:off x="15207329" y="3201729"/>
            <a:ext cx="5321534" cy="8899478"/>
          </a:xfrm>
          <a:prstGeom prst="roundRect">
            <a:avLst>
              <a:gd name="adj" fmla="val 16665"/>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sz="3200" b="0" dirty="0">
              <a:solidFill>
                <a:srgbClr val="FFFFFF"/>
              </a:solidFill>
              <a:latin typeface="Arial" panose="020B0604020202020204" pitchFamily="34" charset="0"/>
              <a:cs typeface="Arial" panose="020B0604020202020204" pitchFamily="34" charset="0"/>
            </a:endParaRPr>
          </a:p>
        </p:txBody>
      </p:sp>
      <p:sp>
        <p:nvSpPr>
          <p:cNvPr id="38" name="HAND…">
            <a:extLst>
              <a:ext uri="{FF2B5EF4-FFF2-40B4-BE49-F238E27FC236}">
                <a16:creationId xmlns:a16="http://schemas.microsoft.com/office/drawing/2014/main" id="{75B163F1-5DED-6E4A-A511-8CD089354DAC}"/>
              </a:ext>
            </a:extLst>
          </p:cNvPr>
          <p:cNvSpPr txBox="1"/>
          <p:nvPr/>
        </p:nvSpPr>
        <p:spPr>
          <a:xfrm>
            <a:off x="15451962" y="3621843"/>
            <a:ext cx="4832268" cy="85664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571500" indent="-571500" algn="l">
              <a:spcAft>
                <a:spcPts val="1200"/>
              </a:spcAft>
              <a:buFont typeface="Arial" panose="020B0604020202020204" pitchFamily="34" charset="0"/>
              <a:buChar char="•"/>
              <a:defRPr cap="all"/>
            </a:pPr>
            <a:r>
              <a:rPr lang="en-US" b="0" cap="all" dirty="0">
                <a:latin typeface="Arial" panose="020B0604020202020204" pitchFamily="34" charset="0"/>
                <a:cs typeface="Arial" panose="020B0604020202020204" pitchFamily="34" charset="0"/>
              </a:rPr>
              <a:t>share </a:t>
            </a:r>
            <a:r>
              <a:rPr lang="en-US" b="0" cap="all" dirty="0" err="1">
                <a:latin typeface="Arial" panose="020B0604020202020204" pitchFamily="34" charset="0"/>
                <a:cs typeface="Arial" panose="020B0604020202020204" pitchFamily="34" charset="0"/>
              </a:rPr>
              <a:t>mobisodes</a:t>
            </a:r>
            <a:endParaRPr lang="en-US" b="0" cap="all" dirty="0">
              <a:latin typeface="Arial" panose="020B0604020202020204" pitchFamily="34" charset="0"/>
              <a:cs typeface="Arial" panose="020B0604020202020204" pitchFamily="34" charset="0"/>
            </a:endParaRPr>
          </a:p>
          <a:p>
            <a:pPr marL="571500" indent="-571500" algn="l">
              <a:spcAft>
                <a:spcPts val="1200"/>
              </a:spcAft>
              <a:buFont typeface="Arial" panose="020B0604020202020204" pitchFamily="34" charset="0"/>
              <a:buChar char="•"/>
              <a:defRPr cap="all"/>
            </a:pPr>
            <a:r>
              <a:rPr lang="en-IN" b="0" cap="all" dirty="0">
                <a:latin typeface="Arial" panose="020B0604020202020204" pitchFamily="34" charset="0"/>
                <a:cs typeface="Arial" panose="020B0604020202020204" pitchFamily="34" charset="0"/>
              </a:rPr>
              <a:t>Display IEC materials at appropriate places</a:t>
            </a:r>
          </a:p>
          <a:p>
            <a:pPr marL="571500" indent="-571500" algn="l">
              <a:spcAft>
                <a:spcPts val="1200"/>
              </a:spcAft>
              <a:buFont typeface="Arial" panose="020B0604020202020204" pitchFamily="34" charset="0"/>
              <a:buChar char="•"/>
              <a:defRPr cap="all"/>
            </a:pPr>
            <a:r>
              <a:rPr lang="en-IN" b="0" cap="all" dirty="0">
                <a:latin typeface="Arial" panose="020B0604020202020204" pitchFamily="34" charset="0"/>
                <a:cs typeface="Arial" panose="020B0604020202020204" pitchFamily="34" charset="0"/>
              </a:rPr>
              <a:t>Use essential services (LIKE GARBAGE COLLECTION VANS, MILK SUPPLY, ETC.) for </a:t>
            </a:r>
            <a:r>
              <a:rPr lang="en-IN" b="0" cap="all" dirty="0" err="1">
                <a:latin typeface="Arial" panose="020B0604020202020204" pitchFamily="34" charset="0"/>
                <a:cs typeface="Arial" panose="020B0604020202020204" pitchFamily="34" charset="0"/>
              </a:rPr>
              <a:t>miking</a:t>
            </a:r>
            <a:endParaRPr lang="en-IN" b="0" cap="all" dirty="0">
              <a:latin typeface="Arial" panose="020B0604020202020204" pitchFamily="34" charset="0"/>
              <a:cs typeface="Arial" panose="020B0604020202020204" pitchFamily="34" charset="0"/>
            </a:endParaRPr>
          </a:p>
          <a:p>
            <a:pPr marL="571500" indent="-571500" algn="l">
              <a:spcAft>
                <a:spcPts val="1200"/>
              </a:spcAft>
              <a:buFont typeface="Arial" panose="020B0604020202020204" pitchFamily="34" charset="0"/>
              <a:buChar char="•"/>
              <a:defRPr cap="all"/>
            </a:pPr>
            <a:r>
              <a:rPr lang="en-IN" b="0" cap="all" dirty="0">
                <a:latin typeface="Arial" panose="020B0604020202020204" pitchFamily="34" charset="0"/>
                <a:cs typeface="Arial" panose="020B0604020202020204" pitchFamily="34" charset="0"/>
              </a:rPr>
              <a:t>Share </a:t>
            </a:r>
            <a:r>
              <a:rPr lang="en-IN" b="0" cap="all" dirty="0" err="1">
                <a:latin typeface="Arial" panose="020B0604020202020204" pitchFamily="34" charset="0"/>
                <a:cs typeface="Arial" panose="020B0604020202020204" pitchFamily="34" charset="0"/>
              </a:rPr>
              <a:t>whatsapp</a:t>
            </a:r>
            <a:r>
              <a:rPr lang="en-IN" b="0" cap="all" dirty="0">
                <a:latin typeface="Arial" panose="020B0604020202020204" pitchFamily="34" charset="0"/>
                <a:cs typeface="Arial" panose="020B0604020202020204" pitchFamily="34" charset="0"/>
              </a:rPr>
              <a:t> messages on groups</a:t>
            </a:r>
          </a:p>
          <a:p>
            <a:pPr marL="571500" indent="-571500" algn="l">
              <a:spcAft>
                <a:spcPts val="1200"/>
              </a:spcAft>
              <a:buFont typeface="Arial" panose="020B0604020202020204" pitchFamily="34" charset="0"/>
              <a:buChar char="•"/>
              <a:defRPr cap="all"/>
            </a:pPr>
            <a:r>
              <a:rPr lang="en-IN" b="0" cap="all" dirty="0">
                <a:latin typeface="Arial" panose="020B0604020202020204" pitchFamily="34" charset="0"/>
                <a:cs typeface="Arial" panose="020B0604020202020204" pitchFamily="34" charset="0"/>
              </a:rPr>
              <a:t>Use pocket book for giving key messages</a:t>
            </a:r>
            <a:endParaRPr b="0" cap="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80091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09"/>
                                        </p:tgtEl>
                                        <p:attrNameLst>
                                          <p:attrName>style.visibility</p:attrName>
                                        </p:attrNameLst>
                                      </p:cBhvr>
                                      <p:to>
                                        <p:strVal val="visible"/>
                                      </p:to>
                                    </p:set>
                                    <p:animEffect transition="in" filter="dissolve">
                                      <p:cBhvr>
                                        <p:cTn id="12" dur="500"/>
                                        <p:tgtEl>
                                          <p:spTgt spid="909"/>
                                        </p:tgtEl>
                                      </p:cBhvr>
                                    </p:animEffect>
                                  </p:childTnLst>
                                </p:cTn>
                              </p:par>
                              <p:par>
                                <p:cTn id="13" presetID="1" presetClass="entr" presetSubtype="0" fill="hold" nodeType="withEffect">
                                  <p:stCondLst>
                                    <p:cond delay="0"/>
                                  </p:stCondLst>
                                  <p:childTnLst>
                                    <p:set>
                                      <p:cBhvr>
                                        <p:cTn id="14" dur="1" fill="hold">
                                          <p:stCondLst>
                                            <p:cond delay="0"/>
                                          </p:stCondLst>
                                        </p:cTn>
                                        <p:tgtEl>
                                          <p:spTgt spid="910"/>
                                        </p:tgtEl>
                                        <p:attrNameLst>
                                          <p:attrName>style.visibility</p:attrName>
                                        </p:attrNameLst>
                                      </p:cBhvr>
                                      <p:to>
                                        <p:strVal val="visible"/>
                                      </p:to>
                                    </p:set>
                                  </p:childTnLst>
                                </p:cTn>
                              </p:par>
                              <p:par>
                                <p:cTn id="15" presetID="9" presetClass="entr" presetSubtype="0" fill="hold" grpId="0" nodeType="withEffect">
                                  <p:stCondLst>
                                    <p:cond delay="0"/>
                                  </p:stCondLst>
                                  <p:childTnLst>
                                    <p:set>
                                      <p:cBhvr>
                                        <p:cTn id="16" dur="1" fill="hold">
                                          <p:stCondLst>
                                            <p:cond delay="0"/>
                                          </p:stCondLst>
                                        </p:cTn>
                                        <p:tgtEl>
                                          <p:spTgt spid="908"/>
                                        </p:tgtEl>
                                        <p:attrNameLst>
                                          <p:attrName>style.visibility</p:attrName>
                                        </p:attrNameLst>
                                      </p:cBhvr>
                                      <p:to>
                                        <p:strVal val="visible"/>
                                      </p:to>
                                    </p:set>
                                    <p:animEffect transition="in" filter="dissolve">
                                      <p:cBhvr>
                                        <p:cTn id="17" dur="500"/>
                                        <p:tgtEl>
                                          <p:spTgt spid="90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15"/>
                                        </p:tgtEl>
                                        <p:attrNameLst>
                                          <p:attrName>style.visibility</p:attrName>
                                        </p:attrNameLst>
                                      </p:cBhvr>
                                      <p:to>
                                        <p:strVal val="visible"/>
                                      </p:to>
                                    </p:set>
                                    <p:animEffect transition="in" filter="dissolve">
                                      <p:cBhvr>
                                        <p:cTn id="22" dur="500"/>
                                        <p:tgtEl>
                                          <p:spTgt spid="915"/>
                                        </p:tgtEl>
                                      </p:cBhvr>
                                    </p:animEffect>
                                  </p:childTnLst>
                                </p:cTn>
                              </p:par>
                              <p:par>
                                <p:cTn id="23" presetID="9" presetClass="entr" presetSubtype="0" fill="hold" nodeType="withEffect">
                                  <p:stCondLst>
                                    <p:cond delay="0"/>
                                  </p:stCondLst>
                                  <p:childTnLst>
                                    <p:set>
                                      <p:cBhvr>
                                        <p:cTn id="24" dur="1" fill="hold">
                                          <p:stCondLst>
                                            <p:cond delay="0"/>
                                          </p:stCondLst>
                                        </p:cTn>
                                        <p:tgtEl>
                                          <p:spTgt spid="916"/>
                                        </p:tgtEl>
                                        <p:attrNameLst>
                                          <p:attrName>style.visibility</p:attrName>
                                        </p:attrNameLst>
                                      </p:cBhvr>
                                      <p:to>
                                        <p:strVal val="visible"/>
                                      </p:to>
                                    </p:set>
                                    <p:animEffect transition="in" filter="dissolve">
                                      <p:cBhvr>
                                        <p:cTn id="25" dur="500"/>
                                        <p:tgtEl>
                                          <p:spTgt spid="91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914"/>
                                        </p:tgtEl>
                                        <p:attrNameLst>
                                          <p:attrName>style.visibility</p:attrName>
                                        </p:attrNameLst>
                                      </p:cBhvr>
                                      <p:to>
                                        <p:strVal val="visible"/>
                                      </p:to>
                                    </p:set>
                                    <p:animEffect transition="in" filter="dissolve">
                                      <p:cBhvr>
                                        <p:cTn id="28" dur="500"/>
                                        <p:tgtEl>
                                          <p:spTgt spid="91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912"/>
                                        </p:tgtEl>
                                        <p:attrNameLst>
                                          <p:attrName>style.visibility</p:attrName>
                                        </p:attrNameLst>
                                      </p:cBhvr>
                                      <p:to>
                                        <p:strVal val="visible"/>
                                      </p:to>
                                    </p:set>
                                    <p:animEffect transition="in" filter="dissolve">
                                      <p:cBhvr>
                                        <p:cTn id="33" dur="500"/>
                                        <p:tgtEl>
                                          <p:spTgt spid="912"/>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911"/>
                                        </p:tgtEl>
                                        <p:attrNameLst>
                                          <p:attrName>style.visibility</p:attrName>
                                        </p:attrNameLst>
                                      </p:cBhvr>
                                      <p:to>
                                        <p:strVal val="visible"/>
                                      </p:to>
                                    </p:set>
                                    <p:animEffect transition="in" filter="dissolve">
                                      <p:cBhvr>
                                        <p:cTn id="36" dur="500"/>
                                        <p:tgtEl>
                                          <p:spTgt spid="911"/>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918"/>
                                        </p:tgtEl>
                                        <p:attrNameLst>
                                          <p:attrName>style.visibility</p:attrName>
                                        </p:attrNameLst>
                                      </p:cBhvr>
                                      <p:to>
                                        <p:strVal val="visible"/>
                                      </p:to>
                                    </p:set>
                                    <p:animEffect transition="in" filter="dissolve">
                                      <p:cBhvr>
                                        <p:cTn id="41" dur="500"/>
                                        <p:tgtEl>
                                          <p:spTgt spid="918"/>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917"/>
                                        </p:tgtEl>
                                        <p:attrNameLst>
                                          <p:attrName>style.visibility</p:attrName>
                                        </p:attrNameLst>
                                      </p:cBhvr>
                                      <p:to>
                                        <p:strVal val="visible"/>
                                      </p:to>
                                    </p:set>
                                    <p:animEffect transition="in" filter="dissolve">
                                      <p:cBhvr>
                                        <p:cTn id="44" dur="500"/>
                                        <p:tgtEl>
                                          <p:spTgt spid="917"/>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921"/>
                                        </p:tgtEl>
                                        <p:attrNameLst>
                                          <p:attrName>style.visibility</p:attrName>
                                        </p:attrNameLst>
                                      </p:cBhvr>
                                      <p:to>
                                        <p:strVal val="visible"/>
                                      </p:to>
                                    </p:set>
                                    <p:animEffect transition="in" filter="dissolve">
                                      <p:cBhvr>
                                        <p:cTn id="49" dur="500"/>
                                        <p:tgtEl>
                                          <p:spTgt spid="921"/>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920"/>
                                        </p:tgtEl>
                                        <p:attrNameLst>
                                          <p:attrName>style.visibility</p:attrName>
                                        </p:attrNameLst>
                                      </p:cBhvr>
                                      <p:to>
                                        <p:strVal val="visible"/>
                                      </p:to>
                                    </p:set>
                                    <p:animEffect transition="in" filter="dissolve">
                                      <p:cBhvr>
                                        <p:cTn id="52" dur="500"/>
                                        <p:tgtEl>
                                          <p:spTgt spid="920"/>
                                        </p:tgtEl>
                                      </p:cBhvr>
                                    </p:animEffect>
                                  </p:childTnLst>
                                </p:cTn>
                              </p:par>
                              <p:par>
                                <p:cTn id="53" presetID="9" presetClass="entr" presetSubtype="0" fill="hold" nodeType="withEffect">
                                  <p:stCondLst>
                                    <p:cond delay="0"/>
                                  </p:stCondLst>
                                  <p:childTnLst>
                                    <p:set>
                                      <p:cBhvr>
                                        <p:cTn id="54" dur="1" fill="hold">
                                          <p:stCondLst>
                                            <p:cond delay="0"/>
                                          </p:stCondLst>
                                        </p:cTn>
                                        <p:tgtEl>
                                          <p:spTgt spid="898"/>
                                        </p:tgtEl>
                                        <p:attrNameLst>
                                          <p:attrName>style.visibility</p:attrName>
                                        </p:attrNameLst>
                                      </p:cBhvr>
                                      <p:to>
                                        <p:strVal val="visible"/>
                                      </p:to>
                                    </p:set>
                                    <p:animEffect transition="in" filter="dissolve">
                                      <p:cBhvr>
                                        <p:cTn id="55" dur="500"/>
                                        <p:tgtEl>
                                          <p:spTgt spid="898"/>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dissolve">
                                      <p:cBhvr>
                                        <p:cTn id="60" dur="5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38">
                                            <p:txEl>
                                              <p:pRg st="0" end="0"/>
                                            </p:txEl>
                                          </p:spTgt>
                                        </p:tgtEl>
                                        <p:attrNameLst>
                                          <p:attrName>style.visibility</p:attrName>
                                        </p:attrNameLst>
                                      </p:cBhvr>
                                      <p:to>
                                        <p:strVal val="visible"/>
                                      </p:to>
                                    </p:set>
                                    <p:animEffect transition="in" filter="dissolve">
                                      <p:cBhvr>
                                        <p:cTn id="65" dur="500"/>
                                        <p:tgtEl>
                                          <p:spTgt spid="38">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nodeType="clickEffect">
                                  <p:stCondLst>
                                    <p:cond delay="0"/>
                                  </p:stCondLst>
                                  <p:childTnLst>
                                    <p:set>
                                      <p:cBhvr>
                                        <p:cTn id="73" dur="1" fill="hold">
                                          <p:stCondLst>
                                            <p:cond delay="0"/>
                                          </p:stCondLst>
                                        </p:cTn>
                                        <p:tgtEl>
                                          <p:spTgt spid="38">
                                            <p:txEl>
                                              <p:pRg st="2" end="2"/>
                                            </p:txEl>
                                          </p:spTgt>
                                        </p:tgtEl>
                                        <p:attrNameLst>
                                          <p:attrName>style.visibility</p:attrName>
                                        </p:attrNameLst>
                                      </p:cBhvr>
                                      <p:to>
                                        <p:strVal val="visible"/>
                                      </p:to>
                                    </p:set>
                                    <p:animEffect transition="in" filter="dissolve">
                                      <p:cBhvr>
                                        <p:cTn id="74" dur="500"/>
                                        <p:tgtEl>
                                          <p:spTgt spid="38">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nodeType="clickEffect">
                                  <p:stCondLst>
                                    <p:cond delay="0"/>
                                  </p:stCondLst>
                                  <p:childTnLst>
                                    <p:set>
                                      <p:cBhvr>
                                        <p:cTn id="78" dur="1" fill="hold">
                                          <p:stCondLst>
                                            <p:cond delay="0"/>
                                          </p:stCondLst>
                                        </p:cTn>
                                        <p:tgtEl>
                                          <p:spTgt spid="38">
                                            <p:txEl>
                                              <p:pRg st="3" end="3"/>
                                            </p:txEl>
                                          </p:spTgt>
                                        </p:tgtEl>
                                        <p:attrNameLst>
                                          <p:attrName>style.visibility</p:attrName>
                                        </p:attrNameLst>
                                      </p:cBhvr>
                                      <p:to>
                                        <p:strVal val="visible"/>
                                      </p:to>
                                    </p:set>
                                    <p:animEffect transition="in" filter="dissolve">
                                      <p:cBhvr>
                                        <p:cTn id="79" dur="500"/>
                                        <p:tgtEl>
                                          <p:spTgt spid="38">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nodeType="clickEffect">
                                  <p:stCondLst>
                                    <p:cond delay="0"/>
                                  </p:stCondLst>
                                  <p:childTnLst>
                                    <p:set>
                                      <p:cBhvr>
                                        <p:cTn id="83" dur="1" fill="hold">
                                          <p:stCondLst>
                                            <p:cond delay="0"/>
                                          </p:stCondLst>
                                        </p:cTn>
                                        <p:tgtEl>
                                          <p:spTgt spid="38">
                                            <p:txEl>
                                              <p:pRg st="4" end="4"/>
                                            </p:txEl>
                                          </p:spTgt>
                                        </p:tgtEl>
                                        <p:attrNameLst>
                                          <p:attrName>style.visibility</p:attrName>
                                        </p:attrNameLst>
                                      </p:cBhvr>
                                      <p:to>
                                        <p:strVal val="visible"/>
                                      </p:to>
                                    </p:set>
                                    <p:animEffect transition="in" filter="dissolve">
                                      <p:cBhvr>
                                        <p:cTn id="84" dur="500"/>
                                        <p:tgtEl>
                                          <p:spTgt spid="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8" grpId="0" animBg="1"/>
      <p:bldP spid="909" grpId="0" animBg="1"/>
      <p:bldP spid="911" grpId="0" animBg="1"/>
      <p:bldP spid="912" grpId="0" animBg="1"/>
      <p:bldP spid="914" grpId="0" animBg="1"/>
      <p:bldP spid="915" grpId="0" animBg="1"/>
      <p:bldP spid="917" grpId="0" animBg="1"/>
      <p:bldP spid="918" grpId="0" animBg="1"/>
      <p:bldP spid="920" grpId="0" animBg="1"/>
      <p:bldP spid="921" grpId="0" animBg="1"/>
      <p:bldP spid="3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0" name="Group"/>
          <p:cNvGrpSpPr/>
          <p:nvPr/>
        </p:nvGrpSpPr>
        <p:grpSpPr>
          <a:xfrm>
            <a:off x="300010" y="12315300"/>
            <a:ext cx="4601210" cy="995767"/>
            <a:chOff x="0" y="0"/>
            <a:chExt cx="4601208" cy="995765"/>
          </a:xfrm>
        </p:grpSpPr>
        <p:pic>
          <p:nvPicPr>
            <p:cNvPr id="925"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926"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927"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928"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929"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sp>
        <p:nvSpPr>
          <p:cNvPr id="931" name="Rounded Rectangle"/>
          <p:cNvSpPr/>
          <p:nvPr/>
        </p:nvSpPr>
        <p:spPr>
          <a:xfrm>
            <a:off x="1428416" y="2339790"/>
            <a:ext cx="22051367" cy="9975510"/>
          </a:xfrm>
          <a:prstGeom prst="roundRect">
            <a:avLst>
              <a:gd name="adj" fmla="val 1851"/>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a:solidFill>
                  <a:srgbClr val="FFFFFF"/>
                </a:solidFill>
              </a:defRPr>
            </a:pPr>
            <a:endParaRPr b="0" dirty="0">
              <a:latin typeface="Arial" panose="020B0604020202020204" pitchFamily="34" charset="0"/>
              <a:cs typeface="Arial" panose="020B0604020202020204" pitchFamily="34" charset="0"/>
            </a:endParaRPr>
          </a:p>
        </p:txBody>
      </p:sp>
      <p:sp>
        <p:nvSpPr>
          <p:cNvPr id="932" name="Always be polite. The SARS-CoV-2 virus can infect anyone, anywhere. Do not discriminate, shout, or use rude language.…"/>
          <p:cNvSpPr txBox="1"/>
          <p:nvPr/>
        </p:nvSpPr>
        <p:spPr>
          <a:xfrm>
            <a:off x="1851660" y="3454894"/>
            <a:ext cx="21246271" cy="79816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182879" indent="-182879" algn="l" defTabSz="914400">
              <a:spcBef>
                <a:spcPts val="1200"/>
              </a:spcBef>
              <a:buClr>
                <a:srgbClr val="000000"/>
              </a:buClr>
              <a:buSzPct val="85000"/>
              <a:buFont typeface="Gill Sans"/>
              <a:buChar char="▪"/>
              <a:defRPr b="0" cap="all"/>
            </a:pPr>
            <a:r>
              <a:rPr sz="2700" b="0" dirty="0">
                <a:latin typeface="Arial" panose="020B0604020202020204" pitchFamily="34" charset="0"/>
                <a:cs typeface="Arial" panose="020B0604020202020204" pitchFamily="34" charset="0"/>
              </a:rPr>
              <a:t>Always be polite. Anyone can get the infection, anywhere. Do not discriminate, shout, or use rude language.</a:t>
            </a:r>
          </a:p>
          <a:p>
            <a:pPr marL="182879" indent="-182879" algn="l" defTabSz="914400">
              <a:spcBef>
                <a:spcPts val="1200"/>
              </a:spcBef>
              <a:buClr>
                <a:srgbClr val="000000"/>
              </a:buClr>
              <a:buSzPct val="85000"/>
              <a:buFont typeface="Gill Sans"/>
              <a:buChar char="▪"/>
              <a:defRPr b="0" cap="all"/>
            </a:pPr>
            <a:r>
              <a:rPr sz="2700" b="0" dirty="0">
                <a:latin typeface="Arial" panose="020B0604020202020204" pitchFamily="34" charset="0"/>
                <a:cs typeface="Arial" panose="020B0604020202020204" pitchFamily="34" charset="0"/>
              </a:rPr>
              <a:t>Tell people about the purpose of your visit and what you will do with the answers you are seeking. Say that this is the support that the government is giving all citizens.</a:t>
            </a:r>
          </a:p>
          <a:p>
            <a:pPr marL="182879" indent="-182879" algn="l" defTabSz="914400">
              <a:spcBef>
                <a:spcPts val="1200"/>
              </a:spcBef>
              <a:buClr>
                <a:srgbClr val="000000"/>
              </a:buClr>
              <a:buSzPct val="85000"/>
              <a:buFont typeface="Gill Sans"/>
              <a:buChar char="▪"/>
              <a:defRPr b="0" cap="all"/>
            </a:pPr>
            <a:r>
              <a:rPr sz="2700" b="0" dirty="0">
                <a:latin typeface="Arial" panose="020B0604020202020204" pitchFamily="34" charset="0"/>
                <a:cs typeface="Arial" panose="020B0604020202020204" pitchFamily="34" charset="0"/>
              </a:rPr>
              <a:t>Gather accurate information from the patient: their name, date of birth, travel history, list of symptoms, record and communicate as per the surveillance format. Write the information clearly</a:t>
            </a:r>
          </a:p>
          <a:p>
            <a:pPr marL="182879" indent="-182879" algn="l" defTabSz="914400">
              <a:spcBef>
                <a:spcPts val="1200"/>
              </a:spcBef>
              <a:buClr>
                <a:srgbClr val="000000"/>
              </a:buClr>
              <a:buSzPct val="85000"/>
              <a:buFont typeface="Gill Sans"/>
              <a:buChar char="▪"/>
              <a:defRPr b="0" cap="all"/>
            </a:pPr>
            <a:r>
              <a:rPr sz="2700" b="0" dirty="0">
                <a:latin typeface="Arial" panose="020B0604020202020204" pitchFamily="34" charset="0"/>
                <a:cs typeface="Arial" panose="020B0604020202020204" pitchFamily="34" charset="0"/>
              </a:rPr>
              <a:t>Be aware that suspected and confirmed cases, and any visitors accompanying them, may be stressed or afraid. So, the most important thing you can do is to listen carefully to questions and concerns.</a:t>
            </a:r>
          </a:p>
          <a:p>
            <a:pPr marL="182879" indent="-182879" algn="l" defTabSz="914400">
              <a:spcBef>
                <a:spcPts val="1200"/>
              </a:spcBef>
              <a:buClr>
                <a:srgbClr val="000000"/>
              </a:buClr>
              <a:buSzPct val="85000"/>
              <a:buFont typeface="Gill Sans"/>
              <a:buChar char="▪"/>
              <a:defRPr b="0" cap="all"/>
            </a:pPr>
            <a:r>
              <a:rPr sz="2700" b="0" dirty="0">
                <a:latin typeface="Arial" panose="020B0604020202020204" pitchFamily="34" charset="0"/>
                <a:cs typeface="Arial" panose="020B0604020202020204" pitchFamily="34" charset="0"/>
              </a:rPr>
              <a:t>When you meet people, avoid touching or direct physical contact. This is true for passing on infection either way. Maintain distance of more than 1 m</a:t>
            </a:r>
            <a:r>
              <a:rPr lang="en-US" sz="2700" b="0" dirty="0">
                <a:latin typeface="Arial" panose="020B0604020202020204" pitchFamily="34" charset="0"/>
                <a:cs typeface="Arial" panose="020B0604020202020204" pitchFamily="34" charset="0"/>
              </a:rPr>
              <a:t>eter</a:t>
            </a:r>
            <a:r>
              <a:rPr sz="2700" b="0" dirty="0">
                <a:latin typeface="Arial" panose="020B0604020202020204" pitchFamily="34" charset="0"/>
                <a:cs typeface="Arial" panose="020B0604020202020204" pitchFamily="34" charset="0"/>
              </a:rPr>
              <a:t> when you interact.</a:t>
            </a:r>
          </a:p>
          <a:p>
            <a:pPr marL="182879" indent="-182879" algn="l" defTabSz="914400">
              <a:spcBef>
                <a:spcPts val="1200"/>
              </a:spcBef>
              <a:buClr>
                <a:srgbClr val="000000"/>
              </a:buClr>
              <a:buSzPct val="85000"/>
              <a:buFont typeface="Gill Sans"/>
              <a:buChar char="▪"/>
              <a:defRPr b="0" cap="all"/>
            </a:pPr>
            <a:r>
              <a:rPr sz="2700" b="0" dirty="0">
                <a:latin typeface="Arial" panose="020B0604020202020204" pitchFamily="34" charset="0"/>
                <a:cs typeface="Arial" panose="020B0604020202020204" pitchFamily="34" charset="0"/>
              </a:rPr>
              <a:t>It is better to sit in the open and speak with the family members if space and situation allows.</a:t>
            </a:r>
          </a:p>
          <a:p>
            <a:pPr marL="182879" indent="-182879" algn="l" defTabSz="914400">
              <a:spcBef>
                <a:spcPts val="1200"/>
              </a:spcBef>
              <a:buClr>
                <a:srgbClr val="000000"/>
              </a:buClr>
              <a:buSzPct val="85000"/>
              <a:buFont typeface="Gill Sans"/>
              <a:buChar char="▪"/>
              <a:defRPr b="0" cap="all"/>
            </a:pPr>
            <a:r>
              <a:rPr sz="2700" b="0" dirty="0">
                <a:latin typeface="Arial" panose="020B0604020202020204" pitchFamily="34" charset="0"/>
                <a:cs typeface="Arial" panose="020B0604020202020204" pitchFamily="34" charset="0"/>
              </a:rPr>
              <a:t>Ask questions and get very specific answers. When you are writing, make sure your writing is clear and complete information (addresses, names, contact numbers) is written legibly.</a:t>
            </a:r>
          </a:p>
          <a:p>
            <a:pPr marL="182879" indent="-182879" algn="l" defTabSz="914400">
              <a:spcBef>
                <a:spcPts val="1200"/>
              </a:spcBef>
              <a:buClr>
                <a:srgbClr val="000000"/>
              </a:buClr>
              <a:buSzPct val="85000"/>
              <a:buFont typeface="Gill Sans"/>
              <a:buChar char="▪"/>
              <a:defRPr b="0" cap="all"/>
            </a:pPr>
            <a:r>
              <a:rPr sz="2700" b="0" dirty="0">
                <a:latin typeface="Arial" panose="020B0604020202020204" pitchFamily="34" charset="0"/>
                <a:cs typeface="Arial" panose="020B0604020202020204" pitchFamily="34" charset="0"/>
              </a:rPr>
              <a:t>Check if people have understood your message by asking them to repeat what you have told.</a:t>
            </a:r>
          </a:p>
          <a:p>
            <a:pPr marL="182879" indent="-182879" algn="l" defTabSz="914400">
              <a:spcBef>
                <a:spcPts val="1200"/>
              </a:spcBef>
              <a:buClr>
                <a:srgbClr val="000000"/>
              </a:buClr>
              <a:buSzPct val="85000"/>
              <a:buFont typeface="Gill Sans"/>
              <a:buChar char="▪"/>
              <a:defRPr b="0" cap="all"/>
            </a:pPr>
            <a:r>
              <a:rPr sz="2700" b="0" dirty="0">
                <a:latin typeface="Arial" panose="020B0604020202020204" pitchFamily="34" charset="0"/>
                <a:cs typeface="Arial" panose="020B0604020202020204" pitchFamily="34" charset="0"/>
              </a:rPr>
              <a:t>If there are questions and you have the answers, you must share this with the community member. However if you do not have the answer, do not hesitate to say so. A lot is still unknown about COVID-19</a:t>
            </a:r>
          </a:p>
        </p:txBody>
      </p:sp>
      <p:grpSp>
        <p:nvGrpSpPr>
          <p:cNvPr id="2" name="Group 1">
            <a:extLst>
              <a:ext uri="{FF2B5EF4-FFF2-40B4-BE49-F238E27FC236}">
                <a16:creationId xmlns:a16="http://schemas.microsoft.com/office/drawing/2014/main" id="{0FF175A5-B046-9346-B594-75098F19E181}"/>
              </a:ext>
            </a:extLst>
          </p:cNvPr>
          <p:cNvGrpSpPr/>
          <p:nvPr/>
        </p:nvGrpSpPr>
        <p:grpSpPr>
          <a:xfrm>
            <a:off x="5284868" y="360444"/>
            <a:ext cx="13814264" cy="1223723"/>
            <a:chOff x="5284868" y="360444"/>
            <a:chExt cx="13814264" cy="1223723"/>
          </a:xfrm>
        </p:grpSpPr>
        <p:sp>
          <p:nvSpPr>
            <p:cNvPr id="933" name="Rounded Rectangle"/>
            <p:cNvSpPr/>
            <p:nvPr/>
          </p:nvSpPr>
          <p:spPr>
            <a:xfrm>
              <a:off x="5284868" y="360444"/>
              <a:ext cx="13814264" cy="1223723"/>
            </a:xfrm>
            <a:prstGeom prst="roundRect">
              <a:avLst>
                <a:gd name="adj" fmla="val 1556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934" name="WHAT IS STIGMA"/>
            <p:cNvSpPr txBox="1"/>
            <p:nvPr/>
          </p:nvSpPr>
          <p:spPr>
            <a:xfrm>
              <a:off x="5332746" y="391143"/>
              <a:ext cx="1371850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12750">
                <a:defRPr sz="7000" cap="all">
                  <a:solidFill>
                    <a:srgbClr val="002135"/>
                  </a:solidFill>
                </a:defRPr>
              </a:lvl1pPr>
            </a:lstStyle>
            <a:p>
              <a:r>
                <a:rPr b="0" dirty="0">
                  <a:latin typeface="Arial" panose="020B0604020202020204" pitchFamily="34" charset="0"/>
                  <a:cs typeface="Arial" panose="020B0604020202020204" pitchFamily="34" charset="0"/>
                </a:rPr>
                <a:t>communication: how?</a:t>
              </a:r>
            </a:p>
          </p:txBody>
        </p:sp>
      </p:grpSp>
      <p:grpSp>
        <p:nvGrpSpPr>
          <p:cNvPr id="937" name="Group"/>
          <p:cNvGrpSpPr/>
          <p:nvPr/>
        </p:nvGrpSpPr>
        <p:grpSpPr>
          <a:xfrm>
            <a:off x="23097931" y="13055999"/>
            <a:ext cx="2098868" cy="1540535"/>
            <a:chOff x="0" y="2515"/>
            <a:chExt cx="2098867" cy="1540534"/>
          </a:xfrm>
        </p:grpSpPr>
        <p:sp>
          <p:nvSpPr>
            <p:cNvPr id="935" name="31"/>
            <p:cNvSpPr/>
            <p:nvPr/>
          </p:nvSpPr>
          <p:spPr>
            <a:xfrm>
              <a:off x="828867" y="27305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b="0">
                  <a:solidFill>
                    <a:srgbClr val="FFFFFF"/>
                  </a:solidFill>
                </a:defRPr>
              </a:pPr>
              <a:r>
                <a:rPr b="0" dirty="0">
                  <a:latin typeface="Arial" panose="020B0604020202020204" pitchFamily="34" charset="0"/>
                  <a:cs typeface="Arial" panose="020B0604020202020204" pitchFamily="34" charset="0"/>
                </a:rPr>
                <a:t>3</a:t>
              </a:r>
              <a:r>
                <a:rPr lang="en-US" b="0" dirty="0">
                  <a:latin typeface="Arial" panose="020B0604020202020204" pitchFamily="34" charset="0"/>
                  <a:cs typeface="Arial" panose="020B0604020202020204" pitchFamily="34" charset="0"/>
                </a:rPr>
                <a:t>4</a:t>
              </a:r>
              <a:endParaRPr b="0" dirty="0">
                <a:latin typeface="Arial" panose="020B0604020202020204" pitchFamily="34" charset="0"/>
                <a:cs typeface="Arial" panose="020B0604020202020204" pitchFamily="34" charset="0"/>
              </a:endParaRPr>
            </a:p>
          </p:txBody>
        </p:sp>
        <p:pic>
          <p:nvPicPr>
            <p:cNvPr id="936" name="Image" descr="Image"/>
            <p:cNvPicPr>
              <a:picLocks noChangeAspect="1"/>
            </p:cNvPicPr>
            <p:nvPr/>
          </p:nvPicPr>
          <p:blipFill>
            <a:blip r:embed="rId6"/>
            <a:stretch>
              <a:fillRect/>
            </a:stretch>
          </p:blipFill>
          <p:spPr>
            <a:xfrm>
              <a:off x="0" y="2515"/>
              <a:ext cx="554528" cy="541069"/>
            </a:xfrm>
            <a:prstGeom prst="rect">
              <a:avLst/>
            </a:prstGeom>
            <a:ln w="12700" cap="flat">
              <a:noFill/>
              <a:miter lim="400000"/>
            </a:ln>
            <a:effectLst/>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31"/>
                                        </p:tgtEl>
                                        <p:attrNameLst>
                                          <p:attrName>style.visibility</p:attrName>
                                        </p:attrNameLst>
                                      </p:cBhvr>
                                      <p:to>
                                        <p:strVal val="visible"/>
                                      </p:to>
                                    </p:set>
                                    <p:animEffect transition="in" filter="fade">
                                      <p:cBhvr>
                                        <p:cTn id="12" dur="500"/>
                                        <p:tgtEl>
                                          <p:spTgt spid="9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32">
                                            <p:txEl>
                                              <p:pRg st="0" end="0"/>
                                            </p:txEl>
                                          </p:spTgt>
                                        </p:tgtEl>
                                        <p:attrNameLst>
                                          <p:attrName>style.visibility</p:attrName>
                                        </p:attrNameLst>
                                      </p:cBhvr>
                                      <p:to>
                                        <p:strVal val="visible"/>
                                      </p:to>
                                    </p:set>
                                    <p:animEffect transition="in" filter="fade">
                                      <p:cBhvr>
                                        <p:cTn id="17" dur="500"/>
                                        <p:tgtEl>
                                          <p:spTgt spid="93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32">
                                            <p:txEl>
                                              <p:pRg st="1" end="1"/>
                                            </p:txEl>
                                          </p:spTgt>
                                        </p:tgtEl>
                                        <p:attrNameLst>
                                          <p:attrName>style.visibility</p:attrName>
                                        </p:attrNameLst>
                                      </p:cBhvr>
                                      <p:to>
                                        <p:strVal val="visible"/>
                                      </p:to>
                                    </p:set>
                                    <p:animEffect transition="in" filter="fade">
                                      <p:cBhvr>
                                        <p:cTn id="22" dur="500"/>
                                        <p:tgtEl>
                                          <p:spTgt spid="93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32">
                                            <p:txEl>
                                              <p:pRg st="2" end="2"/>
                                            </p:txEl>
                                          </p:spTgt>
                                        </p:tgtEl>
                                        <p:attrNameLst>
                                          <p:attrName>style.visibility</p:attrName>
                                        </p:attrNameLst>
                                      </p:cBhvr>
                                      <p:to>
                                        <p:strVal val="visible"/>
                                      </p:to>
                                    </p:set>
                                    <p:animEffect transition="in" filter="fade">
                                      <p:cBhvr>
                                        <p:cTn id="27" dur="500"/>
                                        <p:tgtEl>
                                          <p:spTgt spid="93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32">
                                            <p:txEl>
                                              <p:pRg st="3" end="3"/>
                                            </p:txEl>
                                          </p:spTgt>
                                        </p:tgtEl>
                                        <p:attrNameLst>
                                          <p:attrName>style.visibility</p:attrName>
                                        </p:attrNameLst>
                                      </p:cBhvr>
                                      <p:to>
                                        <p:strVal val="visible"/>
                                      </p:to>
                                    </p:set>
                                    <p:animEffect transition="in" filter="fade">
                                      <p:cBhvr>
                                        <p:cTn id="32" dur="500"/>
                                        <p:tgtEl>
                                          <p:spTgt spid="93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32">
                                            <p:txEl>
                                              <p:pRg st="4" end="4"/>
                                            </p:txEl>
                                          </p:spTgt>
                                        </p:tgtEl>
                                        <p:attrNameLst>
                                          <p:attrName>style.visibility</p:attrName>
                                        </p:attrNameLst>
                                      </p:cBhvr>
                                      <p:to>
                                        <p:strVal val="visible"/>
                                      </p:to>
                                    </p:set>
                                    <p:animEffect transition="in" filter="fade">
                                      <p:cBhvr>
                                        <p:cTn id="37" dur="500"/>
                                        <p:tgtEl>
                                          <p:spTgt spid="93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32">
                                            <p:txEl>
                                              <p:pRg st="5" end="5"/>
                                            </p:txEl>
                                          </p:spTgt>
                                        </p:tgtEl>
                                        <p:attrNameLst>
                                          <p:attrName>style.visibility</p:attrName>
                                        </p:attrNameLst>
                                      </p:cBhvr>
                                      <p:to>
                                        <p:strVal val="visible"/>
                                      </p:to>
                                    </p:set>
                                    <p:animEffect transition="in" filter="fade">
                                      <p:cBhvr>
                                        <p:cTn id="42" dur="500"/>
                                        <p:tgtEl>
                                          <p:spTgt spid="93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32">
                                            <p:txEl>
                                              <p:pRg st="6" end="6"/>
                                            </p:txEl>
                                          </p:spTgt>
                                        </p:tgtEl>
                                        <p:attrNameLst>
                                          <p:attrName>style.visibility</p:attrName>
                                        </p:attrNameLst>
                                      </p:cBhvr>
                                      <p:to>
                                        <p:strVal val="visible"/>
                                      </p:to>
                                    </p:set>
                                    <p:animEffect transition="in" filter="fade">
                                      <p:cBhvr>
                                        <p:cTn id="47" dur="500"/>
                                        <p:tgtEl>
                                          <p:spTgt spid="932">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32">
                                            <p:txEl>
                                              <p:pRg st="7" end="7"/>
                                            </p:txEl>
                                          </p:spTgt>
                                        </p:tgtEl>
                                        <p:attrNameLst>
                                          <p:attrName>style.visibility</p:attrName>
                                        </p:attrNameLst>
                                      </p:cBhvr>
                                      <p:to>
                                        <p:strVal val="visible"/>
                                      </p:to>
                                    </p:set>
                                    <p:animEffect transition="in" filter="fade">
                                      <p:cBhvr>
                                        <p:cTn id="52" dur="500"/>
                                        <p:tgtEl>
                                          <p:spTgt spid="932">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32">
                                            <p:txEl>
                                              <p:pRg st="8" end="8"/>
                                            </p:txEl>
                                          </p:spTgt>
                                        </p:tgtEl>
                                        <p:attrNameLst>
                                          <p:attrName>style.visibility</p:attrName>
                                        </p:attrNameLst>
                                      </p:cBhvr>
                                      <p:to>
                                        <p:strVal val="visible"/>
                                      </p:to>
                                    </p:set>
                                    <p:animEffect transition="in" filter="fade">
                                      <p:cBhvr>
                                        <p:cTn id="57" dur="500"/>
                                        <p:tgtEl>
                                          <p:spTgt spid="93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 grpId="0" animBg="1"/>
      <p:bldP spid="932" grpId="0" uiExpand="1"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6" name="Group"/>
          <p:cNvGrpSpPr/>
          <p:nvPr/>
        </p:nvGrpSpPr>
        <p:grpSpPr>
          <a:xfrm>
            <a:off x="300010" y="12315300"/>
            <a:ext cx="4601210" cy="995767"/>
            <a:chOff x="0" y="0"/>
            <a:chExt cx="4601208" cy="995765"/>
          </a:xfrm>
        </p:grpSpPr>
        <p:pic>
          <p:nvPicPr>
            <p:cNvPr id="941"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942"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943"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944"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945"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949" name="Group"/>
          <p:cNvGrpSpPr/>
          <p:nvPr/>
        </p:nvGrpSpPr>
        <p:grpSpPr>
          <a:xfrm>
            <a:off x="23097931" y="13055999"/>
            <a:ext cx="2098868" cy="1540535"/>
            <a:chOff x="0" y="2515"/>
            <a:chExt cx="2098867" cy="1540534"/>
          </a:xfrm>
        </p:grpSpPr>
        <p:sp>
          <p:nvSpPr>
            <p:cNvPr id="947" name="33"/>
            <p:cNvSpPr/>
            <p:nvPr/>
          </p:nvSpPr>
          <p:spPr>
            <a:xfrm>
              <a:off x="828867" y="27305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b="0">
                  <a:solidFill>
                    <a:srgbClr val="FFFFFF"/>
                  </a:solidFill>
                </a:defRPr>
              </a:pPr>
              <a:r>
                <a:rPr b="0" dirty="0">
                  <a:latin typeface="Arial" panose="020B0604020202020204" pitchFamily="34" charset="0"/>
                  <a:cs typeface="Arial" panose="020B0604020202020204" pitchFamily="34" charset="0"/>
                </a:rPr>
                <a:t>3</a:t>
              </a:r>
              <a:r>
                <a:rPr lang="en-US" b="0" dirty="0">
                  <a:latin typeface="Arial" panose="020B0604020202020204" pitchFamily="34" charset="0"/>
                  <a:cs typeface="Arial" panose="020B0604020202020204" pitchFamily="34" charset="0"/>
                </a:rPr>
                <a:t>5</a:t>
              </a:r>
              <a:endParaRPr b="0" dirty="0">
                <a:latin typeface="Arial" panose="020B0604020202020204" pitchFamily="34" charset="0"/>
                <a:cs typeface="Arial" panose="020B0604020202020204" pitchFamily="34" charset="0"/>
              </a:endParaRPr>
            </a:p>
          </p:txBody>
        </p:sp>
        <p:pic>
          <p:nvPicPr>
            <p:cNvPr id="948" name="Image" descr="Image"/>
            <p:cNvPicPr>
              <a:picLocks noChangeAspect="1"/>
            </p:cNvPicPr>
            <p:nvPr/>
          </p:nvPicPr>
          <p:blipFill>
            <a:blip r:embed="rId6"/>
            <a:stretch>
              <a:fillRect/>
            </a:stretch>
          </p:blipFill>
          <p:spPr>
            <a:xfrm>
              <a:off x="0" y="2515"/>
              <a:ext cx="554528" cy="541069"/>
            </a:xfrm>
            <a:prstGeom prst="rect">
              <a:avLst/>
            </a:prstGeom>
            <a:ln w="12700" cap="flat">
              <a:noFill/>
              <a:miter lim="400000"/>
            </a:ln>
            <a:effectLst/>
          </p:spPr>
        </p:pic>
      </p:grpSp>
      <p:sp>
        <p:nvSpPr>
          <p:cNvPr id="950" name="Rounded Rectangle"/>
          <p:cNvSpPr/>
          <p:nvPr/>
        </p:nvSpPr>
        <p:spPr>
          <a:xfrm>
            <a:off x="356187" y="493280"/>
            <a:ext cx="7489940" cy="1124257"/>
          </a:xfrm>
          <a:prstGeom prst="roundRect">
            <a:avLst>
              <a:gd name="adj" fmla="val 16945"/>
            </a:avLst>
          </a:prstGeom>
          <a:solidFill>
            <a:srgbClr val="FFFFFF"/>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951" name="mask management"/>
          <p:cNvSpPr txBox="1"/>
          <p:nvPr/>
        </p:nvSpPr>
        <p:spPr>
          <a:xfrm>
            <a:off x="517186" y="699910"/>
            <a:ext cx="6033703"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4500" cap="all">
                <a:solidFill>
                  <a:srgbClr val="002135"/>
                </a:solidFill>
              </a:defRPr>
            </a:lvl1pPr>
          </a:lstStyle>
          <a:p>
            <a:r>
              <a:rPr b="0" dirty="0">
                <a:latin typeface="Arial" panose="020B0604020202020204" pitchFamily="34" charset="0"/>
                <a:cs typeface="Arial" panose="020B0604020202020204" pitchFamily="34" charset="0"/>
              </a:rPr>
              <a:t>mask management</a:t>
            </a:r>
          </a:p>
        </p:txBody>
      </p:sp>
      <p:sp>
        <p:nvSpPr>
          <p:cNvPr id="952" name="Rounded Rectangle"/>
          <p:cNvSpPr/>
          <p:nvPr/>
        </p:nvSpPr>
        <p:spPr>
          <a:xfrm>
            <a:off x="8035101" y="462445"/>
            <a:ext cx="15722042" cy="5407414"/>
          </a:xfrm>
          <a:prstGeom prst="roundRect">
            <a:avLst>
              <a:gd name="adj" fmla="val 3926"/>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955" name="Use a Mask Correctly:…"/>
          <p:cNvSpPr txBox="1"/>
          <p:nvPr/>
        </p:nvSpPr>
        <p:spPr>
          <a:xfrm>
            <a:off x="9095973" y="638817"/>
            <a:ext cx="14001958" cy="4903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914400">
              <a:spcBef>
                <a:spcPts val="1200"/>
              </a:spcBef>
              <a:defRPr sz="2800" b="0" cap="all"/>
            </a:pPr>
            <a:r>
              <a:rPr b="0" dirty="0">
                <a:ln w="3175">
                  <a:noFill/>
                </a:ln>
                <a:latin typeface="Arial" panose="020B0604020202020204" pitchFamily="34" charset="0"/>
                <a:cs typeface="Arial" panose="020B0604020202020204" pitchFamily="34" charset="0"/>
              </a:rPr>
              <a:t>Use a Mask Correctly: </a:t>
            </a:r>
            <a:endParaRPr sz="2500" b="0" dirty="0">
              <a:ln w="3175">
                <a:noFill/>
              </a:ln>
              <a:latin typeface="Arial" panose="020B0604020202020204" pitchFamily="34" charset="0"/>
              <a:cs typeface="Arial" panose="020B0604020202020204" pitchFamily="34" charset="0"/>
            </a:endParaRPr>
          </a:p>
          <a:p>
            <a:pPr marL="457200" indent="-457200" algn="l" defTabSz="914400">
              <a:spcBef>
                <a:spcPts val="1200"/>
              </a:spcBef>
              <a:buClr>
                <a:srgbClr val="000000"/>
              </a:buClr>
              <a:buSzPct val="85000"/>
              <a:buFont typeface="Arial" panose="020B0604020202020204" pitchFamily="34" charset="0"/>
              <a:buChar char="•"/>
              <a:defRPr sz="2800" b="0" cap="all"/>
            </a:pPr>
            <a:r>
              <a:rPr b="0" dirty="0">
                <a:ln w="3175">
                  <a:noFill/>
                </a:ln>
                <a:latin typeface="Arial" panose="020B0604020202020204" pitchFamily="34" charset="0"/>
                <a:cs typeface="Arial" panose="020B0604020202020204" pitchFamily="34" charset="0"/>
              </a:rPr>
              <a:t>Unfold pleats, facing down, place over nose, mouth and chin.</a:t>
            </a:r>
            <a:endParaRPr sz="2500" b="0" dirty="0">
              <a:ln w="3175">
                <a:noFill/>
              </a:ln>
              <a:latin typeface="Arial" panose="020B0604020202020204" pitchFamily="34" charset="0"/>
              <a:cs typeface="Arial" panose="020B0604020202020204" pitchFamily="34" charset="0"/>
            </a:endParaRPr>
          </a:p>
          <a:p>
            <a:pPr marL="457200" indent="-457200" algn="l" defTabSz="914400">
              <a:spcBef>
                <a:spcPts val="1200"/>
              </a:spcBef>
              <a:buClr>
                <a:srgbClr val="000000"/>
              </a:buClr>
              <a:buSzPct val="85000"/>
              <a:buFont typeface="Arial" panose="020B0604020202020204" pitchFamily="34" charset="0"/>
              <a:buChar char="•"/>
              <a:defRPr sz="2800" b="0" cap="all"/>
            </a:pPr>
            <a:r>
              <a:rPr b="0" dirty="0">
                <a:ln w="3175">
                  <a:noFill/>
                </a:ln>
                <a:latin typeface="Arial" panose="020B0604020202020204" pitchFamily="34" charset="0"/>
                <a:cs typeface="Arial" panose="020B0604020202020204" pitchFamily="34" charset="0"/>
              </a:rPr>
              <a:t>Fit nose piece over nose-bridge. tie strings upper string tied - top of head above ears lower string at the back of the neck.</a:t>
            </a:r>
            <a:endParaRPr sz="2500" b="0" dirty="0">
              <a:ln w="3175">
                <a:noFill/>
              </a:ln>
              <a:latin typeface="Arial" panose="020B0604020202020204" pitchFamily="34" charset="0"/>
              <a:cs typeface="Arial" panose="020B0604020202020204" pitchFamily="34" charset="0"/>
            </a:endParaRPr>
          </a:p>
          <a:p>
            <a:pPr marL="457200" indent="-457200" algn="l" defTabSz="914400">
              <a:spcBef>
                <a:spcPts val="1200"/>
              </a:spcBef>
              <a:buClr>
                <a:srgbClr val="000000"/>
              </a:buClr>
              <a:buSzPct val="85000"/>
              <a:buFont typeface="Arial" panose="020B0604020202020204" pitchFamily="34" charset="0"/>
              <a:buChar char="•"/>
              <a:defRPr sz="2800" b="0" cap="all"/>
            </a:pPr>
            <a:r>
              <a:rPr b="0" dirty="0">
                <a:ln w="3175">
                  <a:noFill/>
                </a:ln>
                <a:latin typeface="Arial" panose="020B0604020202020204" pitchFamily="34" charset="0"/>
                <a:cs typeface="Arial" panose="020B0604020202020204" pitchFamily="34" charset="0"/>
              </a:rPr>
              <a:t>Leave no gaps on either side of the mask, adjust to fit.  </a:t>
            </a:r>
            <a:endParaRPr sz="2500" b="0" dirty="0">
              <a:ln w="3175">
                <a:noFill/>
              </a:ln>
              <a:latin typeface="Arial" panose="020B0604020202020204" pitchFamily="34" charset="0"/>
              <a:cs typeface="Arial" panose="020B0604020202020204" pitchFamily="34" charset="0"/>
            </a:endParaRPr>
          </a:p>
          <a:p>
            <a:pPr marL="457200" indent="-457200" algn="l" defTabSz="914400">
              <a:spcBef>
                <a:spcPts val="1200"/>
              </a:spcBef>
              <a:buClr>
                <a:srgbClr val="000000"/>
              </a:buClr>
              <a:buSzPct val="85000"/>
              <a:buFont typeface="Arial" panose="020B0604020202020204" pitchFamily="34" charset="0"/>
              <a:buChar char="•"/>
              <a:defRPr sz="2800" b="0" cap="all"/>
            </a:pPr>
            <a:r>
              <a:rPr b="0" dirty="0">
                <a:ln w="3175">
                  <a:noFill/>
                </a:ln>
                <a:latin typeface="Arial" panose="020B0604020202020204" pitchFamily="34" charset="0"/>
                <a:cs typeface="Arial" panose="020B0604020202020204" pitchFamily="34" charset="0"/>
              </a:rPr>
              <a:t>Do not pull the mask down or hang from the neck </a:t>
            </a:r>
            <a:endParaRPr sz="2500" b="0" dirty="0">
              <a:ln w="3175">
                <a:noFill/>
              </a:ln>
              <a:latin typeface="Arial" panose="020B0604020202020204" pitchFamily="34" charset="0"/>
              <a:cs typeface="Arial" panose="020B0604020202020204" pitchFamily="34" charset="0"/>
            </a:endParaRPr>
          </a:p>
          <a:p>
            <a:pPr marL="457200" indent="-457200" algn="l" defTabSz="914400">
              <a:spcBef>
                <a:spcPts val="1200"/>
              </a:spcBef>
              <a:buClr>
                <a:srgbClr val="000000"/>
              </a:buClr>
              <a:buSzPct val="85000"/>
              <a:buFont typeface="Arial" panose="020B0604020202020204" pitchFamily="34" charset="0"/>
              <a:buChar char="•"/>
              <a:defRPr sz="2800" b="0" cap="all"/>
            </a:pPr>
            <a:r>
              <a:rPr b="0" dirty="0">
                <a:ln w="3175">
                  <a:noFill/>
                </a:ln>
                <a:latin typeface="Arial" panose="020B0604020202020204" pitchFamily="34" charset="0"/>
                <a:cs typeface="Arial" panose="020B0604020202020204" pitchFamily="34" charset="0"/>
              </a:rPr>
              <a:t>Avoid touching the mask while in use.</a:t>
            </a:r>
            <a:endParaRPr sz="2500" b="0" dirty="0">
              <a:ln w="3175">
                <a:noFill/>
              </a:ln>
              <a:latin typeface="Arial" panose="020B0604020202020204" pitchFamily="34" charset="0"/>
              <a:cs typeface="Arial" panose="020B0604020202020204" pitchFamily="34" charset="0"/>
            </a:endParaRPr>
          </a:p>
          <a:p>
            <a:pPr marL="457200" indent="-457200" algn="l" defTabSz="914400">
              <a:spcBef>
                <a:spcPts val="1200"/>
              </a:spcBef>
              <a:buClr>
                <a:srgbClr val="000000"/>
              </a:buClr>
              <a:buSzPct val="85000"/>
              <a:buFont typeface="Arial" panose="020B0604020202020204" pitchFamily="34" charset="0"/>
              <a:buChar char="•"/>
              <a:defRPr sz="2800" b="0" cap="all"/>
            </a:pPr>
            <a:r>
              <a:rPr b="0" dirty="0">
                <a:ln w="3175">
                  <a:noFill/>
                </a:ln>
                <a:latin typeface="Arial" panose="020B0604020202020204" pitchFamily="34" charset="0"/>
                <a:cs typeface="Arial" panose="020B0604020202020204" pitchFamily="34" charset="0"/>
              </a:rPr>
              <a:t>Replace masks with a new clean, dry mask as soon as they become damp/humid, 6 -8 hours</a:t>
            </a:r>
          </a:p>
        </p:txBody>
      </p:sp>
      <p:sp>
        <p:nvSpPr>
          <p:cNvPr id="953" name="Rounded Rectangle"/>
          <p:cNvSpPr/>
          <p:nvPr/>
        </p:nvSpPr>
        <p:spPr>
          <a:xfrm>
            <a:off x="8035102" y="6206254"/>
            <a:ext cx="15720054" cy="6989992"/>
          </a:xfrm>
          <a:prstGeom prst="roundRect">
            <a:avLst>
              <a:gd name="adj" fmla="val 3361"/>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cap="all">
                <a:solidFill>
                  <a:srgbClr val="FFFFFF"/>
                </a:solidFill>
              </a:defRPr>
            </a:pPr>
            <a:endParaRPr b="0" dirty="0">
              <a:latin typeface="Arial" panose="020B0604020202020204" pitchFamily="34" charset="0"/>
              <a:cs typeface="Arial" panose="020B0604020202020204" pitchFamily="34" charset="0"/>
            </a:endParaRPr>
          </a:p>
        </p:txBody>
      </p:sp>
      <p:sp>
        <p:nvSpPr>
          <p:cNvPr id="956" name="Removing and Disposing the Mask…"/>
          <p:cNvSpPr txBox="1"/>
          <p:nvPr/>
        </p:nvSpPr>
        <p:spPr>
          <a:xfrm>
            <a:off x="8498279" y="6339637"/>
            <a:ext cx="15009324" cy="62273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914400">
              <a:spcBef>
                <a:spcPts val="1200"/>
              </a:spcBef>
              <a:defRPr sz="2800" b="0" cap="all">
                <a:solidFill>
                  <a:srgbClr val="FFFFFF"/>
                </a:solidFill>
              </a:defRPr>
            </a:pPr>
            <a:r>
              <a:rPr sz="2600" b="0" dirty="0">
                <a:ln w="3175">
                  <a:noFill/>
                </a:ln>
                <a:solidFill>
                  <a:sysClr val="windowText" lastClr="000000"/>
                </a:solidFill>
                <a:latin typeface="Arial" panose="020B0604020202020204" pitchFamily="34" charset="0"/>
                <a:cs typeface="Arial" panose="020B0604020202020204" pitchFamily="34" charset="0"/>
              </a:rPr>
              <a:t>Removing and Disposing the Mask </a:t>
            </a:r>
          </a:p>
          <a:p>
            <a:pPr marL="457200" indent="-457200" algn="l" defTabSz="914400">
              <a:spcBef>
                <a:spcPts val="1200"/>
              </a:spcBef>
              <a:buClr>
                <a:schemeClr val="tx1"/>
              </a:buClr>
              <a:buSzPct val="85000"/>
              <a:buFont typeface="Arial" panose="020B0604020202020204" pitchFamily="34" charset="0"/>
              <a:buChar char="•"/>
              <a:defRPr sz="2800" b="0" cap="all">
                <a:solidFill>
                  <a:srgbClr val="FFFFFF"/>
                </a:solidFill>
              </a:defRPr>
            </a:pPr>
            <a:r>
              <a:rPr sz="2600" b="0" dirty="0">
                <a:ln w="3175">
                  <a:noFill/>
                </a:ln>
                <a:solidFill>
                  <a:sysClr val="windowText" lastClr="000000"/>
                </a:solidFill>
                <a:latin typeface="Arial" panose="020B0604020202020204" pitchFamily="34" charset="0"/>
                <a:cs typeface="Arial" panose="020B0604020202020204" pitchFamily="34" charset="0"/>
              </a:rPr>
              <a:t>Do not re-use single-use masks</a:t>
            </a:r>
          </a:p>
          <a:p>
            <a:pPr marL="457200" indent="-457200" algn="l" defTabSz="914400">
              <a:spcBef>
                <a:spcPts val="1200"/>
              </a:spcBef>
              <a:buClr>
                <a:schemeClr val="tx1"/>
              </a:buClr>
              <a:buSzPct val="85000"/>
              <a:buFont typeface="Arial" panose="020B0604020202020204" pitchFamily="34" charset="0"/>
              <a:buChar char="•"/>
              <a:defRPr sz="2800" b="0" cap="all">
                <a:solidFill>
                  <a:srgbClr val="FFFFFF"/>
                </a:solidFill>
              </a:defRPr>
            </a:pPr>
            <a:r>
              <a:rPr sz="2600" b="0" dirty="0">
                <a:ln w="3175">
                  <a:noFill/>
                </a:ln>
                <a:solidFill>
                  <a:sysClr val="windowText" lastClr="000000"/>
                </a:solidFill>
                <a:latin typeface="Arial" panose="020B0604020202020204" pitchFamily="34" charset="0"/>
                <a:cs typeface="Arial" panose="020B0604020202020204" pitchFamily="34" charset="0"/>
              </a:rPr>
              <a:t>Do not touch other surfaces of the mask while removing. </a:t>
            </a:r>
          </a:p>
          <a:p>
            <a:pPr marL="457200" indent="-457200" algn="l" defTabSz="914400">
              <a:spcBef>
                <a:spcPts val="1200"/>
              </a:spcBef>
              <a:buClr>
                <a:schemeClr val="tx1"/>
              </a:buClr>
              <a:buSzPct val="85000"/>
              <a:buFont typeface="Arial" panose="020B0604020202020204" pitchFamily="34" charset="0"/>
              <a:buChar char="•"/>
              <a:defRPr sz="2800" b="0" cap="all">
                <a:solidFill>
                  <a:srgbClr val="FFFFFF"/>
                </a:solidFill>
              </a:defRPr>
            </a:pPr>
            <a:r>
              <a:rPr sz="2600" b="0" dirty="0">
                <a:ln w="3175">
                  <a:noFill/>
                </a:ln>
                <a:solidFill>
                  <a:sysClr val="windowText" lastClr="000000"/>
                </a:solidFill>
                <a:latin typeface="Arial" panose="020B0604020202020204" pitchFamily="34" charset="0"/>
                <a:cs typeface="Arial" panose="020B0604020202020204" pitchFamily="34" charset="0"/>
              </a:rPr>
              <a:t>To remove mask first untie the string below and then the string above and handle the mask using the upper strings. Other surfaces may be potentially contaminated</a:t>
            </a:r>
          </a:p>
          <a:p>
            <a:pPr marL="457200" indent="-457200" algn="l" defTabSz="914400">
              <a:spcBef>
                <a:spcPts val="1200"/>
              </a:spcBef>
              <a:buClr>
                <a:schemeClr val="tx1"/>
              </a:buClr>
              <a:buSzPct val="85000"/>
              <a:buFont typeface="Arial" panose="020B0604020202020204" pitchFamily="34" charset="0"/>
              <a:buChar char="•"/>
              <a:defRPr sz="2800" b="0" cap="all">
                <a:solidFill>
                  <a:srgbClr val="FFFFFF"/>
                </a:solidFill>
              </a:defRPr>
            </a:pPr>
            <a:r>
              <a:rPr sz="2600" b="0" dirty="0">
                <a:ln w="3175">
                  <a:noFill/>
                </a:ln>
                <a:solidFill>
                  <a:sysClr val="windowText" lastClr="000000"/>
                </a:solidFill>
                <a:latin typeface="Arial" panose="020B0604020202020204" pitchFamily="34" charset="0"/>
                <a:cs typeface="Arial" panose="020B0604020202020204" pitchFamily="34" charset="0"/>
              </a:rPr>
              <a:t>Remove the mask by using appropriate technique (i.e. do not touch the front but remove the lace from behind)</a:t>
            </a:r>
          </a:p>
          <a:p>
            <a:pPr marL="457200" indent="-457200" algn="l" defTabSz="914400">
              <a:spcBef>
                <a:spcPts val="1200"/>
              </a:spcBef>
              <a:buClr>
                <a:schemeClr val="tx1"/>
              </a:buClr>
              <a:buSzPct val="85000"/>
              <a:buFont typeface="Arial" panose="020B0604020202020204" pitchFamily="34" charset="0"/>
              <a:buChar char="•"/>
              <a:defRPr sz="2800" b="0" cap="all">
                <a:solidFill>
                  <a:srgbClr val="FFFFFF"/>
                </a:solidFill>
              </a:defRPr>
            </a:pPr>
            <a:r>
              <a:rPr sz="2600" b="0" dirty="0">
                <a:ln w="3175">
                  <a:noFill/>
                </a:ln>
                <a:solidFill>
                  <a:sysClr val="windowText" lastClr="000000"/>
                </a:solidFill>
                <a:latin typeface="Arial" panose="020B0604020202020204" pitchFamily="34" charset="0"/>
                <a:cs typeface="Arial" panose="020B0604020202020204" pitchFamily="34" charset="0"/>
              </a:rPr>
              <a:t>After removal or whenever you inadvertently touch a used mask, clean hands by using a 70%  alcohol-based hand rub or soap and water for 40 secs.</a:t>
            </a:r>
          </a:p>
          <a:p>
            <a:pPr marL="457200" indent="-457200" algn="l" defTabSz="914400">
              <a:spcBef>
                <a:spcPts val="1200"/>
              </a:spcBef>
              <a:buClr>
                <a:schemeClr val="tx1"/>
              </a:buClr>
              <a:buSzPct val="85000"/>
              <a:buFont typeface="Arial" panose="020B0604020202020204" pitchFamily="34" charset="0"/>
              <a:buChar char="•"/>
              <a:defRPr sz="2800" b="0" cap="all">
                <a:solidFill>
                  <a:srgbClr val="FFFFFF"/>
                </a:solidFill>
              </a:defRPr>
            </a:pPr>
            <a:r>
              <a:rPr sz="2600" b="0" dirty="0">
                <a:ln w="3175">
                  <a:noFill/>
                </a:ln>
                <a:solidFill>
                  <a:sysClr val="windowText" lastClr="000000"/>
                </a:solidFill>
                <a:latin typeface="Arial" panose="020B0604020202020204" pitchFamily="34" charset="0"/>
                <a:cs typeface="Arial" panose="020B0604020202020204" pitchFamily="34" charset="0"/>
              </a:rPr>
              <a:t>Discard single-use masks after each use and dispose of them immediately upon removal</a:t>
            </a:r>
          </a:p>
        </p:txBody>
      </p:sp>
      <p:sp>
        <p:nvSpPr>
          <p:cNvPr id="954" name="Use a mask if and only when:…"/>
          <p:cNvSpPr txBox="1"/>
          <p:nvPr/>
        </p:nvSpPr>
        <p:spPr>
          <a:xfrm>
            <a:off x="683005" y="5468369"/>
            <a:ext cx="6771085" cy="31188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914400">
              <a:spcBef>
                <a:spcPts val="1200"/>
              </a:spcBef>
              <a:defRPr sz="2800" b="0" cap="all">
                <a:solidFill>
                  <a:srgbClr val="FFFFFF"/>
                </a:solidFill>
              </a:defRPr>
            </a:pPr>
            <a:r>
              <a:rPr sz="2600" b="0" dirty="0">
                <a:ln w="3175">
                  <a:noFill/>
                </a:ln>
                <a:latin typeface="Arial" panose="020B0604020202020204" pitchFamily="34" charset="0"/>
                <a:cs typeface="Arial" panose="020B0604020202020204" pitchFamily="34" charset="0"/>
              </a:rPr>
              <a:t>Use a mask if and only when:</a:t>
            </a:r>
          </a:p>
          <a:p>
            <a:pPr marL="228600" indent="-228600" algn="l" defTabSz="914400">
              <a:spcBef>
                <a:spcPts val="1200"/>
              </a:spcBef>
              <a:buClr>
                <a:srgbClr val="FFFFFF"/>
              </a:buClr>
              <a:buSzPct val="85000"/>
              <a:buFont typeface="Gill Sans"/>
              <a:buChar char="•"/>
              <a:defRPr sz="2800" b="0" cap="all">
                <a:solidFill>
                  <a:srgbClr val="FFFFFF"/>
                </a:solidFill>
              </a:defRPr>
            </a:pPr>
            <a:r>
              <a:rPr sz="2600" b="0" dirty="0">
                <a:ln w="3175">
                  <a:noFill/>
                </a:ln>
                <a:latin typeface="Arial" panose="020B0604020202020204" pitchFamily="34" charset="0"/>
                <a:cs typeface="Arial" panose="020B0604020202020204" pitchFamily="34" charset="0"/>
              </a:rPr>
              <a:t>You develop FEVER</a:t>
            </a:r>
            <a:r>
              <a:rPr lang="en-US" sz="2600" b="0" dirty="0">
                <a:ln w="3175">
                  <a:noFill/>
                </a:ln>
                <a:latin typeface="Arial" panose="020B0604020202020204" pitchFamily="34" charset="0"/>
                <a:cs typeface="Arial" panose="020B0604020202020204" pitchFamily="34" charset="0"/>
              </a:rPr>
              <a:t>, </a:t>
            </a:r>
            <a:r>
              <a:rPr sz="2600" b="0" dirty="0">
                <a:ln w="3175">
                  <a:noFill/>
                </a:ln>
                <a:latin typeface="Arial" panose="020B0604020202020204" pitchFamily="34" charset="0"/>
                <a:cs typeface="Arial" panose="020B0604020202020204" pitchFamily="34" charset="0"/>
              </a:rPr>
              <a:t>COUGH</a:t>
            </a:r>
            <a:r>
              <a:rPr lang="en-US" sz="2600" b="0" dirty="0">
                <a:ln w="3175">
                  <a:noFill/>
                </a:ln>
                <a:latin typeface="Arial" panose="020B0604020202020204" pitchFamily="34" charset="0"/>
                <a:cs typeface="Arial" panose="020B0604020202020204" pitchFamily="34" charset="0"/>
              </a:rPr>
              <a:t> or difficulty in breathing</a:t>
            </a:r>
            <a:endParaRPr sz="2600" b="0" dirty="0">
              <a:ln w="3175">
                <a:noFill/>
              </a:ln>
              <a:latin typeface="Arial" panose="020B0604020202020204" pitchFamily="34" charset="0"/>
              <a:cs typeface="Arial" panose="020B0604020202020204" pitchFamily="34" charset="0"/>
            </a:endParaRPr>
          </a:p>
          <a:p>
            <a:pPr marL="228600" indent="-228600" algn="l" defTabSz="914400">
              <a:spcBef>
                <a:spcPts val="1200"/>
              </a:spcBef>
              <a:buClr>
                <a:srgbClr val="FFFFFF"/>
              </a:buClr>
              <a:buSzPct val="85000"/>
              <a:buFont typeface="Gill Sans"/>
              <a:buChar char="•"/>
              <a:defRPr sz="2800" b="0" cap="all">
                <a:solidFill>
                  <a:srgbClr val="FFFFFF"/>
                </a:solidFill>
              </a:defRPr>
            </a:pPr>
            <a:r>
              <a:rPr sz="2600" b="0" dirty="0">
                <a:ln w="3175">
                  <a:noFill/>
                </a:ln>
                <a:latin typeface="Arial" panose="020B0604020202020204" pitchFamily="34" charset="0"/>
                <a:cs typeface="Arial" panose="020B0604020202020204" pitchFamily="34" charset="0"/>
              </a:rPr>
              <a:t>You visit a health care facility.</a:t>
            </a:r>
          </a:p>
          <a:p>
            <a:pPr marL="228600" indent="-228600" algn="l" defTabSz="914400">
              <a:spcBef>
                <a:spcPts val="1200"/>
              </a:spcBef>
              <a:buClr>
                <a:srgbClr val="FFFFFF"/>
              </a:buClr>
              <a:buSzPct val="85000"/>
              <a:buFont typeface="Gill Sans"/>
              <a:buChar char="•"/>
              <a:defRPr sz="2800" b="0" cap="all">
                <a:solidFill>
                  <a:srgbClr val="FFFFFF"/>
                </a:solidFill>
              </a:defRPr>
            </a:pPr>
            <a:r>
              <a:rPr sz="2600" b="0" dirty="0">
                <a:ln w="3175">
                  <a:noFill/>
                </a:ln>
                <a:latin typeface="Arial" panose="020B0604020202020204" pitchFamily="34" charset="0"/>
                <a:cs typeface="Arial" panose="020B0604020202020204" pitchFamily="34" charset="0"/>
              </a:rPr>
              <a:t>You are caring for an ill person</a:t>
            </a:r>
          </a:p>
          <a:p>
            <a:pPr marL="228600" indent="-228600" algn="l" defTabSz="914400">
              <a:spcBef>
                <a:spcPts val="1200"/>
              </a:spcBef>
              <a:buClr>
                <a:srgbClr val="FFFFFF"/>
              </a:buClr>
              <a:buSzPct val="85000"/>
              <a:buFont typeface="Gill Sans"/>
              <a:buChar char="•"/>
              <a:defRPr sz="2800" b="0" cap="all">
                <a:solidFill>
                  <a:srgbClr val="FFFFFF"/>
                </a:solidFill>
              </a:defRPr>
            </a:pPr>
            <a:r>
              <a:rPr sz="2600" b="0" dirty="0">
                <a:ln w="3175">
                  <a:noFill/>
                </a:ln>
                <a:latin typeface="Arial" panose="020B0604020202020204" pitchFamily="34" charset="0"/>
                <a:cs typeface="Arial" panose="020B0604020202020204" pitchFamily="34" charset="0"/>
              </a:rPr>
              <a:t>When contact tracing </a:t>
            </a:r>
          </a:p>
        </p:txBody>
      </p:sp>
      <p:pic>
        <p:nvPicPr>
          <p:cNvPr id="957" name="Image" descr="Image"/>
          <p:cNvPicPr>
            <a:picLocks noChangeAspect="1"/>
          </p:cNvPicPr>
          <p:nvPr/>
        </p:nvPicPr>
        <p:blipFill>
          <a:blip r:embed="rId7"/>
          <a:stretch>
            <a:fillRect/>
          </a:stretch>
        </p:blipFill>
        <p:spPr>
          <a:xfrm>
            <a:off x="645496" y="1924069"/>
            <a:ext cx="3145434" cy="3145435"/>
          </a:xfrm>
          <a:prstGeom prst="rect">
            <a:avLst/>
          </a:prstGeom>
          <a:ln w="12700">
            <a:miter lim="400000"/>
          </a:ln>
        </p:spPr>
      </p:pic>
      <p:pic>
        <p:nvPicPr>
          <p:cNvPr id="958" name="Image" descr="Image"/>
          <p:cNvPicPr>
            <a:picLocks noChangeAspect="1"/>
          </p:cNvPicPr>
          <p:nvPr/>
        </p:nvPicPr>
        <p:blipFill>
          <a:blip r:embed="rId8"/>
          <a:stretch>
            <a:fillRect/>
          </a:stretch>
        </p:blipFill>
        <p:spPr>
          <a:xfrm>
            <a:off x="4620000" y="1924069"/>
            <a:ext cx="3145435" cy="3145435"/>
          </a:xfrm>
          <a:prstGeom prst="rect">
            <a:avLst/>
          </a:prstGeom>
          <a:ln w="12700">
            <a:miter lim="400000"/>
          </a:ln>
        </p:spPr>
      </p:pic>
      <p:pic>
        <p:nvPicPr>
          <p:cNvPr id="959" name="Image" descr="Image"/>
          <p:cNvPicPr>
            <a:picLocks noChangeAspect="1"/>
          </p:cNvPicPr>
          <p:nvPr/>
        </p:nvPicPr>
        <p:blipFill>
          <a:blip r:embed="rId9"/>
          <a:stretch>
            <a:fillRect/>
          </a:stretch>
        </p:blipFill>
        <p:spPr>
          <a:xfrm>
            <a:off x="2218213" y="9045560"/>
            <a:ext cx="3633995" cy="3004307"/>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0"/>
                                        </p:tgtEl>
                                        <p:attrNameLst>
                                          <p:attrName>style.visibility</p:attrName>
                                        </p:attrNameLst>
                                      </p:cBhvr>
                                      <p:to>
                                        <p:strVal val="visible"/>
                                      </p:to>
                                    </p:set>
                                    <p:animEffect transition="in" filter="fade">
                                      <p:cBhvr>
                                        <p:cTn id="7" dur="500"/>
                                        <p:tgtEl>
                                          <p:spTgt spid="9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51"/>
                                        </p:tgtEl>
                                        <p:attrNameLst>
                                          <p:attrName>style.visibility</p:attrName>
                                        </p:attrNameLst>
                                      </p:cBhvr>
                                      <p:to>
                                        <p:strVal val="visible"/>
                                      </p:to>
                                    </p:set>
                                    <p:animEffect transition="in" filter="fade">
                                      <p:cBhvr>
                                        <p:cTn id="10" dur="500"/>
                                        <p:tgtEl>
                                          <p:spTgt spid="951"/>
                                        </p:tgtEl>
                                      </p:cBhvr>
                                    </p:animEffect>
                                  </p:childTnLst>
                                </p:cTn>
                              </p:par>
                              <p:par>
                                <p:cTn id="11" presetID="10" presetClass="entr" presetSubtype="0" fill="hold" nodeType="withEffect">
                                  <p:stCondLst>
                                    <p:cond delay="0"/>
                                  </p:stCondLst>
                                  <p:childTnLst>
                                    <p:set>
                                      <p:cBhvr>
                                        <p:cTn id="12" dur="1" fill="hold">
                                          <p:stCondLst>
                                            <p:cond delay="0"/>
                                          </p:stCondLst>
                                        </p:cTn>
                                        <p:tgtEl>
                                          <p:spTgt spid="957"/>
                                        </p:tgtEl>
                                        <p:attrNameLst>
                                          <p:attrName>style.visibility</p:attrName>
                                        </p:attrNameLst>
                                      </p:cBhvr>
                                      <p:to>
                                        <p:strVal val="visible"/>
                                      </p:to>
                                    </p:set>
                                    <p:animEffect transition="in" filter="fade">
                                      <p:cBhvr>
                                        <p:cTn id="13" dur="500"/>
                                        <p:tgtEl>
                                          <p:spTgt spid="957"/>
                                        </p:tgtEl>
                                      </p:cBhvr>
                                    </p:animEffect>
                                  </p:childTnLst>
                                </p:cTn>
                              </p:par>
                              <p:par>
                                <p:cTn id="14" presetID="10" presetClass="entr" presetSubtype="0" fill="hold" nodeType="withEffect">
                                  <p:stCondLst>
                                    <p:cond delay="0"/>
                                  </p:stCondLst>
                                  <p:childTnLst>
                                    <p:set>
                                      <p:cBhvr>
                                        <p:cTn id="15" dur="1" fill="hold">
                                          <p:stCondLst>
                                            <p:cond delay="0"/>
                                          </p:stCondLst>
                                        </p:cTn>
                                        <p:tgtEl>
                                          <p:spTgt spid="958"/>
                                        </p:tgtEl>
                                        <p:attrNameLst>
                                          <p:attrName>style.visibility</p:attrName>
                                        </p:attrNameLst>
                                      </p:cBhvr>
                                      <p:to>
                                        <p:strVal val="visible"/>
                                      </p:to>
                                    </p:set>
                                    <p:animEffect transition="in" filter="fade">
                                      <p:cBhvr>
                                        <p:cTn id="16" dur="500"/>
                                        <p:tgtEl>
                                          <p:spTgt spid="95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54">
                                            <p:bg/>
                                          </p:spTgt>
                                        </p:tgtEl>
                                        <p:attrNameLst>
                                          <p:attrName>style.visibility</p:attrName>
                                        </p:attrNameLst>
                                      </p:cBhvr>
                                      <p:to>
                                        <p:strVal val="visible"/>
                                      </p:to>
                                    </p:set>
                                    <p:animEffect transition="in" filter="fade">
                                      <p:cBhvr>
                                        <p:cTn id="21" dur="500"/>
                                        <p:tgtEl>
                                          <p:spTgt spid="954">
                                            <p:bg/>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54">
                                            <p:txEl>
                                              <p:pRg st="0" end="0"/>
                                            </p:txEl>
                                          </p:spTgt>
                                        </p:tgtEl>
                                        <p:attrNameLst>
                                          <p:attrName>style.visibility</p:attrName>
                                        </p:attrNameLst>
                                      </p:cBhvr>
                                      <p:to>
                                        <p:strVal val="visible"/>
                                      </p:to>
                                    </p:set>
                                    <p:animEffect transition="in" filter="fade">
                                      <p:cBhvr>
                                        <p:cTn id="26" dur="500"/>
                                        <p:tgtEl>
                                          <p:spTgt spid="95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54">
                                            <p:txEl>
                                              <p:pRg st="1" end="1"/>
                                            </p:txEl>
                                          </p:spTgt>
                                        </p:tgtEl>
                                        <p:attrNameLst>
                                          <p:attrName>style.visibility</p:attrName>
                                        </p:attrNameLst>
                                      </p:cBhvr>
                                      <p:to>
                                        <p:strVal val="visible"/>
                                      </p:to>
                                    </p:set>
                                    <p:animEffect transition="in" filter="fade">
                                      <p:cBhvr>
                                        <p:cTn id="31" dur="500"/>
                                        <p:tgtEl>
                                          <p:spTgt spid="954">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54">
                                            <p:txEl>
                                              <p:pRg st="2" end="2"/>
                                            </p:txEl>
                                          </p:spTgt>
                                        </p:tgtEl>
                                        <p:attrNameLst>
                                          <p:attrName>style.visibility</p:attrName>
                                        </p:attrNameLst>
                                      </p:cBhvr>
                                      <p:to>
                                        <p:strVal val="visible"/>
                                      </p:to>
                                    </p:set>
                                    <p:animEffect transition="in" filter="fade">
                                      <p:cBhvr>
                                        <p:cTn id="36" dur="500"/>
                                        <p:tgtEl>
                                          <p:spTgt spid="95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54">
                                            <p:txEl>
                                              <p:pRg st="3" end="3"/>
                                            </p:txEl>
                                          </p:spTgt>
                                        </p:tgtEl>
                                        <p:attrNameLst>
                                          <p:attrName>style.visibility</p:attrName>
                                        </p:attrNameLst>
                                      </p:cBhvr>
                                      <p:to>
                                        <p:strVal val="visible"/>
                                      </p:to>
                                    </p:set>
                                    <p:animEffect transition="in" filter="fade">
                                      <p:cBhvr>
                                        <p:cTn id="41" dur="500"/>
                                        <p:tgtEl>
                                          <p:spTgt spid="954">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54">
                                            <p:txEl>
                                              <p:pRg st="4" end="4"/>
                                            </p:txEl>
                                          </p:spTgt>
                                        </p:tgtEl>
                                        <p:attrNameLst>
                                          <p:attrName>style.visibility</p:attrName>
                                        </p:attrNameLst>
                                      </p:cBhvr>
                                      <p:to>
                                        <p:strVal val="visible"/>
                                      </p:to>
                                    </p:set>
                                    <p:animEffect transition="in" filter="fade">
                                      <p:cBhvr>
                                        <p:cTn id="46" dur="500"/>
                                        <p:tgtEl>
                                          <p:spTgt spid="954">
                                            <p:txEl>
                                              <p:pRg st="4" end="4"/>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959"/>
                                        </p:tgtEl>
                                        <p:attrNameLst>
                                          <p:attrName>style.visibility</p:attrName>
                                        </p:attrNameLst>
                                      </p:cBhvr>
                                      <p:to>
                                        <p:strVal val="visible"/>
                                      </p:to>
                                    </p:set>
                                    <p:animEffect transition="in" filter="fade">
                                      <p:cBhvr>
                                        <p:cTn id="49" dur="500"/>
                                        <p:tgtEl>
                                          <p:spTgt spid="95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952"/>
                                        </p:tgtEl>
                                        <p:attrNameLst>
                                          <p:attrName>style.visibility</p:attrName>
                                        </p:attrNameLst>
                                      </p:cBhvr>
                                      <p:to>
                                        <p:strVal val="visible"/>
                                      </p:to>
                                    </p:set>
                                    <p:animEffect transition="in" filter="fade">
                                      <p:cBhvr>
                                        <p:cTn id="54" dur="500"/>
                                        <p:tgtEl>
                                          <p:spTgt spid="95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955">
                                            <p:bg/>
                                          </p:spTgt>
                                        </p:tgtEl>
                                        <p:attrNameLst>
                                          <p:attrName>style.visibility</p:attrName>
                                        </p:attrNameLst>
                                      </p:cBhvr>
                                      <p:to>
                                        <p:strVal val="visible"/>
                                      </p:to>
                                    </p:set>
                                    <p:animEffect transition="in" filter="fade">
                                      <p:cBhvr>
                                        <p:cTn id="59" dur="500"/>
                                        <p:tgtEl>
                                          <p:spTgt spid="955">
                                            <p:bg/>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955">
                                            <p:txEl>
                                              <p:pRg st="0" end="0"/>
                                            </p:txEl>
                                          </p:spTgt>
                                        </p:tgtEl>
                                        <p:attrNameLst>
                                          <p:attrName>style.visibility</p:attrName>
                                        </p:attrNameLst>
                                      </p:cBhvr>
                                      <p:to>
                                        <p:strVal val="visible"/>
                                      </p:to>
                                    </p:set>
                                    <p:animEffect transition="in" filter="fade">
                                      <p:cBhvr>
                                        <p:cTn id="64" dur="500"/>
                                        <p:tgtEl>
                                          <p:spTgt spid="955">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955">
                                            <p:txEl>
                                              <p:pRg st="1" end="1"/>
                                            </p:txEl>
                                          </p:spTgt>
                                        </p:tgtEl>
                                        <p:attrNameLst>
                                          <p:attrName>style.visibility</p:attrName>
                                        </p:attrNameLst>
                                      </p:cBhvr>
                                      <p:to>
                                        <p:strVal val="visible"/>
                                      </p:to>
                                    </p:set>
                                    <p:animEffect transition="in" filter="fade">
                                      <p:cBhvr>
                                        <p:cTn id="69" dur="500"/>
                                        <p:tgtEl>
                                          <p:spTgt spid="955">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955">
                                            <p:txEl>
                                              <p:pRg st="2" end="2"/>
                                            </p:txEl>
                                          </p:spTgt>
                                        </p:tgtEl>
                                        <p:attrNameLst>
                                          <p:attrName>style.visibility</p:attrName>
                                        </p:attrNameLst>
                                      </p:cBhvr>
                                      <p:to>
                                        <p:strVal val="visible"/>
                                      </p:to>
                                    </p:set>
                                    <p:animEffect transition="in" filter="fade">
                                      <p:cBhvr>
                                        <p:cTn id="74" dur="500"/>
                                        <p:tgtEl>
                                          <p:spTgt spid="955">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955">
                                            <p:txEl>
                                              <p:pRg st="3" end="3"/>
                                            </p:txEl>
                                          </p:spTgt>
                                        </p:tgtEl>
                                        <p:attrNameLst>
                                          <p:attrName>style.visibility</p:attrName>
                                        </p:attrNameLst>
                                      </p:cBhvr>
                                      <p:to>
                                        <p:strVal val="visible"/>
                                      </p:to>
                                    </p:set>
                                    <p:animEffect transition="in" filter="fade">
                                      <p:cBhvr>
                                        <p:cTn id="79" dur="500"/>
                                        <p:tgtEl>
                                          <p:spTgt spid="955">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955">
                                            <p:txEl>
                                              <p:pRg st="4" end="4"/>
                                            </p:txEl>
                                          </p:spTgt>
                                        </p:tgtEl>
                                        <p:attrNameLst>
                                          <p:attrName>style.visibility</p:attrName>
                                        </p:attrNameLst>
                                      </p:cBhvr>
                                      <p:to>
                                        <p:strVal val="visible"/>
                                      </p:to>
                                    </p:set>
                                    <p:animEffect transition="in" filter="fade">
                                      <p:cBhvr>
                                        <p:cTn id="84" dur="500"/>
                                        <p:tgtEl>
                                          <p:spTgt spid="955">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955">
                                            <p:txEl>
                                              <p:pRg st="5" end="5"/>
                                            </p:txEl>
                                          </p:spTgt>
                                        </p:tgtEl>
                                        <p:attrNameLst>
                                          <p:attrName>style.visibility</p:attrName>
                                        </p:attrNameLst>
                                      </p:cBhvr>
                                      <p:to>
                                        <p:strVal val="visible"/>
                                      </p:to>
                                    </p:set>
                                    <p:animEffect transition="in" filter="fade">
                                      <p:cBhvr>
                                        <p:cTn id="89" dur="500"/>
                                        <p:tgtEl>
                                          <p:spTgt spid="955">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955">
                                            <p:txEl>
                                              <p:pRg st="6" end="6"/>
                                            </p:txEl>
                                          </p:spTgt>
                                        </p:tgtEl>
                                        <p:attrNameLst>
                                          <p:attrName>style.visibility</p:attrName>
                                        </p:attrNameLst>
                                      </p:cBhvr>
                                      <p:to>
                                        <p:strVal val="visible"/>
                                      </p:to>
                                    </p:set>
                                    <p:animEffect transition="in" filter="fade">
                                      <p:cBhvr>
                                        <p:cTn id="94" dur="500"/>
                                        <p:tgtEl>
                                          <p:spTgt spid="955">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953"/>
                                        </p:tgtEl>
                                        <p:attrNameLst>
                                          <p:attrName>style.visibility</p:attrName>
                                        </p:attrNameLst>
                                      </p:cBhvr>
                                      <p:to>
                                        <p:strVal val="visible"/>
                                      </p:to>
                                    </p:set>
                                    <p:animEffect transition="in" filter="fade">
                                      <p:cBhvr>
                                        <p:cTn id="99" dur="500"/>
                                        <p:tgtEl>
                                          <p:spTgt spid="95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956">
                                            <p:bg/>
                                          </p:spTgt>
                                        </p:tgtEl>
                                        <p:attrNameLst>
                                          <p:attrName>style.visibility</p:attrName>
                                        </p:attrNameLst>
                                      </p:cBhvr>
                                      <p:to>
                                        <p:strVal val="visible"/>
                                      </p:to>
                                    </p:set>
                                    <p:animEffect transition="in" filter="fade">
                                      <p:cBhvr>
                                        <p:cTn id="104" dur="500"/>
                                        <p:tgtEl>
                                          <p:spTgt spid="956">
                                            <p:bg/>
                                          </p:spTgt>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956">
                                            <p:txEl>
                                              <p:pRg st="0" end="0"/>
                                            </p:txEl>
                                          </p:spTgt>
                                        </p:tgtEl>
                                        <p:attrNameLst>
                                          <p:attrName>style.visibility</p:attrName>
                                        </p:attrNameLst>
                                      </p:cBhvr>
                                      <p:to>
                                        <p:strVal val="visible"/>
                                      </p:to>
                                    </p:set>
                                    <p:animEffect transition="in" filter="fade">
                                      <p:cBhvr>
                                        <p:cTn id="109" dur="500"/>
                                        <p:tgtEl>
                                          <p:spTgt spid="956">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956">
                                            <p:txEl>
                                              <p:pRg st="1" end="1"/>
                                            </p:txEl>
                                          </p:spTgt>
                                        </p:tgtEl>
                                        <p:attrNameLst>
                                          <p:attrName>style.visibility</p:attrName>
                                        </p:attrNameLst>
                                      </p:cBhvr>
                                      <p:to>
                                        <p:strVal val="visible"/>
                                      </p:to>
                                    </p:set>
                                    <p:animEffect transition="in" filter="fade">
                                      <p:cBhvr>
                                        <p:cTn id="114" dur="500"/>
                                        <p:tgtEl>
                                          <p:spTgt spid="956">
                                            <p:txEl>
                                              <p:pRg st="1" end="1"/>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956">
                                            <p:txEl>
                                              <p:pRg st="2" end="2"/>
                                            </p:txEl>
                                          </p:spTgt>
                                        </p:tgtEl>
                                        <p:attrNameLst>
                                          <p:attrName>style.visibility</p:attrName>
                                        </p:attrNameLst>
                                      </p:cBhvr>
                                      <p:to>
                                        <p:strVal val="visible"/>
                                      </p:to>
                                    </p:set>
                                    <p:animEffect transition="in" filter="fade">
                                      <p:cBhvr>
                                        <p:cTn id="119" dur="500"/>
                                        <p:tgtEl>
                                          <p:spTgt spid="956">
                                            <p:txEl>
                                              <p:pRg st="2" end="2"/>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956">
                                            <p:txEl>
                                              <p:pRg st="3" end="3"/>
                                            </p:txEl>
                                          </p:spTgt>
                                        </p:tgtEl>
                                        <p:attrNameLst>
                                          <p:attrName>style.visibility</p:attrName>
                                        </p:attrNameLst>
                                      </p:cBhvr>
                                      <p:to>
                                        <p:strVal val="visible"/>
                                      </p:to>
                                    </p:set>
                                    <p:animEffect transition="in" filter="fade">
                                      <p:cBhvr>
                                        <p:cTn id="124" dur="500"/>
                                        <p:tgtEl>
                                          <p:spTgt spid="956">
                                            <p:txEl>
                                              <p:pRg st="3" end="3"/>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956">
                                            <p:txEl>
                                              <p:pRg st="4" end="4"/>
                                            </p:txEl>
                                          </p:spTgt>
                                        </p:tgtEl>
                                        <p:attrNameLst>
                                          <p:attrName>style.visibility</p:attrName>
                                        </p:attrNameLst>
                                      </p:cBhvr>
                                      <p:to>
                                        <p:strVal val="visible"/>
                                      </p:to>
                                    </p:set>
                                    <p:animEffect transition="in" filter="fade">
                                      <p:cBhvr>
                                        <p:cTn id="129" dur="500"/>
                                        <p:tgtEl>
                                          <p:spTgt spid="956">
                                            <p:txEl>
                                              <p:pRg st="4" end="4"/>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956">
                                            <p:txEl>
                                              <p:pRg st="5" end="5"/>
                                            </p:txEl>
                                          </p:spTgt>
                                        </p:tgtEl>
                                        <p:attrNameLst>
                                          <p:attrName>style.visibility</p:attrName>
                                        </p:attrNameLst>
                                      </p:cBhvr>
                                      <p:to>
                                        <p:strVal val="visible"/>
                                      </p:to>
                                    </p:set>
                                    <p:animEffect transition="in" filter="fade">
                                      <p:cBhvr>
                                        <p:cTn id="134" dur="500"/>
                                        <p:tgtEl>
                                          <p:spTgt spid="956">
                                            <p:txEl>
                                              <p:pRg st="5" end="5"/>
                                            </p:txEl>
                                          </p:spTgt>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956">
                                            <p:txEl>
                                              <p:pRg st="6" end="6"/>
                                            </p:txEl>
                                          </p:spTgt>
                                        </p:tgtEl>
                                        <p:attrNameLst>
                                          <p:attrName>style.visibility</p:attrName>
                                        </p:attrNameLst>
                                      </p:cBhvr>
                                      <p:to>
                                        <p:strVal val="visible"/>
                                      </p:to>
                                    </p:set>
                                    <p:animEffect transition="in" filter="fade">
                                      <p:cBhvr>
                                        <p:cTn id="139" dur="500"/>
                                        <p:tgtEl>
                                          <p:spTgt spid="95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 grpId="0" animBg="1"/>
      <p:bldP spid="951" grpId="0" animBg="1"/>
      <p:bldP spid="952" grpId="0" animBg="1"/>
      <p:bldP spid="955" grpId="0" uiExpand="1" build="p" bldLvl="2" animBg="1"/>
      <p:bldP spid="953" grpId="0" animBg="1"/>
      <p:bldP spid="956" grpId="0" uiExpand="1" build="p" bldLvl="2" animBg="1"/>
      <p:bldP spid="954" grpId="0" uiExpand="1" build="p" bldLvl="2"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74C1DBD-713E-2B4B-8A35-2614FE92400C}"/>
              </a:ext>
            </a:extLst>
          </p:cNvPr>
          <p:cNvGrpSpPr/>
          <p:nvPr/>
        </p:nvGrpSpPr>
        <p:grpSpPr>
          <a:xfrm>
            <a:off x="764228" y="2325654"/>
            <a:ext cx="10480690" cy="9413665"/>
            <a:chOff x="764228" y="2325654"/>
            <a:chExt cx="10480690" cy="9413665"/>
          </a:xfrm>
        </p:grpSpPr>
        <p:sp>
          <p:nvSpPr>
            <p:cNvPr id="971" name="Rounded Rectangle"/>
            <p:cNvSpPr/>
            <p:nvPr/>
          </p:nvSpPr>
          <p:spPr>
            <a:xfrm>
              <a:off x="764228" y="4663440"/>
              <a:ext cx="10480690" cy="7075879"/>
            </a:xfrm>
            <a:prstGeom prst="roundRect">
              <a:avLst>
                <a:gd name="adj" fmla="val 3942"/>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6E6AF2FA-B7DE-D649-A0C4-BBD93646819A}"/>
                </a:ext>
              </a:extLst>
            </p:cNvPr>
            <p:cNvGrpSpPr/>
            <p:nvPr/>
          </p:nvGrpSpPr>
          <p:grpSpPr>
            <a:xfrm>
              <a:off x="1090954" y="2325654"/>
              <a:ext cx="8748147" cy="2139902"/>
              <a:chOff x="1090954" y="2325654"/>
              <a:chExt cx="8748147" cy="2139902"/>
            </a:xfrm>
          </p:grpSpPr>
          <p:pic>
            <p:nvPicPr>
              <p:cNvPr id="977"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2164" y="2463132"/>
                <a:ext cx="2776937" cy="2002424"/>
              </a:xfrm>
              <a:prstGeom prst="rect">
                <a:avLst/>
              </a:prstGeom>
              <a:ln w="12700">
                <a:miter lim="400000"/>
              </a:ln>
            </p:spPr>
          </p:pic>
          <p:sp>
            <p:nvSpPr>
              <p:cNvPr id="980" name="Line"/>
              <p:cNvSpPr/>
              <p:nvPr/>
            </p:nvSpPr>
            <p:spPr>
              <a:xfrm flipH="1" flipV="1">
                <a:off x="6004574" y="2681683"/>
                <a:ext cx="7606" cy="1483126"/>
              </a:xfrm>
              <a:prstGeom prst="line">
                <a:avLst/>
              </a:prstGeom>
              <a:ln w="25400">
                <a:solidFill>
                  <a:srgbClr val="FFFFFF"/>
                </a:solidFill>
                <a:miter lim="400000"/>
              </a:ln>
            </p:spPr>
            <p:txBody>
              <a:bodyPr lIns="45718" tIns="45718" rIns="45718" bIns="45718"/>
              <a:lstStyle/>
              <a:p>
                <a:endParaRPr b="0" dirty="0">
                  <a:latin typeface="Arial" panose="020B0604020202020204" pitchFamily="34" charset="0"/>
                  <a:cs typeface="Arial" panose="020B0604020202020204" pitchFamily="34" charset="0"/>
                </a:endParaRPr>
              </a:p>
            </p:txBody>
          </p:sp>
          <p:pic>
            <p:nvPicPr>
              <p:cNvPr id="982" name="Picture 2" descr="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0954" y="2325654"/>
                <a:ext cx="2833681" cy="2002424"/>
              </a:xfrm>
              <a:prstGeom prst="rect">
                <a:avLst/>
              </a:prstGeom>
              <a:ln w="12700">
                <a:miter lim="400000"/>
              </a:ln>
            </p:spPr>
          </p:pic>
        </p:grpSp>
      </p:grpSp>
      <p:grpSp>
        <p:nvGrpSpPr>
          <p:cNvPr id="966" name="Group"/>
          <p:cNvGrpSpPr/>
          <p:nvPr/>
        </p:nvGrpSpPr>
        <p:grpSpPr>
          <a:xfrm>
            <a:off x="300010" y="12315300"/>
            <a:ext cx="4601210" cy="995767"/>
            <a:chOff x="0" y="0"/>
            <a:chExt cx="4601208" cy="995765"/>
          </a:xfrm>
        </p:grpSpPr>
        <p:pic>
          <p:nvPicPr>
            <p:cNvPr id="961" name="Picture 3" descr="Picture 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962" name="Picture 5" descr="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963"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964"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965" name="ministry-and-health-family-welfare.png" descr="ministry-and-health-family-welfare.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969" name="Group"/>
          <p:cNvGrpSpPr/>
          <p:nvPr/>
        </p:nvGrpSpPr>
        <p:grpSpPr>
          <a:xfrm>
            <a:off x="23097931" y="13055999"/>
            <a:ext cx="2098868" cy="1540535"/>
            <a:chOff x="0" y="2515"/>
            <a:chExt cx="2098867" cy="1540534"/>
          </a:xfrm>
        </p:grpSpPr>
        <p:sp>
          <p:nvSpPr>
            <p:cNvPr id="967" name="34"/>
            <p:cNvSpPr/>
            <p:nvPr/>
          </p:nvSpPr>
          <p:spPr>
            <a:xfrm>
              <a:off x="828867" y="27305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b="0">
                  <a:solidFill>
                    <a:srgbClr val="FFFFFF"/>
                  </a:solidFill>
                </a:defRPr>
              </a:pPr>
              <a:r>
                <a:rPr b="0" dirty="0">
                  <a:latin typeface="Arial" panose="020B0604020202020204" pitchFamily="34" charset="0"/>
                  <a:cs typeface="Arial" panose="020B0604020202020204" pitchFamily="34" charset="0"/>
                </a:rPr>
                <a:t>3</a:t>
              </a:r>
              <a:r>
                <a:rPr lang="en-US" b="0" dirty="0">
                  <a:latin typeface="Arial" panose="020B0604020202020204" pitchFamily="34" charset="0"/>
                  <a:cs typeface="Arial" panose="020B0604020202020204" pitchFamily="34" charset="0"/>
                </a:rPr>
                <a:t>6</a:t>
              </a:r>
              <a:endParaRPr b="0" dirty="0">
                <a:latin typeface="Arial" panose="020B0604020202020204" pitchFamily="34" charset="0"/>
                <a:cs typeface="Arial" panose="020B0604020202020204" pitchFamily="34" charset="0"/>
              </a:endParaRPr>
            </a:p>
          </p:txBody>
        </p:sp>
        <p:pic>
          <p:nvPicPr>
            <p:cNvPr id="968" name="Image" descr="Image"/>
            <p:cNvPicPr>
              <a:picLocks noChangeAspect="1"/>
            </p:cNvPicPr>
            <p:nvPr/>
          </p:nvPicPr>
          <p:blipFill>
            <a:blip r:embed="rId8"/>
            <a:stretch>
              <a:fillRect/>
            </a:stretch>
          </p:blipFill>
          <p:spPr>
            <a:xfrm>
              <a:off x="0" y="2515"/>
              <a:ext cx="554528" cy="541069"/>
            </a:xfrm>
            <a:prstGeom prst="rect">
              <a:avLst/>
            </a:prstGeom>
            <a:ln w="12700" cap="flat">
              <a:noFill/>
              <a:miter lim="400000"/>
            </a:ln>
            <a:effectLst/>
          </p:spPr>
        </p:pic>
      </p:grpSp>
      <p:sp>
        <p:nvSpPr>
          <p:cNvPr id="970" name="precaution and safety measure for FLW"/>
          <p:cNvSpPr txBox="1"/>
          <p:nvPr/>
        </p:nvSpPr>
        <p:spPr>
          <a:xfrm>
            <a:off x="1192401" y="-3023193"/>
            <a:ext cx="102657" cy="795089"/>
          </a:xfrm>
          <a:prstGeom prst="rect">
            <a:avLst/>
          </a:prstGeom>
          <a:ln w="12700">
            <a:miter lim="400000"/>
          </a:ln>
        </p:spPr>
        <p:txBody>
          <a:bodyPr wrap="none" lIns="50800" tIns="50800" rIns="50800" bIns="50800">
            <a:spAutoFit/>
          </a:bodyPr>
          <a:lstStyle/>
          <a:p>
            <a:pPr algn="l">
              <a:defRPr sz="4500" b="0">
                <a:solidFill>
                  <a:srgbClr val="005180"/>
                </a:solidFill>
                <a:effectLst>
                  <a:outerShdw blurRad="38100" dist="19050" dir="2700000" rotWithShape="0">
                    <a:srgbClr val="000000">
                      <a:alpha val="40000"/>
                    </a:srgbClr>
                  </a:outerShdw>
                </a:effectLst>
              </a:defRPr>
            </a:pPr>
            <a:endParaRPr b="0" dirty="0">
              <a:latin typeface="Arial" panose="020B0604020202020204" pitchFamily="34" charset="0"/>
              <a:cs typeface="Arial" panose="020B0604020202020204" pitchFamily="34" charset="0"/>
            </a:endParaRPr>
          </a:p>
        </p:txBody>
      </p:sp>
      <p:sp>
        <p:nvSpPr>
          <p:cNvPr id="973" name="When moving around the  community"/>
          <p:cNvSpPr txBox="1"/>
          <p:nvPr/>
        </p:nvSpPr>
        <p:spPr>
          <a:xfrm>
            <a:off x="1192401" y="4925915"/>
            <a:ext cx="8878884" cy="490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914400">
              <a:lnSpc>
                <a:spcPct val="90000"/>
              </a:lnSpc>
              <a:spcBef>
                <a:spcPts val="1200"/>
              </a:spcBef>
              <a:defRPr sz="2800" cap="all"/>
            </a:lvl1pPr>
          </a:lstStyle>
          <a:p>
            <a:r>
              <a:rPr b="0" dirty="0">
                <a:latin typeface="Arial" panose="020B0604020202020204" pitchFamily="34" charset="0"/>
                <a:cs typeface="Arial" panose="020B0604020202020204" pitchFamily="34" charset="0"/>
              </a:rPr>
              <a:t>When moving around the  community</a:t>
            </a:r>
          </a:p>
        </p:txBody>
      </p:sp>
      <p:sp>
        <p:nvSpPr>
          <p:cNvPr id="975" name="Maintain distance of at least 1 meter from people when you are communicating…"/>
          <p:cNvSpPr txBox="1"/>
          <p:nvPr/>
        </p:nvSpPr>
        <p:spPr>
          <a:xfrm>
            <a:off x="1125285" y="5684684"/>
            <a:ext cx="9865773" cy="50270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indent="-228600" algn="l" defTabSz="914400">
              <a:spcBef>
                <a:spcPts val="1200"/>
              </a:spcBef>
              <a:buClr>
                <a:srgbClr val="000000"/>
              </a:buClr>
              <a:buSzPct val="85000"/>
              <a:buFont typeface="Gill Sans"/>
              <a:buChar char="•"/>
              <a:defRPr sz="2800" b="0" cap="all"/>
            </a:pPr>
            <a:r>
              <a:rPr b="0" dirty="0">
                <a:latin typeface="Arial" panose="020B0604020202020204" pitchFamily="34" charset="0"/>
                <a:cs typeface="Arial" panose="020B0604020202020204" pitchFamily="34" charset="0"/>
              </a:rPr>
              <a:t>Maintain distance of at least 1 meter from people when you are communicating </a:t>
            </a:r>
            <a:endParaRPr sz="2500" b="0" dirty="0">
              <a:latin typeface="Arial" panose="020B0604020202020204" pitchFamily="34" charset="0"/>
              <a:cs typeface="Arial" panose="020B0604020202020204" pitchFamily="34" charset="0"/>
            </a:endParaRPr>
          </a:p>
          <a:p>
            <a:pPr marL="228600" indent="-228600" algn="l" defTabSz="914400">
              <a:spcBef>
                <a:spcPts val="1200"/>
              </a:spcBef>
              <a:buClr>
                <a:srgbClr val="000000"/>
              </a:buClr>
              <a:buSzPct val="85000"/>
              <a:buFont typeface="Gill Sans"/>
              <a:buChar char="•"/>
              <a:defRPr sz="2800" b="0" cap="all"/>
            </a:pPr>
            <a:r>
              <a:rPr b="0" dirty="0">
                <a:latin typeface="Arial" panose="020B0604020202020204" pitchFamily="34" charset="0"/>
                <a:cs typeface="Arial" panose="020B0604020202020204" pitchFamily="34" charset="0"/>
              </a:rPr>
              <a:t>Use a three layered mask to cover your face. Make sure it is properly worn.(while contact tracing)</a:t>
            </a:r>
            <a:endParaRPr sz="2500" b="0" dirty="0">
              <a:latin typeface="Arial" panose="020B0604020202020204" pitchFamily="34" charset="0"/>
              <a:cs typeface="Arial" panose="020B0604020202020204" pitchFamily="34" charset="0"/>
            </a:endParaRPr>
          </a:p>
          <a:p>
            <a:pPr marL="228600" indent="-228600" algn="l" defTabSz="914400">
              <a:spcBef>
                <a:spcPts val="1200"/>
              </a:spcBef>
              <a:buClr>
                <a:srgbClr val="000000"/>
              </a:buClr>
              <a:buSzPct val="85000"/>
              <a:buFont typeface="Gill Sans"/>
              <a:buChar char="•"/>
              <a:defRPr sz="2800" b="0" cap="all"/>
            </a:pPr>
            <a:r>
              <a:rPr b="0" dirty="0">
                <a:latin typeface="Arial" panose="020B0604020202020204" pitchFamily="34" charset="0"/>
                <a:cs typeface="Arial" panose="020B0604020202020204" pitchFamily="34" charset="0"/>
              </a:rPr>
              <a:t>Avoid touching your face (eyes, nose, mouth)  at all times</a:t>
            </a:r>
            <a:endParaRPr sz="2500" b="0" dirty="0">
              <a:latin typeface="Arial" panose="020B0604020202020204" pitchFamily="34" charset="0"/>
              <a:cs typeface="Arial" panose="020B0604020202020204" pitchFamily="34" charset="0"/>
            </a:endParaRPr>
          </a:p>
          <a:p>
            <a:pPr marL="228600" indent="-228600" algn="l" defTabSz="914400">
              <a:spcBef>
                <a:spcPts val="1200"/>
              </a:spcBef>
              <a:buClr>
                <a:srgbClr val="000000"/>
              </a:buClr>
              <a:buSzPct val="85000"/>
              <a:buFont typeface="Gill Sans"/>
              <a:buChar char="•"/>
              <a:defRPr sz="2800" b="0" cap="all"/>
            </a:pPr>
            <a:r>
              <a:rPr b="0" dirty="0">
                <a:latin typeface="Arial" panose="020B0604020202020204" pitchFamily="34" charset="0"/>
                <a:cs typeface="Arial" panose="020B0604020202020204" pitchFamily="34" charset="0"/>
              </a:rPr>
              <a:t>Wash your hands with soap and water frequently, or use alcohol based hand-rub</a:t>
            </a:r>
            <a:endParaRPr sz="2500" b="0" dirty="0">
              <a:latin typeface="Arial" panose="020B0604020202020204" pitchFamily="34" charset="0"/>
              <a:cs typeface="Arial" panose="020B0604020202020204" pitchFamily="34" charset="0"/>
            </a:endParaRPr>
          </a:p>
          <a:p>
            <a:pPr marL="228600" indent="-228600" algn="l" defTabSz="914400">
              <a:spcBef>
                <a:spcPts val="1200"/>
              </a:spcBef>
              <a:buClr>
                <a:srgbClr val="000000"/>
              </a:buClr>
              <a:buSzPct val="85000"/>
              <a:buFont typeface="Gill Sans"/>
              <a:buChar char="•"/>
              <a:defRPr sz="2800" b="0" cap="all"/>
            </a:pPr>
            <a:r>
              <a:rPr b="0" dirty="0">
                <a:latin typeface="Arial" panose="020B0604020202020204" pitchFamily="34" charset="0"/>
                <a:cs typeface="Arial" panose="020B0604020202020204" pitchFamily="34" charset="0"/>
              </a:rPr>
              <a:t>Avoid touching or direct physical contact</a:t>
            </a:r>
          </a:p>
        </p:txBody>
      </p:sp>
      <p:sp>
        <p:nvSpPr>
          <p:cNvPr id="972" name="Rounded Rectangle"/>
          <p:cNvSpPr/>
          <p:nvPr/>
        </p:nvSpPr>
        <p:spPr>
          <a:xfrm>
            <a:off x="12871146" y="4465556"/>
            <a:ext cx="10748625" cy="7273763"/>
          </a:xfrm>
          <a:prstGeom prst="roundRect">
            <a:avLst>
              <a:gd name="adj" fmla="val 3942"/>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974" name="Immediately on reaching home"/>
          <p:cNvSpPr txBox="1"/>
          <p:nvPr/>
        </p:nvSpPr>
        <p:spPr>
          <a:xfrm>
            <a:off x="13523015" y="4887656"/>
            <a:ext cx="8046861" cy="490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914400">
              <a:lnSpc>
                <a:spcPct val="90000"/>
              </a:lnSpc>
              <a:spcBef>
                <a:spcPts val="1200"/>
              </a:spcBef>
              <a:defRPr sz="2800" cap="all">
                <a:solidFill>
                  <a:srgbClr val="FFFFFF"/>
                </a:solidFill>
              </a:defRPr>
            </a:lvl1pPr>
          </a:lstStyle>
          <a:p>
            <a:r>
              <a:rPr b="0" dirty="0">
                <a:solidFill>
                  <a:sysClr val="windowText" lastClr="000000"/>
                </a:solidFill>
                <a:latin typeface="Arial" panose="020B0604020202020204" pitchFamily="34" charset="0"/>
                <a:cs typeface="Arial" panose="020B0604020202020204" pitchFamily="34" charset="0"/>
              </a:rPr>
              <a:t>Immediately on reaching home</a:t>
            </a:r>
          </a:p>
        </p:txBody>
      </p:sp>
      <p:sp>
        <p:nvSpPr>
          <p:cNvPr id="976" name="Carefully remove and dispose off your face mask by soaking in bleach solution and then throwing it in a covered dustbin. (See: MASK MANAGEMENT).…"/>
          <p:cNvSpPr txBox="1"/>
          <p:nvPr/>
        </p:nvSpPr>
        <p:spPr>
          <a:xfrm>
            <a:off x="13103330" y="5416518"/>
            <a:ext cx="10088969" cy="63812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57200" indent="-457200" algn="l" defTabSz="914400">
              <a:spcBef>
                <a:spcPts val="1200"/>
              </a:spcBef>
              <a:buClr>
                <a:schemeClr val="tx1"/>
              </a:buClr>
              <a:buSzPct val="85000"/>
              <a:buFont typeface="Arial" panose="020B0604020202020204" pitchFamily="34" charset="0"/>
              <a:buChar char="•"/>
              <a:defRPr sz="2800" b="0" cap="all">
                <a:solidFill>
                  <a:srgbClr val="FFFFFF"/>
                </a:solidFill>
              </a:defRPr>
            </a:pPr>
            <a:r>
              <a:rPr sz="2600" b="0" dirty="0">
                <a:solidFill>
                  <a:sysClr val="windowText" lastClr="000000"/>
                </a:solidFill>
                <a:latin typeface="Arial" panose="020B0604020202020204" pitchFamily="34" charset="0"/>
                <a:cs typeface="Arial" panose="020B0604020202020204" pitchFamily="34" charset="0"/>
              </a:rPr>
              <a:t>Carefully remove and dispose off your face mask by soaking in bleach solution and then throwing it in a covered dustbin. (See: MASK MANAGEMENT).</a:t>
            </a:r>
          </a:p>
          <a:p>
            <a:pPr marL="457200" indent="-457200" algn="l" defTabSz="914400">
              <a:spcBef>
                <a:spcPts val="1200"/>
              </a:spcBef>
              <a:buClr>
                <a:schemeClr val="tx1"/>
              </a:buClr>
              <a:buSzPct val="85000"/>
              <a:buFont typeface="Arial" panose="020B0604020202020204" pitchFamily="34" charset="0"/>
              <a:buChar char="•"/>
              <a:defRPr sz="2800" b="0" cap="all">
                <a:solidFill>
                  <a:srgbClr val="FFFFFF"/>
                </a:solidFill>
              </a:defRPr>
            </a:pPr>
            <a:r>
              <a:rPr sz="2600" b="0" dirty="0">
                <a:solidFill>
                  <a:sysClr val="windowText" lastClr="000000"/>
                </a:solidFill>
                <a:latin typeface="Arial" panose="020B0604020202020204" pitchFamily="34" charset="0"/>
                <a:cs typeface="Arial" panose="020B0604020202020204" pitchFamily="34" charset="0"/>
              </a:rPr>
              <a:t>Wash your hands with soap and water or alcohol based hand-</a:t>
            </a:r>
            <a:r>
              <a:rPr sz="2600" b="0" dirty="0" err="1">
                <a:solidFill>
                  <a:sysClr val="windowText" lastClr="000000"/>
                </a:solidFill>
                <a:latin typeface="Arial" panose="020B0604020202020204" pitchFamily="34" charset="0"/>
                <a:cs typeface="Arial" panose="020B0604020202020204" pitchFamily="34" charset="0"/>
              </a:rPr>
              <a:t>sanitiser</a:t>
            </a:r>
            <a:r>
              <a:rPr sz="2600" b="0" dirty="0">
                <a:solidFill>
                  <a:sysClr val="windowText" lastClr="000000"/>
                </a:solidFill>
                <a:latin typeface="Arial" panose="020B0604020202020204" pitchFamily="34" charset="0"/>
                <a:cs typeface="Arial" panose="020B0604020202020204" pitchFamily="34" charset="0"/>
              </a:rPr>
              <a:t> before you touch anything else.</a:t>
            </a:r>
            <a:endParaRPr lang="en-US" sz="2600" b="0" dirty="0">
              <a:solidFill>
                <a:sysClr val="windowText" lastClr="000000"/>
              </a:solidFill>
              <a:latin typeface="Arial" panose="020B0604020202020204" pitchFamily="34" charset="0"/>
              <a:cs typeface="Arial" panose="020B0604020202020204" pitchFamily="34" charset="0"/>
            </a:endParaRPr>
          </a:p>
          <a:p>
            <a:pPr marL="457200" indent="-457200" algn="l" defTabSz="914400">
              <a:spcBef>
                <a:spcPts val="1200"/>
              </a:spcBef>
              <a:buClr>
                <a:schemeClr val="tx1"/>
              </a:buClr>
              <a:buSzPct val="85000"/>
              <a:buFont typeface="Arial" panose="020B0604020202020204" pitchFamily="34" charset="0"/>
              <a:buChar char="•"/>
              <a:defRPr sz="2800" b="0" cap="all">
                <a:solidFill>
                  <a:srgbClr val="FFFFFF"/>
                </a:solidFill>
              </a:defRPr>
            </a:pPr>
            <a:r>
              <a:rPr lang="en-US" sz="2600" b="0" dirty="0">
                <a:solidFill>
                  <a:sysClr val="windowText" lastClr="000000"/>
                </a:solidFill>
                <a:latin typeface="Arial" panose="020B0604020202020204" pitchFamily="34" charset="0"/>
                <a:cs typeface="Arial" panose="020B0604020202020204" pitchFamily="34" charset="0"/>
              </a:rPr>
              <a:t>Wipe down what you have carried like your purse and mobile with home based disinfectant (4 </a:t>
            </a:r>
            <a:r>
              <a:rPr lang="en-US" sz="2600" b="0" dirty="0" err="1">
                <a:solidFill>
                  <a:sysClr val="windowText" lastClr="000000"/>
                </a:solidFill>
                <a:latin typeface="Arial" panose="020B0604020202020204" pitchFamily="34" charset="0"/>
                <a:cs typeface="Arial" panose="020B0604020202020204" pitchFamily="34" charset="0"/>
              </a:rPr>
              <a:t>tsps</a:t>
            </a:r>
            <a:r>
              <a:rPr lang="en-US" sz="2600" b="0" dirty="0">
                <a:solidFill>
                  <a:sysClr val="windowText" lastClr="000000"/>
                </a:solidFill>
                <a:latin typeface="Arial" panose="020B0604020202020204" pitchFamily="34" charset="0"/>
                <a:cs typeface="Arial" panose="020B0604020202020204" pitchFamily="34" charset="0"/>
              </a:rPr>
              <a:t> Of household bleach in  4 cups of water) </a:t>
            </a:r>
            <a:endParaRPr sz="2600" b="0" dirty="0">
              <a:solidFill>
                <a:sysClr val="windowText" lastClr="000000"/>
              </a:solidFill>
              <a:latin typeface="Arial" panose="020B0604020202020204" pitchFamily="34" charset="0"/>
              <a:cs typeface="Arial" panose="020B0604020202020204" pitchFamily="34" charset="0"/>
            </a:endParaRPr>
          </a:p>
          <a:p>
            <a:pPr marL="457200" indent="-457200" algn="l" defTabSz="914400">
              <a:spcBef>
                <a:spcPts val="1200"/>
              </a:spcBef>
              <a:buClr>
                <a:schemeClr val="tx1"/>
              </a:buClr>
              <a:buSzPct val="85000"/>
              <a:buFont typeface="Arial" panose="020B0604020202020204" pitchFamily="34" charset="0"/>
              <a:buChar char="•"/>
              <a:defRPr sz="2800" b="0" cap="all">
                <a:solidFill>
                  <a:srgbClr val="FFFFFF"/>
                </a:solidFill>
              </a:defRPr>
            </a:pPr>
            <a:r>
              <a:rPr sz="2600" b="0" dirty="0">
                <a:solidFill>
                  <a:sysClr val="windowText" lastClr="000000"/>
                </a:solidFill>
                <a:latin typeface="Arial" panose="020B0604020202020204" pitchFamily="34" charset="0"/>
                <a:cs typeface="Arial" panose="020B0604020202020204" pitchFamily="34" charset="0"/>
              </a:rPr>
              <a:t>If you get any symptoms like fever,  cough or Difficulty in breathing  REPORT TO the nearest Government Facility or District Surveillance Officer immediately.</a:t>
            </a:r>
          </a:p>
        </p:txBody>
      </p:sp>
      <p:grpSp>
        <p:nvGrpSpPr>
          <p:cNvPr id="6" name="Group 5">
            <a:extLst>
              <a:ext uri="{FF2B5EF4-FFF2-40B4-BE49-F238E27FC236}">
                <a16:creationId xmlns:a16="http://schemas.microsoft.com/office/drawing/2014/main" id="{8C9478B6-EC6B-D346-AAE4-69CC92E1AE9C}"/>
              </a:ext>
            </a:extLst>
          </p:cNvPr>
          <p:cNvGrpSpPr/>
          <p:nvPr/>
        </p:nvGrpSpPr>
        <p:grpSpPr>
          <a:xfrm>
            <a:off x="15019019" y="2240656"/>
            <a:ext cx="6743701" cy="1924154"/>
            <a:chOff x="14475497" y="2240655"/>
            <a:chExt cx="8474500" cy="3137560"/>
          </a:xfrm>
        </p:grpSpPr>
        <p:pic>
          <p:nvPicPr>
            <p:cNvPr id="978" name="Image" descr="Image"/>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475497" y="2547778"/>
              <a:ext cx="1906312" cy="2830437"/>
            </a:xfrm>
            <a:prstGeom prst="rect">
              <a:avLst/>
            </a:prstGeom>
            <a:ln w="12700">
              <a:miter lim="400000"/>
            </a:ln>
          </p:spPr>
        </p:pic>
        <p:pic>
          <p:nvPicPr>
            <p:cNvPr id="979" name="Image" descr="Image"/>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0016330" y="2240655"/>
              <a:ext cx="2933667" cy="2894862"/>
            </a:xfrm>
            <a:prstGeom prst="rect">
              <a:avLst/>
            </a:prstGeom>
            <a:ln w="12700">
              <a:miter lim="400000"/>
            </a:ln>
          </p:spPr>
        </p:pic>
        <p:sp>
          <p:nvSpPr>
            <p:cNvPr id="981" name="Line"/>
            <p:cNvSpPr/>
            <p:nvPr/>
          </p:nvSpPr>
          <p:spPr>
            <a:xfrm flipV="1">
              <a:off x="18245457" y="2681683"/>
              <a:ext cx="2" cy="2562626"/>
            </a:xfrm>
            <a:prstGeom prst="line">
              <a:avLst/>
            </a:prstGeom>
            <a:ln w="25400">
              <a:solidFill>
                <a:srgbClr val="FFFFFF"/>
              </a:solidFill>
              <a:miter lim="400000"/>
            </a:ln>
          </p:spPr>
          <p:txBody>
            <a:bodyPr lIns="45718" tIns="45718" rIns="45718" bIns="45718"/>
            <a:lstStyle/>
            <a:p>
              <a:endParaRPr b="0" dirty="0">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BF90417A-D84D-8443-9FED-0797517830D8}"/>
              </a:ext>
            </a:extLst>
          </p:cNvPr>
          <p:cNvGrpSpPr/>
          <p:nvPr/>
        </p:nvGrpSpPr>
        <p:grpSpPr>
          <a:xfrm>
            <a:off x="2281469" y="333597"/>
            <a:ext cx="19821062" cy="1223723"/>
            <a:chOff x="2281469" y="333597"/>
            <a:chExt cx="19821062" cy="1223723"/>
          </a:xfrm>
        </p:grpSpPr>
        <p:sp>
          <p:nvSpPr>
            <p:cNvPr id="983" name="Rounded Rectangle"/>
            <p:cNvSpPr/>
            <p:nvPr/>
          </p:nvSpPr>
          <p:spPr>
            <a:xfrm>
              <a:off x="2281469" y="333597"/>
              <a:ext cx="19821062" cy="1223723"/>
            </a:xfrm>
            <a:prstGeom prst="roundRect">
              <a:avLst>
                <a:gd name="adj" fmla="val 1556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984" name="WHAT IS STIGMA"/>
            <p:cNvSpPr txBox="1"/>
            <p:nvPr/>
          </p:nvSpPr>
          <p:spPr>
            <a:xfrm>
              <a:off x="2329347" y="432498"/>
              <a:ext cx="19725306"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12750">
                <a:defRPr sz="6000" cap="all">
                  <a:solidFill>
                    <a:srgbClr val="002135"/>
                  </a:solidFill>
                </a:defRPr>
              </a:lvl1pPr>
            </a:lstStyle>
            <a:p>
              <a:r>
                <a:rPr b="0" dirty="0">
                  <a:latin typeface="Arial" panose="020B0604020202020204" pitchFamily="34" charset="0"/>
                  <a:cs typeface="Arial" panose="020B0604020202020204" pitchFamily="34" charset="0"/>
                </a:rPr>
                <a:t>PRECAUTION AND SAFETY MEASURE FOR FLW</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73"/>
                                        </p:tgtEl>
                                        <p:attrNameLst>
                                          <p:attrName>style.visibility</p:attrName>
                                        </p:attrNameLst>
                                      </p:cBhvr>
                                      <p:to>
                                        <p:strVal val="visible"/>
                                      </p:to>
                                    </p:set>
                                    <p:animEffect transition="in" filter="fade">
                                      <p:cBhvr>
                                        <p:cTn id="17" dur="500"/>
                                        <p:tgtEl>
                                          <p:spTgt spid="97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75">
                                            <p:txEl>
                                              <p:pRg st="0" end="0"/>
                                            </p:txEl>
                                          </p:spTgt>
                                        </p:tgtEl>
                                        <p:attrNameLst>
                                          <p:attrName>style.visibility</p:attrName>
                                        </p:attrNameLst>
                                      </p:cBhvr>
                                      <p:to>
                                        <p:strVal val="visible"/>
                                      </p:to>
                                    </p:set>
                                    <p:animEffect transition="in" filter="fade">
                                      <p:cBhvr>
                                        <p:cTn id="22" dur="500"/>
                                        <p:tgtEl>
                                          <p:spTgt spid="97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75">
                                            <p:txEl>
                                              <p:pRg st="1" end="1"/>
                                            </p:txEl>
                                          </p:spTgt>
                                        </p:tgtEl>
                                        <p:attrNameLst>
                                          <p:attrName>style.visibility</p:attrName>
                                        </p:attrNameLst>
                                      </p:cBhvr>
                                      <p:to>
                                        <p:strVal val="visible"/>
                                      </p:to>
                                    </p:set>
                                    <p:animEffect transition="in" filter="fade">
                                      <p:cBhvr>
                                        <p:cTn id="27" dur="500"/>
                                        <p:tgtEl>
                                          <p:spTgt spid="97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75">
                                            <p:txEl>
                                              <p:pRg st="2" end="2"/>
                                            </p:txEl>
                                          </p:spTgt>
                                        </p:tgtEl>
                                        <p:attrNameLst>
                                          <p:attrName>style.visibility</p:attrName>
                                        </p:attrNameLst>
                                      </p:cBhvr>
                                      <p:to>
                                        <p:strVal val="visible"/>
                                      </p:to>
                                    </p:set>
                                    <p:animEffect transition="in" filter="fade">
                                      <p:cBhvr>
                                        <p:cTn id="32" dur="500"/>
                                        <p:tgtEl>
                                          <p:spTgt spid="97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75">
                                            <p:txEl>
                                              <p:pRg st="3" end="3"/>
                                            </p:txEl>
                                          </p:spTgt>
                                        </p:tgtEl>
                                        <p:attrNameLst>
                                          <p:attrName>style.visibility</p:attrName>
                                        </p:attrNameLst>
                                      </p:cBhvr>
                                      <p:to>
                                        <p:strVal val="visible"/>
                                      </p:to>
                                    </p:set>
                                    <p:animEffect transition="in" filter="fade">
                                      <p:cBhvr>
                                        <p:cTn id="37" dur="500"/>
                                        <p:tgtEl>
                                          <p:spTgt spid="97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75">
                                            <p:txEl>
                                              <p:pRg st="4" end="4"/>
                                            </p:txEl>
                                          </p:spTgt>
                                        </p:tgtEl>
                                        <p:attrNameLst>
                                          <p:attrName>style.visibility</p:attrName>
                                        </p:attrNameLst>
                                      </p:cBhvr>
                                      <p:to>
                                        <p:strVal val="visible"/>
                                      </p:to>
                                    </p:set>
                                    <p:animEffect transition="in" filter="fade">
                                      <p:cBhvr>
                                        <p:cTn id="42" dur="500"/>
                                        <p:tgtEl>
                                          <p:spTgt spid="97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72"/>
                                        </p:tgtEl>
                                        <p:attrNameLst>
                                          <p:attrName>style.visibility</p:attrName>
                                        </p:attrNameLst>
                                      </p:cBhvr>
                                      <p:to>
                                        <p:strVal val="visible"/>
                                      </p:to>
                                    </p:set>
                                    <p:animEffect transition="in" filter="fade">
                                      <p:cBhvr>
                                        <p:cTn id="50" dur="500"/>
                                        <p:tgtEl>
                                          <p:spTgt spid="97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74"/>
                                        </p:tgtEl>
                                        <p:attrNameLst>
                                          <p:attrName>style.visibility</p:attrName>
                                        </p:attrNameLst>
                                      </p:cBhvr>
                                      <p:to>
                                        <p:strVal val="visible"/>
                                      </p:to>
                                    </p:set>
                                    <p:animEffect transition="in" filter="fade">
                                      <p:cBhvr>
                                        <p:cTn id="55" dur="500"/>
                                        <p:tgtEl>
                                          <p:spTgt spid="97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976">
                                            <p:bg/>
                                          </p:spTgt>
                                        </p:tgtEl>
                                        <p:attrNameLst>
                                          <p:attrName>style.visibility</p:attrName>
                                        </p:attrNameLst>
                                      </p:cBhvr>
                                      <p:to>
                                        <p:strVal val="visible"/>
                                      </p:to>
                                    </p:set>
                                    <p:animEffect transition="in" filter="fade">
                                      <p:cBhvr>
                                        <p:cTn id="60" dur="500"/>
                                        <p:tgtEl>
                                          <p:spTgt spid="976">
                                            <p:bg/>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976">
                                            <p:txEl>
                                              <p:pRg st="0" end="0"/>
                                            </p:txEl>
                                          </p:spTgt>
                                        </p:tgtEl>
                                        <p:attrNameLst>
                                          <p:attrName>style.visibility</p:attrName>
                                        </p:attrNameLst>
                                      </p:cBhvr>
                                      <p:to>
                                        <p:strVal val="visible"/>
                                      </p:to>
                                    </p:set>
                                    <p:animEffect transition="in" filter="fade">
                                      <p:cBhvr>
                                        <p:cTn id="65" dur="500"/>
                                        <p:tgtEl>
                                          <p:spTgt spid="976">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976">
                                            <p:txEl>
                                              <p:pRg st="1" end="1"/>
                                            </p:txEl>
                                          </p:spTgt>
                                        </p:tgtEl>
                                        <p:attrNameLst>
                                          <p:attrName>style.visibility</p:attrName>
                                        </p:attrNameLst>
                                      </p:cBhvr>
                                      <p:to>
                                        <p:strVal val="visible"/>
                                      </p:to>
                                    </p:set>
                                    <p:animEffect transition="in" filter="fade">
                                      <p:cBhvr>
                                        <p:cTn id="70" dur="500"/>
                                        <p:tgtEl>
                                          <p:spTgt spid="976">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976">
                                            <p:txEl>
                                              <p:pRg st="2" end="2"/>
                                            </p:txEl>
                                          </p:spTgt>
                                        </p:tgtEl>
                                        <p:attrNameLst>
                                          <p:attrName>style.visibility</p:attrName>
                                        </p:attrNameLst>
                                      </p:cBhvr>
                                      <p:to>
                                        <p:strVal val="visible"/>
                                      </p:to>
                                    </p:set>
                                    <p:animEffect transition="in" filter="fade">
                                      <p:cBhvr>
                                        <p:cTn id="75" dur="500"/>
                                        <p:tgtEl>
                                          <p:spTgt spid="976">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976">
                                            <p:txEl>
                                              <p:pRg st="3" end="3"/>
                                            </p:txEl>
                                          </p:spTgt>
                                        </p:tgtEl>
                                        <p:attrNameLst>
                                          <p:attrName>style.visibility</p:attrName>
                                        </p:attrNameLst>
                                      </p:cBhvr>
                                      <p:to>
                                        <p:strVal val="visible"/>
                                      </p:to>
                                    </p:set>
                                    <p:animEffect transition="in" filter="fade">
                                      <p:cBhvr>
                                        <p:cTn id="80" dur="500"/>
                                        <p:tgtEl>
                                          <p:spTgt spid="97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 grpId="0" animBg="1"/>
      <p:bldP spid="975" grpId="0" uiExpand="1" build="p" bldLvl="2"/>
      <p:bldP spid="972" grpId="0" animBg="1"/>
      <p:bldP spid="974" grpId="0" animBg="1"/>
      <p:bldP spid="976" grpId="0" uiExpand="1" build="p" bldLvl="2"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a:extLst>
              <a:ext uri="{FF2B5EF4-FFF2-40B4-BE49-F238E27FC236}">
                <a16:creationId xmlns:a16="http://schemas.microsoft.com/office/drawing/2014/main" id="{7020E0C6-EC9C-FF40-8249-B56F51A49E08}"/>
              </a:ext>
            </a:extLst>
          </p:cNvPr>
          <p:cNvSpPr/>
          <p:nvPr/>
        </p:nvSpPr>
        <p:spPr>
          <a:xfrm>
            <a:off x="545161" y="1586702"/>
            <a:ext cx="23209995" cy="10843420"/>
          </a:xfrm>
          <a:prstGeom prst="roundRect">
            <a:avLst>
              <a:gd name="adj" fmla="val 3361"/>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cap="all">
                <a:solidFill>
                  <a:srgbClr val="FFFFFF"/>
                </a:solidFill>
              </a:defRPr>
            </a:pPr>
            <a:endParaRPr b="0" dirty="0">
              <a:latin typeface="Arial" panose="020B0604020202020204" pitchFamily="34" charset="0"/>
              <a:cs typeface="Arial" panose="020B0604020202020204" pitchFamily="34" charset="0"/>
            </a:endParaRPr>
          </a:p>
        </p:txBody>
      </p:sp>
      <p:grpSp>
        <p:nvGrpSpPr>
          <p:cNvPr id="991" name="Group"/>
          <p:cNvGrpSpPr/>
          <p:nvPr/>
        </p:nvGrpSpPr>
        <p:grpSpPr>
          <a:xfrm>
            <a:off x="300010" y="12129298"/>
            <a:ext cx="4576790" cy="1181769"/>
            <a:chOff x="0" y="0"/>
            <a:chExt cx="4601208" cy="995765"/>
          </a:xfrm>
        </p:grpSpPr>
        <p:pic>
          <p:nvPicPr>
            <p:cNvPr id="986"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987"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988"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989"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990"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2" name="Group 1">
            <a:extLst>
              <a:ext uri="{FF2B5EF4-FFF2-40B4-BE49-F238E27FC236}">
                <a16:creationId xmlns:a16="http://schemas.microsoft.com/office/drawing/2014/main" id="{B5378FF8-AFC0-1940-AAAC-673CEE285D61}"/>
              </a:ext>
            </a:extLst>
          </p:cNvPr>
          <p:cNvGrpSpPr/>
          <p:nvPr/>
        </p:nvGrpSpPr>
        <p:grpSpPr>
          <a:xfrm>
            <a:off x="545161" y="462445"/>
            <a:ext cx="5874224" cy="1124257"/>
            <a:chOff x="545161" y="462445"/>
            <a:chExt cx="5874224" cy="1124257"/>
          </a:xfrm>
        </p:grpSpPr>
        <p:sp>
          <p:nvSpPr>
            <p:cNvPr id="992" name="Rounded Rectangle"/>
            <p:cNvSpPr/>
            <p:nvPr/>
          </p:nvSpPr>
          <p:spPr>
            <a:xfrm>
              <a:off x="545161" y="462445"/>
              <a:ext cx="5874224" cy="1124257"/>
            </a:xfrm>
            <a:prstGeom prst="roundRect">
              <a:avLst>
                <a:gd name="adj" fmla="val 16945"/>
              </a:avLst>
            </a:prstGeom>
            <a:solidFill>
              <a:srgbClr val="FFFFFF"/>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005180"/>
                  </a:solidFill>
                </a:defRPr>
              </a:pPr>
              <a:endParaRPr b="0" dirty="0">
                <a:latin typeface="Arial" panose="020B0604020202020204" pitchFamily="34" charset="0"/>
                <a:cs typeface="Arial" panose="020B0604020202020204" pitchFamily="34" charset="0"/>
              </a:endParaRPr>
            </a:p>
          </p:txBody>
        </p:sp>
        <p:sp>
          <p:nvSpPr>
            <p:cNvPr id="993" name="myths &amp; Facts"/>
            <p:cNvSpPr txBox="1"/>
            <p:nvPr/>
          </p:nvSpPr>
          <p:spPr>
            <a:xfrm>
              <a:off x="882674" y="637223"/>
              <a:ext cx="4719241"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4500" cap="all">
                  <a:solidFill>
                    <a:srgbClr val="002135"/>
                  </a:solidFill>
                </a:defRPr>
              </a:lvl1pPr>
            </a:lstStyle>
            <a:p>
              <a:r>
                <a:rPr b="0" dirty="0">
                  <a:latin typeface="Arial" panose="020B0604020202020204" pitchFamily="34" charset="0"/>
                  <a:cs typeface="Arial" panose="020B0604020202020204" pitchFamily="34" charset="0"/>
                </a:rPr>
                <a:t>myths &amp; Facts</a:t>
              </a:r>
            </a:p>
          </p:txBody>
        </p:sp>
      </p:grpSp>
      <p:grpSp>
        <p:nvGrpSpPr>
          <p:cNvPr id="996" name="Group"/>
          <p:cNvGrpSpPr/>
          <p:nvPr/>
        </p:nvGrpSpPr>
        <p:grpSpPr>
          <a:xfrm>
            <a:off x="23097931" y="13055999"/>
            <a:ext cx="2098868" cy="1540535"/>
            <a:chOff x="0" y="2515"/>
            <a:chExt cx="2098867" cy="1540534"/>
          </a:xfrm>
        </p:grpSpPr>
        <p:sp>
          <p:nvSpPr>
            <p:cNvPr id="994" name="35"/>
            <p:cNvSpPr/>
            <p:nvPr/>
          </p:nvSpPr>
          <p:spPr>
            <a:xfrm>
              <a:off x="828867" y="27305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b="0">
                  <a:solidFill>
                    <a:srgbClr val="FFFFFF"/>
                  </a:solidFill>
                </a:defRPr>
              </a:pPr>
              <a:r>
                <a:rPr b="0" dirty="0">
                  <a:latin typeface="Arial" panose="020B0604020202020204" pitchFamily="34" charset="0"/>
                  <a:cs typeface="Arial" panose="020B0604020202020204" pitchFamily="34" charset="0"/>
                </a:rPr>
                <a:t>3</a:t>
              </a:r>
              <a:r>
                <a:rPr lang="en-US" b="0" dirty="0">
                  <a:latin typeface="Arial" panose="020B0604020202020204" pitchFamily="34" charset="0"/>
                  <a:cs typeface="Arial" panose="020B0604020202020204" pitchFamily="34" charset="0"/>
                </a:rPr>
                <a:t>7</a:t>
              </a:r>
              <a:endParaRPr b="0" dirty="0">
                <a:latin typeface="Arial" panose="020B0604020202020204" pitchFamily="34" charset="0"/>
                <a:cs typeface="Arial" panose="020B0604020202020204" pitchFamily="34" charset="0"/>
              </a:endParaRPr>
            </a:p>
          </p:txBody>
        </p:sp>
        <p:pic>
          <p:nvPicPr>
            <p:cNvPr id="995" name="Image" descr="Image"/>
            <p:cNvPicPr>
              <a:picLocks noChangeAspect="1"/>
            </p:cNvPicPr>
            <p:nvPr/>
          </p:nvPicPr>
          <p:blipFill>
            <a:blip r:embed="rId6"/>
            <a:stretch>
              <a:fillRect/>
            </a:stretch>
          </p:blipFill>
          <p:spPr>
            <a:xfrm>
              <a:off x="0" y="2515"/>
              <a:ext cx="554528" cy="541069"/>
            </a:xfrm>
            <a:prstGeom prst="rect">
              <a:avLst/>
            </a:prstGeom>
            <a:ln w="12700" cap="flat">
              <a:noFill/>
              <a:miter lim="400000"/>
            </a:ln>
            <a:effectLst/>
          </p:spPr>
        </p:pic>
      </p:grpSp>
      <p:sp>
        <p:nvSpPr>
          <p:cNvPr id="997" name="Statement: With the summers coming up, the Coronavirus will be killed…"/>
          <p:cNvSpPr txBox="1"/>
          <p:nvPr/>
        </p:nvSpPr>
        <p:spPr>
          <a:xfrm>
            <a:off x="882674" y="2036100"/>
            <a:ext cx="22215257" cy="10166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l" defTabSz="914400">
              <a:spcBef>
                <a:spcPts val="2000"/>
              </a:spcBef>
              <a:defRPr sz="2800" cap="all">
                <a:solidFill>
                  <a:srgbClr val="FFFFFF"/>
                </a:solidFill>
              </a:defRPr>
            </a:pPr>
            <a:r>
              <a:rPr b="0" dirty="0">
                <a:solidFill>
                  <a:schemeClr val="tx1"/>
                </a:solidFill>
                <a:latin typeface="Arial" panose="020B0604020202020204" pitchFamily="34" charset="0"/>
                <a:cs typeface="Arial" panose="020B0604020202020204" pitchFamily="34" charset="0"/>
              </a:rPr>
              <a:t>Statement: With the summers coming up, the Coronavirus will be killed</a:t>
            </a:r>
            <a:endParaRPr sz="2500" b="0" dirty="0">
              <a:solidFill>
                <a:schemeClr val="tx1"/>
              </a:solidFill>
              <a:latin typeface="Arial" panose="020B0604020202020204" pitchFamily="34" charset="0"/>
              <a:cs typeface="Arial" panose="020B0604020202020204" pitchFamily="34" charset="0"/>
            </a:endParaRPr>
          </a:p>
          <a:p>
            <a:pPr algn="l" defTabSz="914400">
              <a:spcBef>
                <a:spcPts val="2000"/>
              </a:spcBef>
              <a:defRPr sz="2800" cap="all">
                <a:solidFill>
                  <a:srgbClr val="FFFFFF"/>
                </a:solidFill>
              </a:defRPr>
            </a:pPr>
            <a:r>
              <a:rPr b="0" dirty="0">
                <a:solidFill>
                  <a:schemeClr val="tx1"/>
                </a:solidFill>
                <a:latin typeface="Arial" panose="020B0604020202020204" pitchFamily="34" charset="0"/>
                <a:cs typeface="Arial" panose="020B0604020202020204" pitchFamily="34" charset="0"/>
              </a:rPr>
              <a:t>FACT: COVID-19  has been detected in ALL AREAS, including areas with hot and humid weather. The best way to protect yourself against COVID-19 is by frequently washing your hands with soap and water, covering your coughs and sneezes and avoiding crowded places. </a:t>
            </a:r>
            <a:endParaRPr sz="2500" b="0" dirty="0">
              <a:solidFill>
                <a:schemeClr val="tx1"/>
              </a:solidFill>
              <a:latin typeface="Arial" panose="020B0604020202020204" pitchFamily="34" charset="0"/>
              <a:cs typeface="Arial" panose="020B0604020202020204" pitchFamily="34" charset="0"/>
            </a:endParaRPr>
          </a:p>
          <a:p>
            <a:pPr algn="l" defTabSz="914400">
              <a:spcBef>
                <a:spcPts val="2000"/>
              </a:spcBef>
              <a:defRPr sz="2800" cap="all">
                <a:solidFill>
                  <a:srgbClr val="FFFFFF"/>
                </a:solidFill>
              </a:defRPr>
            </a:pPr>
            <a:r>
              <a:rPr b="0" dirty="0">
                <a:solidFill>
                  <a:schemeClr val="tx1"/>
                </a:solidFill>
                <a:latin typeface="Arial" panose="020B0604020202020204" pitchFamily="34" charset="0"/>
                <a:cs typeface="Arial" panose="020B0604020202020204" pitchFamily="34" charset="0"/>
              </a:rPr>
              <a:t>Statement: Having a bath with hot water will kill the virus</a:t>
            </a:r>
            <a:endParaRPr sz="2500" b="0" dirty="0">
              <a:solidFill>
                <a:schemeClr val="tx1"/>
              </a:solidFill>
              <a:latin typeface="Arial" panose="020B0604020202020204" pitchFamily="34" charset="0"/>
              <a:cs typeface="Arial" panose="020B0604020202020204" pitchFamily="34" charset="0"/>
            </a:endParaRPr>
          </a:p>
          <a:p>
            <a:pPr algn="l" defTabSz="914400">
              <a:spcBef>
                <a:spcPts val="2000"/>
              </a:spcBef>
              <a:defRPr sz="2800" cap="all">
                <a:solidFill>
                  <a:srgbClr val="FFFFFF"/>
                </a:solidFill>
              </a:defRPr>
            </a:pPr>
            <a:r>
              <a:rPr b="0" dirty="0">
                <a:solidFill>
                  <a:schemeClr val="tx1"/>
                </a:solidFill>
                <a:latin typeface="Arial" panose="020B0604020202020204" pitchFamily="34" charset="0"/>
                <a:cs typeface="Arial" panose="020B0604020202020204" pitchFamily="34" charset="0"/>
              </a:rPr>
              <a:t>FACT: The virus lives inside the body where the temperature is maintained at 37ºC and is not affected by a hot water bath that you have. </a:t>
            </a:r>
            <a:endParaRPr sz="2500" b="0" dirty="0">
              <a:solidFill>
                <a:schemeClr val="tx1"/>
              </a:solidFill>
              <a:latin typeface="Arial" panose="020B0604020202020204" pitchFamily="34" charset="0"/>
              <a:cs typeface="Arial" panose="020B0604020202020204" pitchFamily="34" charset="0"/>
            </a:endParaRPr>
          </a:p>
          <a:p>
            <a:pPr algn="l" defTabSz="914400">
              <a:spcBef>
                <a:spcPts val="2000"/>
              </a:spcBef>
              <a:defRPr sz="2800" cap="all">
                <a:solidFill>
                  <a:srgbClr val="FFFFFF"/>
                </a:solidFill>
              </a:defRPr>
            </a:pPr>
            <a:r>
              <a:rPr b="0" dirty="0">
                <a:solidFill>
                  <a:schemeClr val="tx1"/>
                </a:solidFill>
                <a:latin typeface="Arial" panose="020B0604020202020204" pitchFamily="34" charset="0"/>
                <a:cs typeface="Arial" panose="020B0604020202020204" pitchFamily="34" charset="0"/>
              </a:rPr>
              <a:t>Statement: Getting the pneumonia vaccine will protect you against the virus</a:t>
            </a:r>
            <a:endParaRPr sz="2500" b="0" dirty="0">
              <a:solidFill>
                <a:schemeClr val="tx1"/>
              </a:solidFill>
              <a:latin typeface="Arial" panose="020B0604020202020204" pitchFamily="34" charset="0"/>
              <a:cs typeface="Arial" panose="020B0604020202020204" pitchFamily="34" charset="0"/>
            </a:endParaRPr>
          </a:p>
          <a:p>
            <a:pPr algn="l" defTabSz="914400">
              <a:spcBef>
                <a:spcPts val="2000"/>
              </a:spcBef>
              <a:defRPr sz="2800" cap="all">
                <a:solidFill>
                  <a:srgbClr val="FFFFFF"/>
                </a:solidFill>
              </a:defRPr>
            </a:pPr>
            <a:r>
              <a:rPr b="0" dirty="0">
                <a:solidFill>
                  <a:schemeClr val="tx1"/>
                </a:solidFill>
                <a:latin typeface="Arial" panose="020B0604020202020204" pitchFamily="34" charset="0"/>
                <a:cs typeface="Arial" panose="020B0604020202020204" pitchFamily="34" charset="0"/>
              </a:rPr>
              <a:t>FACT: While vaccines for Pneumonia will certainly protect you against other organisms that cause pneumonia, The vaccine for Novel Coronavirus is under development. </a:t>
            </a:r>
            <a:endParaRPr sz="2500" b="0" dirty="0">
              <a:solidFill>
                <a:schemeClr val="tx1"/>
              </a:solidFill>
              <a:latin typeface="Arial" panose="020B0604020202020204" pitchFamily="34" charset="0"/>
              <a:cs typeface="Arial" panose="020B0604020202020204" pitchFamily="34" charset="0"/>
            </a:endParaRPr>
          </a:p>
          <a:p>
            <a:pPr algn="l" defTabSz="914400">
              <a:spcBef>
                <a:spcPts val="2000"/>
              </a:spcBef>
              <a:defRPr sz="2800" cap="all">
                <a:solidFill>
                  <a:srgbClr val="FFFFFF"/>
                </a:solidFill>
              </a:defRPr>
            </a:pPr>
            <a:r>
              <a:rPr b="0" dirty="0">
                <a:solidFill>
                  <a:schemeClr val="tx1"/>
                </a:solidFill>
                <a:latin typeface="Arial" panose="020B0604020202020204" pitchFamily="34" charset="0"/>
                <a:cs typeface="Arial" panose="020B0604020202020204" pitchFamily="34" charset="0"/>
              </a:rPr>
              <a:t>Statement: Spraying alcohol or disinfectant over your body can prevent infection</a:t>
            </a:r>
            <a:endParaRPr sz="2500" b="0" dirty="0">
              <a:solidFill>
                <a:schemeClr val="tx1"/>
              </a:solidFill>
              <a:latin typeface="Arial" panose="020B0604020202020204" pitchFamily="34" charset="0"/>
              <a:cs typeface="Arial" panose="020B0604020202020204" pitchFamily="34" charset="0"/>
            </a:endParaRPr>
          </a:p>
          <a:p>
            <a:pPr algn="l" defTabSz="914400">
              <a:spcBef>
                <a:spcPts val="2000"/>
              </a:spcBef>
              <a:defRPr sz="2800" cap="all">
                <a:solidFill>
                  <a:srgbClr val="FFFFFF"/>
                </a:solidFill>
              </a:defRPr>
            </a:pPr>
            <a:r>
              <a:rPr b="0" dirty="0">
                <a:solidFill>
                  <a:schemeClr val="tx1"/>
                </a:solidFill>
                <a:latin typeface="Arial" panose="020B0604020202020204" pitchFamily="34" charset="0"/>
                <a:cs typeface="Arial" panose="020B0604020202020204" pitchFamily="34" charset="0"/>
              </a:rPr>
              <a:t>FACT: Spraying with alcohol or </a:t>
            </a:r>
            <a:r>
              <a:rPr b="0" dirty="0" err="1">
                <a:solidFill>
                  <a:schemeClr val="tx1"/>
                </a:solidFill>
                <a:latin typeface="Arial" panose="020B0604020202020204" pitchFamily="34" charset="0"/>
                <a:cs typeface="Arial" panose="020B0604020202020204" pitchFamily="34" charset="0"/>
              </a:rPr>
              <a:t>sanitiser</a:t>
            </a:r>
            <a:r>
              <a:rPr b="0" dirty="0">
                <a:solidFill>
                  <a:schemeClr val="tx1"/>
                </a:solidFill>
                <a:latin typeface="Arial" panose="020B0604020202020204" pitchFamily="34" charset="0"/>
                <a:cs typeface="Arial" panose="020B0604020202020204" pitchFamily="34" charset="0"/>
              </a:rPr>
              <a:t> on clothes and body will not prevent you from getting infection. Infection spreads when the virus enters the body through nose or mouth. Cleaning and wiping hands with alcohol is to prevent the germ from entering your system through infected hands when you touch your mouth or you eat food with infected hands.</a:t>
            </a:r>
            <a:endParaRPr sz="2500" b="0" dirty="0">
              <a:solidFill>
                <a:schemeClr val="tx1"/>
              </a:solidFill>
              <a:latin typeface="Arial" panose="020B0604020202020204" pitchFamily="34" charset="0"/>
              <a:cs typeface="Arial" panose="020B0604020202020204" pitchFamily="34" charset="0"/>
            </a:endParaRPr>
          </a:p>
          <a:p>
            <a:pPr algn="l" defTabSz="914400">
              <a:spcBef>
                <a:spcPts val="2000"/>
              </a:spcBef>
              <a:defRPr sz="2800" cap="all">
                <a:solidFill>
                  <a:srgbClr val="FFFFFF"/>
                </a:solidFill>
              </a:defRPr>
            </a:pPr>
            <a:r>
              <a:rPr b="0" dirty="0">
                <a:solidFill>
                  <a:schemeClr val="tx1"/>
                </a:solidFill>
                <a:latin typeface="Arial" panose="020B0604020202020204" pitchFamily="34" charset="0"/>
                <a:cs typeface="Arial" panose="020B0604020202020204" pitchFamily="34" charset="0"/>
              </a:rPr>
              <a:t>Statement: Regularly rinsing the nose with saline will prevent the infection </a:t>
            </a:r>
            <a:endParaRPr sz="2500" b="0" dirty="0">
              <a:solidFill>
                <a:schemeClr val="tx1"/>
              </a:solidFill>
              <a:latin typeface="Arial" panose="020B0604020202020204" pitchFamily="34" charset="0"/>
              <a:cs typeface="Arial" panose="020B0604020202020204" pitchFamily="34" charset="0"/>
            </a:endParaRPr>
          </a:p>
          <a:p>
            <a:pPr algn="l" defTabSz="914400">
              <a:spcBef>
                <a:spcPts val="2000"/>
              </a:spcBef>
              <a:defRPr sz="2800" cap="all">
                <a:solidFill>
                  <a:srgbClr val="FFFFFF"/>
                </a:solidFill>
              </a:defRPr>
            </a:pPr>
            <a:r>
              <a:rPr b="0" dirty="0">
                <a:solidFill>
                  <a:schemeClr val="tx1"/>
                </a:solidFill>
                <a:latin typeface="Arial" panose="020B0604020202020204" pitchFamily="34" charset="0"/>
                <a:cs typeface="Arial" panose="020B0604020202020204" pitchFamily="34" charset="0"/>
              </a:rPr>
              <a:t>FACT: Rinsing nose with saline has in few cases helped in containing common cold, but has no evidence to suggest it is effective against the Novel Coronavirus infection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97">
                                            <p:bg/>
                                          </p:spTgt>
                                        </p:tgtEl>
                                        <p:attrNameLst>
                                          <p:attrName>style.visibility</p:attrName>
                                        </p:attrNameLst>
                                      </p:cBhvr>
                                      <p:to>
                                        <p:strVal val="visible"/>
                                      </p:to>
                                    </p:set>
                                    <p:animEffect transition="in" filter="fade">
                                      <p:cBhvr>
                                        <p:cTn id="15" dur="500"/>
                                        <p:tgtEl>
                                          <p:spTgt spid="997">
                                            <p:bg/>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97">
                                            <p:txEl>
                                              <p:pRg st="0" end="0"/>
                                            </p:txEl>
                                          </p:spTgt>
                                        </p:tgtEl>
                                        <p:attrNameLst>
                                          <p:attrName>style.visibility</p:attrName>
                                        </p:attrNameLst>
                                      </p:cBhvr>
                                      <p:to>
                                        <p:strVal val="visible"/>
                                      </p:to>
                                    </p:set>
                                    <p:animEffect transition="in" filter="fade">
                                      <p:cBhvr>
                                        <p:cTn id="20" dur="500"/>
                                        <p:tgtEl>
                                          <p:spTgt spid="99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97">
                                            <p:txEl>
                                              <p:pRg st="1" end="1"/>
                                            </p:txEl>
                                          </p:spTgt>
                                        </p:tgtEl>
                                        <p:attrNameLst>
                                          <p:attrName>style.visibility</p:attrName>
                                        </p:attrNameLst>
                                      </p:cBhvr>
                                      <p:to>
                                        <p:strVal val="visible"/>
                                      </p:to>
                                    </p:set>
                                    <p:animEffect transition="in" filter="fade">
                                      <p:cBhvr>
                                        <p:cTn id="25" dur="500"/>
                                        <p:tgtEl>
                                          <p:spTgt spid="997">
                                            <p:txEl>
                                              <p:pRg st="1" end="1"/>
                                            </p:txEl>
                                          </p:spTgt>
                                        </p:tgtEl>
                                      </p:cBhvr>
                                    </p:animEffect>
                                  </p:childTnLst>
                                </p:cTn>
                              </p:par>
                              <p:par>
                                <p:cTn id="26" presetID="3" presetClass="emph" presetSubtype="2" fill="hold" nodeType="withEffect">
                                  <p:stCondLst>
                                    <p:cond delay="0"/>
                                  </p:stCondLst>
                                  <p:childTnLst>
                                    <p:animClr clrSpc="rgb" dir="cw">
                                      <p:cBhvr override="childStyle">
                                        <p:cTn id="27" dur="2000" fill="hold"/>
                                        <p:tgtEl>
                                          <p:spTgt spid="997">
                                            <p:txEl>
                                              <p:pRg st="1" end="1"/>
                                            </p:txEl>
                                          </p:spTgt>
                                        </p:tgtEl>
                                        <p:attrNameLst>
                                          <p:attrName>style.color</p:attrName>
                                        </p:attrNameLst>
                                      </p:cBhvr>
                                      <p:to>
                                        <a:srgbClr val="E70000"/>
                                      </p:to>
                                    </p:animClr>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97">
                                            <p:txEl>
                                              <p:pRg st="2" end="2"/>
                                            </p:txEl>
                                          </p:spTgt>
                                        </p:tgtEl>
                                        <p:attrNameLst>
                                          <p:attrName>style.visibility</p:attrName>
                                        </p:attrNameLst>
                                      </p:cBhvr>
                                      <p:to>
                                        <p:strVal val="visible"/>
                                      </p:to>
                                    </p:set>
                                    <p:animEffect transition="in" filter="fade">
                                      <p:cBhvr>
                                        <p:cTn id="32" dur="500"/>
                                        <p:tgtEl>
                                          <p:spTgt spid="99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97">
                                            <p:txEl>
                                              <p:pRg st="3" end="3"/>
                                            </p:txEl>
                                          </p:spTgt>
                                        </p:tgtEl>
                                        <p:attrNameLst>
                                          <p:attrName>style.visibility</p:attrName>
                                        </p:attrNameLst>
                                      </p:cBhvr>
                                      <p:to>
                                        <p:strVal val="visible"/>
                                      </p:to>
                                    </p:set>
                                    <p:animEffect transition="in" filter="fade">
                                      <p:cBhvr>
                                        <p:cTn id="37" dur="500"/>
                                        <p:tgtEl>
                                          <p:spTgt spid="997">
                                            <p:txEl>
                                              <p:pRg st="3" end="3"/>
                                            </p:txEl>
                                          </p:spTgt>
                                        </p:tgtEl>
                                      </p:cBhvr>
                                    </p:animEffect>
                                  </p:childTnLst>
                                </p:cTn>
                              </p:par>
                              <p:par>
                                <p:cTn id="38" presetID="3" presetClass="emph" presetSubtype="2" fill="hold" nodeType="withEffect">
                                  <p:stCondLst>
                                    <p:cond delay="0"/>
                                  </p:stCondLst>
                                  <p:childTnLst>
                                    <p:animClr clrSpc="rgb" dir="cw">
                                      <p:cBhvr override="childStyle">
                                        <p:cTn id="39" dur="2000" fill="hold"/>
                                        <p:tgtEl>
                                          <p:spTgt spid="997">
                                            <p:txEl>
                                              <p:pRg st="3" end="3"/>
                                            </p:txEl>
                                          </p:spTgt>
                                        </p:tgtEl>
                                        <p:attrNameLst>
                                          <p:attrName>style.color</p:attrName>
                                        </p:attrNameLst>
                                      </p:cBhvr>
                                      <p:to>
                                        <a:srgbClr val="E70000"/>
                                      </p:to>
                                    </p:animClr>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97">
                                            <p:txEl>
                                              <p:pRg st="4" end="4"/>
                                            </p:txEl>
                                          </p:spTgt>
                                        </p:tgtEl>
                                        <p:attrNameLst>
                                          <p:attrName>style.visibility</p:attrName>
                                        </p:attrNameLst>
                                      </p:cBhvr>
                                      <p:to>
                                        <p:strVal val="visible"/>
                                      </p:to>
                                    </p:set>
                                    <p:animEffect transition="in" filter="fade">
                                      <p:cBhvr>
                                        <p:cTn id="44" dur="500"/>
                                        <p:tgtEl>
                                          <p:spTgt spid="997">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997">
                                            <p:txEl>
                                              <p:pRg st="5" end="5"/>
                                            </p:txEl>
                                          </p:spTgt>
                                        </p:tgtEl>
                                        <p:attrNameLst>
                                          <p:attrName>style.visibility</p:attrName>
                                        </p:attrNameLst>
                                      </p:cBhvr>
                                      <p:to>
                                        <p:strVal val="visible"/>
                                      </p:to>
                                    </p:set>
                                    <p:animEffect transition="in" filter="fade">
                                      <p:cBhvr>
                                        <p:cTn id="49" dur="500"/>
                                        <p:tgtEl>
                                          <p:spTgt spid="997">
                                            <p:txEl>
                                              <p:pRg st="5" end="5"/>
                                            </p:txEl>
                                          </p:spTgt>
                                        </p:tgtEl>
                                      </p:cBhvr>
                                    </p:animEffect>
                                  </p:childTnLst>
                                </p:cTn>
                              </p:par>
                              <p:par>
                                <p:cTn id="50" presetID="3" presetClass="emph" presetSubtype="2" fill="hold" nodeType="withEffect">
                                  <p:stCondLst>
                                    <p:cond delay="0"/>
                                  </p:stCondLst>
                                  <p:childTnLst>
                                    <p:animClr clrSpc="rgb" dir="cw">
                                      <p:cBhvr override="childStyle">
                                        <p:cTn id="51" dur="2000" fill="hold"/>
                                        <p:tgtEl>
                                          <p:spTgt spid="997">
                                            <p:txEl>
                                              <p:pRg st="5" end="5"/>
                                            </p:txEl>
                                          </p:spTgt>
                                        </p:tgtEl>
                                        <p:attrNameLst>
                                          <p:attrName>style.color</p:attrName>
                                        </p:attrNameLst>
                                      </p:cBhvr>
                                      <p:to>
                                        <a:srgbClr val="E70000"/>
                                      </p:to>
                                    </p:animClr>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997">
                                            <p:txEl>
                                              <p:pRg st="6" end="6"/>
                                            </p:txEl>
                                          </p:spTgt>
                                        </p:tgtEl>
                                        <p:attrNameLst>
                                          <p:attrName>style.visibility</p:attrName>
                                        </p:attrNameLst>
                                      </p:cBhvr>
                                      <p:to>
                                        <p:strVal val="visible"/>
                                      </p:to>
                                    </p:set>
                                    <p:animEffect transition="in" filter="fade">
                                      <p:cBhvr>
                                        <p:cTn id="56" dur="500"/>
                                        <p:tgtEl>
                                          <p:spTgt spid="997">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997">
                                            <p:txEl>
                                              <p:pRg st="7" end="7"/>
                                            </p:txEl>
                                          </p:spTgt>
                                        </p:tgtEl>
                                        <p:attrNameLst>
                                          <p:attrName>style.visibility</p:attrName>
                                        </p:attrNameLst>
                                      </p:cBhvr>
                                      <p:to>
                                        <p:strVal val="visible"/>
                                      </p:to>
                                    </p:set>
                                    <p:animEffect transition="in" filter="fade">
                                      <p:cBhvr>
                                        <p:cTn id="61" dur="500"/>
                                        <p:tgtEl>
                                          <p:spTgt spid="997">
                                            <p:txEl>
                                              <p:pRg st="7" end="7"/>
                                            </p:txEl>
                                          </p:spTgt>
                                        </p:tgtEl>
                                      </p:cBhvr>
                                    </p:animEffect>
                                  </p:childTnLst>
                                </p:cTn>
                              </p:par>
                              <p:par>
                                <p:cTn id="62" presetID="3" presetClass="emph" presetSubtype="2" fill="hold" nodeType="withEffect">
                                  <p:stCondLst>
                                    <p:cond delay="0"/>
                                  </p:stCondLst>
                                  <p:childTnLst>
                                    <p:animClr clrSpc="rgb" dir="cw">
                                      <p:cBhvr override="childStyle">
                                        <p:cTn id="63" dur="2000" fill="hold"/>
                                        <p:tgtEl>
                                          <p:spTgt spid="997">
                                            <p:txEl>
                                              <p:pRg st="7" end="7"/>
                                            </p:txEl>
                                          </p:spTgt>
                                        </p:tgtEl>
                                        <p:attrNameLst>
                                          <p:attrName>style.color</p:attrName>
                                        </p:attrNameLst>
                                      </p:cBhvr>
                                      <p:to>
                                        <a:srgbClr val="E70000"/>
                                      </p:to>
                                    </p:animClr>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997">
                                            <p:txEl>
                                              <p:pRg st="8" end="8"/>
                                            </p:txEl>
                                          </p:spTgt>
                                        </p:tgtEl>
                                        <p:attrNameLst>
                                          <p:attrName>style.visibility</p:attrName>
                                        </p:attrNameLst>
                                      </p:cBhvr>
                                      <p:to>
                                        <p:strVal val="visible"/>
                                      </p:to>
                                    </p:set>
                                    <p:animEffect transition="in" filter="fade">
                                      <p:cBhvr>
                                        <p:cTn id="68" dur="500"/>
                                        <p:tgtEl>
                                          <p:spTgt spid="997">
                                            <p:txEl>
                                              <p:pRg st="8" end="8"/>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997">
                                            <p:txEl>
                                              <p:pRg st="9" end="9"/>
                                            </p:txEl>
                                          </p:spTgt>
                                        </p:tgtEl>
                                        <p:attrNameLst>
                                          <p:attrName>style.visibility</p:attrName>
                                        </p:attrNameLst>
                                      </p:cBhvr>
                                      <p:to>
                                        <p:strVal val="visible"/>
                                      </p:to>
                                    </p:set>
                                    <p:animEffect transition="in" filter="fade">
                                      <p:cBhvr>
                                        <p:cTn id="73" dur="500"/>
                                        <p:tgtEl>
                                          <p:spTgt spid="997">
                                            <p:txEl>
                                              <p:pRg st="9" end="9"/>
                                            </p:txEl>
                                          </p:spTgt>
                                        </p:tgtEl>
                                      </p:cBhvr>
                                    </p:animEffect>
                                  </p:childTnLst>
                                </p:cTn>
                              </p:par>
                              <p:par>
                                <p:cTn id="74" presetID="3" presetClass="emph" presetSubtype="2" fill="hold" nodeType="withEffect">
                                  <p:stCondLst>
                                    <p:cond delay="0"/>
                                  </p:stCondLst>
                                  <p:childTnLst>
                                    <p:animClr clrSpc="rgb" dir="cw">
                                      <p:cBhvr override="childStyle">
                                        <p:cTn id="75" dur="2000" fill="hold"/>
                                        <p:tgtEl>
                                          <p:spTgt spid="997">
                                            <p:txEl>
                                              <p:pRg st="9" end="9"/>
                                            </p:txEl>
                                          </p:spTgt>
                                        </p:tgtEl>
                                        <p:attrNameLst>
                                          <p:attrName>style.color</p:attrName>
                                        </p:attrNameLst>
                                      </p:cBhvr>
                                      <p:to>
                                        <a:srgbClr val="228B2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97" grpId="0" uiExpand="1" build="p" bldLvl="2"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a:extLst>
              <a:ext uri="{FF2B5EF4-FFF2-40B4-BE49-F238E27FC236}">
                <a16:creationId xmlns:a16="http://schemas.microsoft.com/office/drawing/2014/main" id="{2B1B5A04-BC71-454B-A8CD-07D10D1F10C5}"/>
              </a:ext>
            </a:extLst>
          </p:cNvPr>
          <p:cNvSpPr/>
          <p:nvPr/>
        </p:nvSpPr>
        <p:spPr>
          <a:xfrm>
            <a:off x="625102" y="1557964"/>
            <a:ext cx="23209995" cy="10697380"/>
          </a:xfrm>
          <a:prstGeom prst="roundRect">
            <a:avLst>
              <a:gd name="adj" fmla="val 3361"/>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cap="all">
                <a:solidFill>
                  <a:srgbClr val="FFFFFF"/>
                </a:solidFill>
              </a:defRPr>
            </a:pPr>
            <a:endParaRPr b="0" dirty="0">
              <a:solidFill>
                <a:schemeClr val="tx1"/>
              </a:solidFill>
              <a:latin typeface="Arial" panose="020B0604020202020204" pitchFamily="34" charset="0"/>
              <a:cs typeface="Arial" panose="020B0604020202020204" pitchFamily="34" charset="0"/>
            </a:endParaRPr>
          </a:p>
        </p:txBody>
      </p:sp>
      <p:grpSp>
        <p:nvGrpSpPr>
          <p:cNvPr id="1004" name="Group"/>
          <p:cNvGrpSpPr/>
          <p:nvPr/>
        </p:nvGrpSpPr>
        <p:grpSpPr>
          <a:xfrm>
            <a:off x="300010" y="12315300"/>
            <a:ext cx="4601210" cy="995767"/>
            <a:chOff x="0" y="0"/>
            <a:chExt cx="4601208" cy="995765"/>
          </a:xfrm>
        </p:grpSpPr>
        <p:pic>
          <p:nvPicPr>
            <p:cNvPr id="999"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1000"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1001"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1002"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1003"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1009" name="Group"/>
          <p:cNvGrpSpPr/>
          <p:nvPr/>
        </p:nvGrpSpPr>
        <p:grpSpPr>
          <a:xfrm>
            <a:off x="23097931" y="13055999"/>
            <a:ext cx="2098868" cy="1540535"/>
            <a:chOff x="0" y="2515"/>
            <a:chExt cx="2098867" cy="1540534"/>
          </a:xfrm>
        </p:grpSpPr>
        <p:sp>
          <p:nvSpPr>
            <p:cNvPr id="1007" name="36"/>
            <p:cNvSpPr/>
            <p:nvPr/>
          </p:nvSpPr>
          <p:spPr>
            <a:xfrm>
              <a:off x="828867" y="27305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b="0">
                  <a:solidFill>
                    <a:srgbClr val="FFFFFF"/>
                  </a:solidFill>
                </a:defRPr>
              </a:pPr>
              <a:r>
                <a:rPr b="0" dirty="0">
                  <a:latin typeface="Arial" panose="020B0604020202020204" pitchFamily="34" charset="0"/>
                  <a:cs typeface="Arial" panose="020B0604020202020204" pitchFamily="34" charset="0"/>
                </a:rPr>
                <a:t>3</a:t>
              </a:r>
              <a:r>
                <a:rPr lang="en-US" b="0" dirty="0">
                  <a:latin typeface="Arial" panose="020B0604020202020204" pitchFamily="34" charset="0"/>
                  <a:cs typeface="Arial" panose="020B0604020202020204" pitchFamily="34" charset="0"/>
                </a:rPr>
                <a:t>8</a:t>
              </a:r>
              <a:endParaRPr b="0" dirty="0">
                <a:latin typeface="Arial" panose="020B0604020202020204" pitchFamily="34" charset="0"/>
                <a:cs typeface="Arial" panose="020B0604020202020204" pitchFamily="34" charset="0"/>
              </a:endParaRPr>
            </a:p>
          </p:txBody>
        </p:sp>
        <p:pic>
          <p:nvPicPr>
            <p:cNvPr id="1008" name="Image" descr="Image"/>
            <p:cNvPicPr>
              <a:picLocks noChangeAspect="1"/>
            </p:cNvPicPr>
            <p:nvPr/>
          </p:nvPicPr>
          <p:blipFill>
            <a:blip r:embed="rId6"/>
            <a:stretch>
              <a:fillRect/>
            </a:stretch>
          </p:blipFill>
          <p:spPr>
            <a:xfrm>
              <a:off x="0" y="2515"/>
              <a:ext cx="554528" cy="541069"/>
            </a:xfrm>
            <a:prstGeom prst="rect">
              <a:avLst/>
            </a:prstGeom>
            <a:ln w="12700" cap="flat">
              <a:noFill/>
              <a:miter lim="400000"/>
            </a:ln>
            <a:effectLst/>
          </p:spPr>
        </p:pic>
      </p:grpSp>
      <p:sp>
        <p:nvSpPr>
          <p:cNvPr id="1010" name="Statement: Coronavirus  can be passed through chicken and meat…"/>
          <p:cNvSpPr txBox="1"/>
          <p:nvPr/>
        </p:nvSpPr>
        <p:spPr>
          <a:xfrm>
            <a:off x="770432" y="2108200"/>
            <a:ext cx="22843136" cy="9797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defTabSz="914400">
              <a:spcBef>
                <a:spcPts val="2000"/>
              </a:spcBef>
              <a:defRPr sz="3200" cap="all">
                <a:solidFill>
                  <a:srgbClr val="FFFFFF"/>
                </a:solidFill>
              </a:defRPr>
            </a:pPr>
            <a:r>
              <a:rPr b="0" dirty="0">
                <a:solidFill>
                  <a:schemeClr val="tx1"/>
                </a:solidFill>
                <a:latin typeface="Arial" panose="020B0604020202020204" pitchFamily="34" charset="0"/>
                <a:cs typeface="Arial" panose="020B0604020202020204" pitchFamily="34" charset="0"/>
              </a:rPr>
              <a:t>Statement: Coronavirus  can be passed through chicken and meat</a:t>
            </a:r>
            <a:endParaRPr sz="2500" b="0" dirty="0">
              <a:solidFill>
                <a:schemeClr val="tx1"/>
              </a:solidFill>
              <a:latin typeface="Arial" panose="020B0604020202020204" pitchFamily="34" charset="0"/>
              <a:cs typeface="Arial" panose="020B0604020202020204" pitchFamily="34" charset="0"/>
            </a:endParaRPr>
          </a:p>
          <a:p>
            <a:pPr algn="l" defTabSz="914400">
              <a:spcBef>
                <a:spcPts val="2000"/>
              </a:spcBef>
              <a:defRPr sz="3200" cap="all">
                <a:solidFill>
                  <a:srgbClr val="FFFFFF"/>
                </a:solidFill>
              </a:defRPr>
            </a:pPr>
            <a:r>
              <a:rPr b="0" dirty="0">
                <a:solidFill>
                  <a:schemeClr val="tx1"/>
                </a:solidFill>
                <a:latin typeface="Arial" panose="020B0604020202020204" pitchFamily="34" charset="0"/>
                <a:cs typeface="Arial" panose="020B0604020202020204" pitchFamily="34" charset="0"/>
              </a:rPr>
              <a:t>FACT: No! There is no such evidence of Coronavirus spreading through meat and poultry products. However it is always advised to have properly cooked meat and chicken.</a:t>
            </a:r>
            <a:endParaRPr sz="2500" b="0" dirty="0">
              <a:solidFill>
                <a:schemeClr val="tx1"/>
              </a:solidFill>
              <a:latin typeface="Arial" panose="020B0604020202020204" pitchFamily="34" charset="0"/>
              <a:cs typeface="Arial" panose="020B0604020202020204" pitchFamily="34" charset="0"/>
            </a:endParaRPr>
          </a:p>
          <a:p>
            <a:pPr algn="l" defTabSz="914400">
              <a:spcBef>
                <a:spcPts val="2000"/>
              </a:spcBef>
              <a:defRPr sz="3200" cap="all">
                <a:solidFill>
                  <a:srgbClr val="FFFFFF"/>
                </a:solidFill>
              </a:defRPr>
            </a:pPr>
            <a:r>
              <a:rPr b="0" dirty="0">
                <a:solidFill>
                  <a:schemeClr val="tx1"/>
                </a:solidFill>
                <a:latin typeface="Arial" panose="020B0604020202020204" pitchFamily="34" charset="0"/>
                <a:cs typeface="Arial" panose="020B0604020202020204" pitchFamily="34" charset="0"/>
              </a:rPr>
              <a:t>Statement: A person with Coronavirus can recover fully and be no more infectious.</a:t>
            </a:r>
            <a:endParaRPr sz="2500" b="0" dirty="0">
              <a:solidFill>
                <a:schemeClr val="tx1"/>
              </a:solidFill>
              <a:latin typeface="Arial" panose="020B0604020202020204" pitchFamily="34" charset="0"/>
              <a:cs typeface="Arial" panose="020B0604020202020204" pitchFamily="34" charset="0"/>
            </a:endParaRPr>
          </a:p>
          <a:p>
            <a:pPr algn="l" defTabSz="914400">
              <a:spcBef>
                <a:spcPts val="2000"/>
              </a:spcBef>
              <a:defRPr sz="3200" cap="all">
                <a:solidFill>
                  <a:srgbClr val="FFFFFF"/>
                </a:solidFill>
              </a:defRPr>
            </a:pPr>
            <a:r>
              <a:rPr b="0" dirty="0">
                <a:solidFill>
                  <a:schemeClr val="tx1"/>
                </a:solidFill>
                <a:latin typeface="Arial" panose="020B0604020202020204" pitchFamily="34" charset="0"/>
                <a:cs typeface="Arial" panose="020B0604020202020204" pitchFamily="34" charset="0"/>
              </a:rPr>
              <a:t>FACT: 80% of the people have recovered from the disease without needing special treatment. But information on the virus treatment is still being researched </a:t>
            </a:r>
            <a:endParaRPr sz="2500" b="0" dirty="0">
              <a:solidFill>
                <a:schemeClr val="tx1"/>
              </a:solidFill>
              <a:latin typeface="Arial" panose="020B0604020202020204" pitchFamily="34" charset="0"/>
              <a:cs typeface="Arial" panose="020B0604020202020204" pitchFamily="34" charset="0"/>
            </a:endParaRPr>
          </a:p>
          <a:p>
            <a:pPr algn="l" defTabSz="914400">
              <a:spcBef>
                <a:spcPts val="2000"/>
              </a:spcBef>
              <a:defRPr sz="3200" cap="all">
                <a:solidFill>
                  <a:srgbClr val="FFFFFF"/>
                </a:solidFill>
              </a:defRPr>
            </a:pPr>
            <a:r>
              <a:rPr b="0" dirty="0">
                <a:solidFill>
                  <a:schemeClr val="tx1"/>
                </a:solidFill>
                <a:latin typeface="Arial" panose="020B0604020202020204" pitchFamily="34" charset="0"/>
                <a:cs typeface="Arial" panose="020B0604020202020204" pitchFamily="34" charset="0"/>
              </a:rPr>
              <a:t>Statement: Eating raw garlic, sesame seeds will protect you against the virus</a:t>
            </a:r>
            <a:endParaRPr sz="2500" b="0" dirty="0">
              <a:solidFill>
                <a:schemeClr val="tx1"/>
              </a:solidFill>
              <a:latin typeface="Arial" panose="020B0604020202020204" pitchFamily="34" charset="0"/>
              <a:cs typeface="Arial" panose="020B0604020202020204" pitchFamily="34" charset="0"/>
            </a:endParaRPr>
          </a:p>
          <a:p>
            <a:pPr algn="l" defTabSz="914400">
              <a:spcBef>
                <a:spcPts val="2000"/>
              </a:spcBef>
              <a:defRPr sz="3200" cap="all">
                <a:solidFill>
                  <a:srgbClr val="FFFFFF"/>
                </a:solidFill>
              </a:defRPr>
            </a:pPr>
            <a:r>
              <a:rPr b="0" dirty="0">
                <a:solidFill>
                  <a:schemeClr val="tx1"/>
                </a:solidFill>
                <a:latin typeface="Arial" panose="020B0604020202020204" pitchFamily="34" charset="0"/>
                <a:cs typeface="Arial" panose="020B0604020202020204" pitchFamily="34" charset="0"/>
              </a:rPr>
              <a:t>FACT: Garlic is a healthy food that has other benefits but does not protect you against the Coronavirus.</a:t>
            </a:r>
            <a:endParaRPr sz="2500" b="0" dirty="0">
              <a:solidFill>
                <a:schemeClr val="tx1"/>
              </a:solidFill>
              <a:latin typeface="Arial" panose="020B0604020202020204" pitchFamily="34" charset="0"/>
              <a:cs typeface="Arial" panose="020B0604020202020204" pitchFamily="34" charset="0"/>
            </a:endParaRPr>
          </a:p>
          <a:p>
            <a:pPr algn="l" defTabSz="914400">
              <a:spcBef>
                <a:spcPts val="2000"/>
              </a:spcBef>
              <a:defRPr sz="3200" cap="all">
                <a:solidFill>
                  <a:srgbClr val="FFFFFF"/>
                </a:solidFill>
              </a:defRPr>
            </a:pPr>
            <a:r>
              <a:rPr b="0" dirty="0">
                <a:solidFill>
                  <a:schemeClr val="tx1"/>
                </a:solidFill>
                <a:latin typeface="Arial" panose="020B0604020202020204" pitchFamily="34" charset="0"/>
                <a:cs typeface="Arial" panose="020B0604020202020204" pitchFamily="34" charset="0"/>
              </a:rPr>
              <a:t>Statement: The virus can die easily once it is out of the body</a:t>
            </a:r>
            <a:endParaRPr sz="2500" b="0" dirty="0">
              <a:solidFill>
                <a:schemeClr val="tx1"/>
              </a:solidFill>
              <a:latin typeface="Arial" panose="020B0604020202020204" pitchFamily="34" charset="0"/>
              <a:cs typeface="Arial" panose="020B0604020202020204" pitchFamily="34" charset="0"/>
            </a:endParaRPr>
          </a:p>
          <a:p>
            <a:pPr algn="l" defTabSz="914400">
              <a:spcBef>
                <a:spcPts val="2000"/>
              </a:spcBef>
              <a:defRPr sz="3200" cap="all">
                <a:solidFill>
                  <a:srgbClr val="FFFFFF"/>
                </a:solidFill>
              </a:defRPr>
            </a:pPr>
            <a:r>
              <a:rPr b="0" dirty="0">
                <a:solidFill>
                  <a:schemeClr val="tx1"/>
                </a:solidFill>
                <a:latin typeface="Arial" panose="020B0604020202020204" pitchFamily="34" charset="0"/>
                <a:cs typeface="Arial" panose="020B0604020202020204" pitchFamily="34" charset="0"/>
              </a:rPr>
              <a:t>FACT:  We do not know about this particular virus as of now. Similar viruses (SARS, MERS) survive from 8 to 24 hours depending on types of surfaces.</a:t>
            </a:r>
            <a:endParaRPr sz="2500" b="0" dirty="0">
              <a:solidFill>
                <a:schemeClr val="tx1"/>
              </a:solidFill>
              <a:latin typeface="Arial" panose="020B0604020202020204" pitchFamily="34" charset="0"/>
              <a:cs typeface="Arial" panose="020B0604020202020204" pitchFamily="34" charset="0"/>
            </a:endParaRPr>
          </a:p>
          <a:p>
            <a:pPr algn="l" defTabSz="914400">
              <a:spcBef>
                <a:spcPts val="2000"/>
              </a:spcBef>
              <a:defRPr sz="3200" cap="all">
                <a:solidFill>
                  <a:srgbClr val="FFFFFF"/>
                </a:solidFill>
              </a:defRPr>
            </a:pPr>
            <a:r>
              <a:rPr b="0" dirty="0">
                <a:solidFill>
                  <a:schemeClr val="tx1"/>
                </a:solidFill>
                <a:latin typeface="Arial" panose="020B0604020202020204" pitchFamily="34" charset="0"/>
                <a:cs typeface="Arial" panose="020B0604020202020204" pitchFamily="34" charset="0"/>
              </a:rPr>
              <a:t>Statement: You can get COVID-19 through mosquito bites</a:t>
            </a:r>
            <a:endParaRPr sz="2500" b="0" dirty="0">
              <a:solidFill>
                <a:schemeClr val="tx1"/>
              </a:solidFill>
              <a:latin typeface="Arial" panose="020B0604020202020204" pitchFamily="34" charset="0"/>
              <a:cs typeface="Arial" panose="020B0604020202020204" pitchFamily="34" charset="0"/>
            </a:endParaRPr>
          </a:p>
          <a:p>
            <a:pPr algn="l" defTabSz="914400">
              <a:spcBef>
                <a:spcPts val="2000"/>
              </a:spcBef>
              <a:defRPr sz="3200" cap="all">
                <a:solidFill>
                  <a:srgbClr val="FFFFFF"/>
                </a:solidFill>
              </a:defRPr>
            </a:pPr>
            <a:r>
              <a:rPr b="0" dirty="0">
                <a:solidFill>
                  <a:schemeClr val="tx1"/>
                </a:solidFill>
                <a:latin typeface="Arial" panose="020B0604020202020204" pitchFamily="34" charset="0"/>
                <a:cs typeface="Arial" panose="020B0604020202020204" pitchFamily="34" charset="0"/>
              </a:rPr>
              <a:t>FACT: The Coronavirus cannot be spread through the bite of a mosquito. It is spread thorough droplets spread when an infected person sneezes or coughs</a:t>
            </a:r>
          </a:p>
        </p:txBody>
      </p:sp>
      <p:grpSp>
        <p:nvGrpSpPr>
          <p:cNvPr id="15" name="Group 14">
            <a:extLst>
              <a:ext uri="{FF2B5EF4-FFF2-40B4-BE49-F238E27FC236}">
                <a16:creationId xmlns:a16="http://schemas.microsoft.com/office/drawing/2014/main" id="{8BCEC737-4661-544F-A799-DDD5D7920681}"/>
              </a:ext>
            </a:extLst>
          </p:cNvPr>
          <p:cNvGrpSpPr/>
          <p:nvPr/>
        </p:nvGrpSpPr>
        <p:grpSpPr>
          <a:xfrm>
            <a:off x="545161" y="462445"/>
            <a:ext cx="5874224" cy="1124257"/>
            <a:chOff x="545161" y="462445"/>
            <a:chExt cx="5874224" cy="1124257"/>
          </a:xfrm>
        </p:grpSpPr>
        <p:sp>
          <p:nvSpPr>
            <p:cNvPr id="16" name="Rounded Rectangle">
              <a:extLst>
                <a:ext uri="{FF2B5EF4-FFF2-40B4-BE49-F238E27FC236}">
                  <a16:creationId xmlns:a16="http://schemas.microsoft.com/office/drawing/2014/main" id="{C5797CCE-F5B8-A945-B33E-965A4B762E92}"/>
                </a:ext>
              </a:extLst>
            </p:cNvPr>
            <p:cNvSpPr/>
            <p:nvPr/>
          </p:nvSpPr>
          <p:spPr>
            <a:xfrm>
              <a:off x="545161" y="462445"/>
              <a:ext cx="5874224" cy="1124257"/>
            </a:xfrm>
            <a:prstGeom prst="roundRect">
              <a:avLst>
                <a:gd name="adj" fmla="val 16945"/>
              </a:avLst>
            </a:prstGeom>
            <a:solidFill>
              <a:srgbClr val="FFFFFF"/>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005180"/>
                  </a:solidFill>
                </a:defRPr>
              </a:pPr>
              <a:endParaRPr b="0" dirty="0">
                <a:latin typeface="Arial" panose="020B0604020202020204" pitchFamily="34" charset="0"/>
                <a:cs typeface="Arial" panose="020B0604020202020204" pitchFamily="34" charset="0"/>
              </a:endParaRPr>
            </a:p>
          </p:txBody>
        </p:sp>
        <p:sp>
          <p:nvSpPr>
            <p:cNvPr id="17" name="myths &amp; Facts">
              <a:extLst>
                <a:ext uri="{FF2B5EF4-FFF2-40B4-BE49-F238E27FC236}">
                  <a16:creationId xmlns:a16="http://schemas.microsoft.com/office/drawing/2014/main" id="{5C0CC67D-64B1-174C-AC37-06D7BE907D28}"/>
                </a:ext>
              </a:extLst>
            </p:cNvPr>
            <p:cNvSpPr txBox="1"/>
            <p:nvPr/>
          </p:nvSpPr>
          <p:spPr>
            <a:xfrm>
              <a:off x="882674" y="637223"/>
              <a:ext cx="4719241"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4500" cap="all">
                  <a:solidFill>
                    <a:srgbClr val="002135"/>
                  </a:solidFill>
                </a:defRPr>
              </a:lvl1pPr>
            </a:lstStyle>
            <a:p>
              <a:r>
                <a:rPr b="0" dirty="0">
                  <a:latin typeface="Arial" panose="020B0604020202020204" pitchFamily="34" charset="0"/>
                  <a:cs typeface="Arial" panose="020B0604020202020204" pitchFamily="34" charset="0"/>
                </a:rPr>
                <a:t>myths &amp; Facts</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10">
                                            <p:bg/>
                                          </p:spTgt>
                                        </p:tgtEl>
                                        <p:attrNameLst>
                                          <p:attrName>style.visibility</p:attrName>
                                        </p:attrNameLst>
                                      </p:cBhvr>
                                      <p:to>
                                        <p:strVal val="visible"/>
                                      </p:to>
                                    </p:set>
                                    <p:animEffect transition="in" filter="fade">
                                      <p:cBhvr>
                                        <p:cTn id="17" dur="500"/>
                                        <p:tgtEl>
                                          <p:spTgt spid="1010">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10">
                                            <p:txEl>
                                              <p:pRg st="0" end="0"/>
                                            </p:txEl>
                                          </p:spTgt>
                                        </p:tgtEl>
                                        <p:attrNameLst>
                                          <p:attrName>style.visibility</p:attrName>
                                        </p:attrNameLst>
                                      </p:cBhvr>
                                      <p:to>
                                        <p:strVal val="visible"/>
                                      </p:to>
                                    </p:set>
                                    <p:animEffect transition="in" filter="fade">
                                      <p:cBhvr>
                                        <p:cTn id="22" dur="500"/>
                                        <p:tgtEl>
                                          <p:spTgt spid="10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10">
                                            <p:txEl>
                                              <p:pRg st="1" end="1"/>
                                            </p:txEl>
                                          </p:spTgt>
                                        </p:tgtEl>
                                        <p:attrNameLst>
                                          <p:attrName>style.visibility</p:attrName>
                                        </p:attrNameLst>
                                      </p:cBhvr>
                                      <p:to>
                                        <p:strVal val="visible"/>
                                      </p:to>
                                    </p:set>
                                    <p:animEffect transition="in" filter="fade">
                                      <p:cBhvr>
                                        <p:cTn id="27" dur="500"/>
                                        <p:tgtEl>
                                          <p:spTgt spid="1010">
                                            <p:txEl>
                                              <p:pRg st="1" end="1"/>
                                            </p:txEl>
                                          </p:spTgt>
                                        </p:tgtEl>
                                      </p:cBhvr>
                                    </p:animEffect>
                                  </p:childTnLst>
                                </p:cTn>
                              </p:par>
                              <p:par>
                                <p:cTn id="28" presetID="3" presetClass="emph" presetSubtype="2" fill="hold" nodeType="withEffect">
                                  <p:stCondLst>
                                    <p:cond delay="0"/>
                                  </p:stCondLst>
                                  <p:childTnLst>
                                    <p:animClr clrSpc="rgb" dir="cw">
                                      <p:cBhvr override="childStyle">
                                        <p:cTn id="29" dur="2000" fill="hold"/>
                                        <p:tgtEl>
                                          <p:spTgt spid="1010">
                                            <p:txEl>
                                              <p:pRg st="1" end="1"/>
                                            </p:txEl>
                                          </p:spTgt>
                                        </p:tgtEl>
                                        <p:attrNameLst>
                                          <p:attrName>style.color</p:attrName>
                                        </p:attrNameLst>
                                      </p:cBhvr>
                                      <p:to>
                                        <a:srgbClr val="E70000"/>
                                      </p:to>
                                    </p:animClr>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10">
                                            <p:txEl>
                                              <p:pRg st="2" end="2"/>
                                            </p:txEl>
                                          </p:spTgt>
                                        </p:tgtEl>
                                        <p:attrNameLst>
                                          <p:attrName>style.visibility</p:attrName>
                                        </p:attrNameLst>
                                      </p:cBhvr>
                                      <p:to>
                                        <p:strVal val="visible"/>
                                      </p:to>
                                    </p:set>
                                    <p:animEffect transition="in" filter="fade">
                                      <p:cBhvr>
                                        <p:cTn id="34" dur="500"/>
                                        <p:tgtEl>
                                          <p:spTgt spid="101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10">
                                            <p:txEl>
                                              <p:pRg st="3" end="3"/>
                                            </p:txEl>
                                          </p:spTgt>
                                        </p:tgtEl>
                                        <p:attrNameLst>
                                          <p:attrName>style.visibility</p:attrName>
                                        </p:attrNameLst>
                                      </p:cBhvr>
                                      <p:to>
                                        <p:strVal val="visible"/>
                                      </p:to>
                                    </p:set>
                                    <p:animEffect transition="in" filter="fade">
                                      <p:cBhvr>
                                        <p:cTn id="39" dur="500"/>
                                        <p:tgtEl>
                                          <p:spTgt spid="1010">
                                            <p:txEl>
                                              <p:pRg st="3" end="3"/>
                                            </p:txEl>
                                          </p:spTgt>
                                        </p:tgtEl>
                                      </p:cBhvr>
                                    </p:animEffect>
                                  </p:childTnLst>
                                </p:cTn>
                              </p:par>
                              <p:par>
                                <p:cTn id="40" presetID="3" presetClass="emph" presetSubtype="2" fill="hold" nodeType="withEffect">
                                  <p:stCondLst>
                                    <p:cond delay="0"/>
                                  </p:stCondLst>
                                  <p:childTnLst>
                                    <p:animClr clrSpc="rgb" dir="cw">
                                      <p:cBhvr override="childStyle">
                                        <p:cTn id="41" dur="2000" fill="hold"/>
                                        <p:tgtEl>
                                          <p:spTgt spid="1010">
                                            <p:txEl>
                                              <p:pRg st="3" end="3"/>
                                            </p:txEl>
                                          </p:spTgt>
                                        </p:tgtEl>
                                        <p:attrNameLst>
                                          <p:attrName>style.color</p:attrName>
                                        </p:attrNameLst>
                                      </p:cBhvr>
                                      <p:to>
                                        <a:srgbClr val="E70000"/>
                                      </p:to>
                                    </p:animClr>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10">
                                            <p:txEl>
                                              <p:pRg st="4" end="4"/>
                                            </p:txEl>
                                          </p:spTgt>
                                        </p:tgtEl>
                                        <p:attrNameLst>
                                          <p:attrName>style.visibility</p:attrName>
                                        </p:attrNameLst>
                                      </p:cBhvr>
                                      <p:to>
                                        <p:strVal val="visible"/>
                                      </p:to>
                                    </p:set>
                                    <p:animEffect transition="in" filter="fade">
                                      <p:cBhvr>
                                        <p:cTn id="46" dur="500"/>
                                        <p:tgtEl>
                                          <p:spTgt spid="1010">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10">
                                            <p:txEl>
                                              <p:pRg st="5" end="5"/>
                                            </p:txEl>
                                          </p:spTgt>
                                        </p:tgtEl>
                                        <p:attrNameLst>
                                          <p:attrName>style.visibility</p:attrName>
                                        </p:attrNameLst>
                                      </p:cBhvr>
                                      <p:to>
                                        <p:strVal val="visible"/>
                                      </p:to>
                                    </p:set>
                                    <p:animEffect transition="in" filter="fade">
                                      <p:cBhvr>
                                        <p:cTn id="51" dur="500"/>
                                        <p:tgtEl>
                                          <p:spTgt spid="1010">
                                            <p:txEl>
                                              <p:pRg st="5" end="5"/>
                                            </p:txEl>
                                          </p:spTgt>
                                        </p:tgtEl>
                                      </p:cBhvr>
                                    </p:animEffect>
                                  </p:childTnLst>
                                </p:cTn>
                              </p:par>
                              <p:par>
                                <p:cTn id="52" presetID="3" presetClass="emph" presetSubtype="2" fill="hold" nodeType="withEffect">
                                  <p:stCondLst>
                                    <p:cond delay="0"/>
                                  </p:stCondLst>
                                  <p:childTnLst>
                                    <p:animClr clrSpc="rgb" dir="cw">
                                      <p:cBhvr override="childStyle">
                                        <p:cTn id="53" dur="2000" fill="hold"/>
                                        <p:tgtEl>
                                          <p:spTgt spid="1010">
                                            <p:txEl>
                                              <p:pRg st="5" end="5"/>
                                            </p:txEl>
                                          </p:spTgt>
                                        </p:tgtEl>
                                        <p:attrNameLst>
                                          <p:attrName>style.color</p:attrName>
                                        </p:attrNameLst>
                                      </p:cBhvr>
                                      <p:to>
                                        <a:srgbClr val="E70000"/>
                                      </p:to>
                                    </p:animClr>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10">
                                            <p:txEl>
                                              <p:pRg st="6" end="6"/>
                                            </p:txEl>
                                          </p:spTgt>
                                        </p:tgtEl>
                                        <p:attrNameLst>
                                          <p:attrName>style.visibility</p:attrName>
                                        </p:attrNameLst>
                                      </p:cBhvr>
                                      <p:to>
                                        <p:strVal val="visible"/>
                                      </p:to>
                                    </p:set>
                                    <p:animEffect transition="in" filter="fade">
                                      <p:cBhvr>
                                        <p:cTn id="58" dur="500"/>
                                        <p:tgtEl>
                                          <p:spTgt spid="1010">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010">
                                            <p:txEl>
                                              <p:pRg st="7" end="7"/>
                                            </p:txEl>
                                          </p:spTgt>
                                        </p:tgtEl>
                                        <p:attrNameLst>
                                          <p:attrName>style.visibility</p:attrName>
                                        </p:attrNameLst>
                                      </p:cBhvr>
                                      <p:to>
                                        <p:strVal val="visible"/>
                                      </p:to>
                                    </p:set>
                                    <p:animEffect transition="in" filter="fade">
                                      <p:cBhvr>
                                        <p:cTn id="63" dur="500"/>
                                        <p:tgtEl>
                                          <p:spTgt spid="1010">
                                            <p:txEl>
                                              <p:pRg st="7" end="7"/>
                                            </p:txEl>
                                          </p:spTgt>
                                        </p:tgtEl>
                                      </p:cBhvr>
                                    </p:animEffect>
                                  </p:childTnLst>
                                </p:cTn>
                              </p:par>
                              <p:par>
                                <p:cTn id="64" presetID="3" presetClass="emph" presetSubtype="2" fill="hold" nodeType="withEffect">
                                  <p:stCondLst>
                                    <p:cond delay="0"/>
                                  </p:stCondLst>
                                  <p:childTnLst>
                                    <p:animClr clrSpc="rgb" dir="cw">
                                      <p:cBhvr override="childStyle">
                                        <p:cTn id="65" dur="2000" fill="hold"/>
                                        <p:tgtEl>
                                          <p:spTgt spid="1010">
                                            <p:txEl>
                                              <p:pRg st="7" end="7"/>
                                            </p:txEl>
                                          </p:spTgt>
                                        </p:tgtEl>
                                        <p:attrNameLst>
                                          <p:attrName>style.color</p:attrName>
                                        </p:attrNameLst>
                                      </p:cBhvr>
                                      <p:to>
                                        <a:srgbClr val="E70000"/>
                                      </p:to>
                                    </p:animClr>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010">
                                            <p:txEl>
                                              <p:pRg st="8" end="8"/>
                                            </p:txEl>
                                          </p:spTgt>
                                        </p:tgtEl>
                                        <p:attrNameLst>
                                          <p:attrName>style.visibility</p:attrName>
                                        </p:attrNameLst>
                                      </p:cBhvr>
                                      <p:to>
                                        <p:strVal val="visible"/>
                                      </p:to>
                                    </p:set>
                                    <p:animEffect transition="in" filter="fade">
                                      <p:cBhvr>
                                        <p:cTn id="70" dur="500"/>
                                        <p:tgtEl>
                                          <p:spTgt spid="1010">
                                            <p:txEl>
                                              <p:pRg st="8" end="8"/>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010">
                                            <p:txEl>
                                              <p:pRg st="9" end="9"/>
                                            </p:txEl>
                                          </p:spTgt>
                                        </p:tgtEl>
                                        <p:attrNameLst>
                                          <p:attrName>style.visibility</p:attrName>
                                        </p:attrNameLst>
                                      </p:cBhvr>
                                      <p:to>
                                        <p:strVal val="visible"/>
                                      </p:to>
                                    </p:set>
                                    <p:animEffect transition="in" filter="fade">
                                      <p:cBhvr>
                                        <p:cTn id="75" dur="500"/>
                                        <p:tgtEl>
                                          <p:spTgt spid="1010">
                                            <p:txEl>
                                              <p:pRg st="9" end="9"/>
                                            </p:txEl>
                                          </p:spTgt>
                                        </p:tgtEl>
                                      </p:cBhvr>
                                    </p:animEffect>
                                  </p:childTnLst>
                                </p:cTn>
                              </p:par>
                              <p:par>
                                <p:cTn id="76" presetID="3" presetClass="emph" presetSubtype="2" fill="hold" nodeType="withEffect">
                                  <p:stCondLst>
                                    <p:cond delay="0"/>
                                  </p:stCondLst>
                                  <p:childTnLst>
                                    <p:animClr clrSpc="rgb" dir="cw">
                                      <p:cBhvr override="childStyle">
                                        <p:cTn id="77" dur="2000" fill="hold"/>
                                        <p:tgtEl>
                                          <p:spTgt spid="1010">
                                            <p:txEl>
                                              <p:pRg st="9" end="9"/>
                                            </p:txEl>
                                          </p:spTgt>
                                        </p:tgtEl>
                                        <p:attrNameLst>
                                          <p:attrName>style.color</p:attrName>
                                        </p:attrNameLst>
                                      </p:cBhvr>
                                      <p:to>
                                        <a:srgbClr val="228B2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10" grpId="0" uiExpand="1" build="p" bldLvl="2"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7" name="Group"/>
          <p:cNvGrpSpPr/>
          <p:nvPr/>
        </p:nvGrpSpPr>
        <p:grpSpPr>
          <a:xfrm>
            <a:off x="300010" y="12315300"/>
            <a:ext cx="4601210" cy="995767"/>
            <a:chOff x="0" y="0"/>
            <a:chExt cx="4601208" cy="995765"/>
          </a:xfrm>
        </p:grpSpPr>
        <p:pic>
          <p:nvPicPr>
            <p:cNvPr id="1012"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1013"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1014"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1015"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1016"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pic>
        <p:nvPicPr>
          <p:cNvPr id="1018" name="Image" descr="Image"/>
          <p:cNvPicPr>
            <a:picLocks noChangeAspect="1"/>
          </p:cNvPicPr>
          <p:nvPr/>
        </p:nvPicPr>
        <p:blipFill>
          <a:blip r:embed="rId6"/>
          <a:stretch>
            <a:fillRect/>
          </a:stretch>
        </p:blipFill>
        <p:spPr>
          <a:xfrm>
            <a:off x="17539603" y="4859305"/>
            <a:ext cx="745365" cy="727271"/>
          </a:xfrm>
          <a:prstGeom prst="rect">
            <a:avLst/>
          </a:prstGeom>
          <a:ln w="12700">
            <a:miter lim="400000"/>
          </a:ln>
        </p:spPr>
      </p:pic>
      <p:pic>
        <p:nvPicPr>
          <p:cNvPr id="1019" name="Image" descr="Image"/>
          <p:cNvPicPr>
            <a:picLocks noChangeAspect="1"/>
          </p:cNvPicPr>
          <p:nvPr/>
        </p:nvPicPr>
        <p:blipFill>
          <a:blip r:embed="rId7"/>
          <a:stretch>
            <a:fillRect/>
          </a:stretch>
        </p:blipFill>
        <p:spPr>
          <a:xfrm>
            <a:off x="7896071" y="4820345"/>
            <a:ext cx="1154867" cy="1126834"/>
          </a:xfrm>
          <a:prstGeom prst="rect">
            <a:avLst/>
          </a:prstGeom>
          <a:ln w="12700">
            <a:miter lim="400000"/>
          </a:ln>
        </p:spPr>
      </p:pic>
      <p:pic>
        <p:nvPicPr>
          <p:cNvPr id="1020" name="Image" descr="Image"/>
          <p:cNvPicPr>
            <a:picLocks noChangeAspect="1"/>
          </p:cNvPicPr>
          <p:nvPr/>
        </p:nvPicPr>
        <p:blipFill>
          <a:blip r:embed="rId8"/>
          <a:stretch>
            <a:fillRect/>
          </a:stretch>
        </p:blipFill>
        <p:spPr>
          <a:xfrm>
            <a:off x="2585310" y="3478378"/>
            <a:ext cx="3575581" cy="3488787"/>
          </a:xfrm>
          <a:prstGeom prst="rect">
            <a:avLst/>
          </a:prstGeom>
          <a:ln w="12700">
            <a:miter lim="400000"/>
          </a:ln>
        </p:spPr>
      </p:pic>
      <p:grpSp>
        <p:nvGrpSpPr>
          <p:cNvPr id="1023" name="Group"/>
          <p:cNvGrpSpPr/>
          <p:nvPr/>
        </p:nvGrpSpPr>
        <p:grpSpPr>
          <a:xfrm>
            <a:off x="23097931" y="13055999"/>
            <a:ext cx="2098868" cy="1540535"/>
            <a:chOff x="0" y="2515"/>
            <a:chExt cx="2098867" cy="1540534"/>
          </a:xfrm>
        </p:grpSpPr>
        <p:sp>
          <p:nvSpPr>
            <p:cNvPr id="1021" name="37"/>
            <p:cNvSpPr/>
            <p:nvPr/>
          </p:nvSpPr>
          <p:spPr>
            <a:xfrm>
              <a:off x="828867" y="27305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b="0">
                  <a:solidFill>
                    <a:srgbClr val="FFFFFF"/>
                  </a:solidFill>
                </a:defRPr>
              </a:pPr>
              <a:r>
                <a:rPr b="0" dirty="0">
                  <a:latin typeface="Arial" panose="020B0604020202020204" pitchFamily="34" charset="0"/>
                  <a:cs typeface="Arial" panose="020B0604020202020204" pitchFamily="34" charset="0"/>
                </a:rPr>
                <a:t>3</a:t>
              </a:r>
              <a:r>
                <a:rPr lang="en-US" b="0" dirty="0">
                  <a:latin typeface="Arial" panose="020B0604020202020204" pitchFamily="34" charset="0"/>
                  <a:cs typeface="Arial" panose="020B0604020202020204" pitchFamily="34" charset="0"/>
                </a:rPr>
                <a:t>9</a:t>
              </a:r>
              <a:endParaRPr b="0" dirty="0">
                <a:latin typeface="Arial" panose="020B0604020202020204" pitchFamily="34" charset="0"/>
                <a:cs typeface="Arial" panose="020B0604020202020204" pitchFamily="34" charset="0"/>
              </a:endParaRPr>
            </a:p>
          </p:txBody>
        </p:sp>
        <p:pic>
          <p:nvPicPr>
            <p:cNvPr id="1022" name="Image" descr="Image"/>
            <p:cNvPicPr>
              <a:picLocks noChangeAspect="1"/>
            </p:cNvPicPr>
            <p:nvPr/>
          </p:nvPicPr>
          <p:blipFill>
            <a:blip r:embed="rId9"/>
            <a:stretch>
              <a:fillRect/>
            </a:stretch>
          </p:blipFill>
          <p:spPr>
            <a:xfrm>
              <a:off x="0" y="2515"/>
              <a:ext cx="554528" cy="541069"/>
            </a:xfrm>
            <a:prstGeom prst="rect">
              <a:avLst/>
            </a:prstGeom>
            <a:ln w="12700" cap="flat">
              <a:noFill/>
              <a:miter lim="400000"/>
            </a:ln>
            <a:effectLst/>
          </p:spPr>
        </p:pic>
      </p:grpSp>
      <p:grpSp>
        <p:nvGrpSpPr>
          <p:cNvPr id="2" name="Group 1">
            <a:extLst>
              <a:ext uri="{FF2B5EF4-FFF2-40B4-BE49-F238E27FC236}">
                <a16:creationId xmlns:a16="http://schemas.microsoft.com/office/drawing/2014/main" id="{41F97F4A-B907-3349-AE03-BB09F042D241}"/>
              </a:ext>
            </a:extLst>
          </p:cNvPr>
          <p:cNvGrpSpPr/>
          <p:nvPr/>
        </p:nvGrpSpPr>
        <p:grpSpPr>
          <a:xfrm>
            <a:off x="4215519" y="5165580"/>
            <a:ext cx="17159735" cy="1841726"/>
            <a:chOff x="4215519" y="5165580"/>
            <a:chExt cx="17159735" cy="1841726"/>
          </a:xfrm>
        </p:grpSpPr>
        <p:sp>
          <p:nvSpPr>
            <p:cNvPr id="1024" name="Rounded Rectangle"/>
            <p:cNvSpPr/>
            <p:nvPr/>
          </p:nvSpPr>
          <p:spPr>
            <a:xfrm>
              <a:off x="4215519" y="5165580"/>
              <a:ext cx="17159735" cy="1841726"/>
            </a:xfrm>
            <a:prstGeom prst="roundRect">
              <a:avLst>
                <a:gd name="adj" fmla="val 10344"/>
              </a:avLst>
            </a:prstGeom>
            <a:solidFill>
              <a:srgbClr val="FFFFFF"/>
            </a:solidFill>
            <a:ln w="12700">
              <a:miter lim="400000"/>
            </a:ln>
          </p:spPr>
          <p:txBody>
            <a:bodyPr lIns="0" tIns="0" rIns="0" bIns="0" anchor="ctr"/>
            <a:lstStyle/>
            <a:p>
              <a:pPr>
                <a:defRPr sz="3200">
                  <a:solidFill>
                    <a:srgbClr val="FABE3B"/>
                  </a:solidFill>
                </a:defRPr>
              </a:pPr>
              <a:endParaRPr b="0" dirty="0">
                <a:latin typeface="Arial" panose="020B0604020202020204" pitchFamily="34" charset="0"/>
                <a:cs typeface="Arial" panose="020B0604020202020204" pitchFamily="34" charset="0"/>
              </a:endParaRPr>
            </a:p>
          </p:txBody>
        </p:sp>
        <p:sp>
          <p:nvSpPr>
            <p:cNvPr id="1025" name="LET'S EXPOSE THE VIRUS"/>
            <p:cNvSpPr txBox="1"/>
            <p:nvPr/>
          </p:nvSpPr>
          <p:spPr>
            <a:xfrm>
              <a:off x="4863088" y="5342649"/>
              <a:ext cx="14749230" cy="1487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12750">
                <a:defRPr sz="9000">
                  <a:solidFill>
                    <a:srgbClr val="002135"/>
                  </a:solidFill>
                </a:defRPr>
              </a:lvl1pPr>
            </a:lstStyle>
            <a:p>
              <a:r>
                <a:rPr b="0" dirty="0">
                  <a:latin typeface="Arial" panose="020B0604020202020204" pitchFamily="34" charset="0"/>
                  <a:cs typeface="Arial" panose="020B0604020202020204" pitchFamily="34" charset="0"/>
                </a:rPr>
                <a:t>LET'S EXPOSE THE VIRUS</a:t>
              </a:r>
            </a:p>
          </p:txBody>
        </p:sp>
      </p:grpSp>
      <p:sp>
        <p:nvSpPr>
          <p:cNvPr id="1026" name="corRect information and behaviours is the way to defeat the infection. Let’s play the game to uncover the virus and tackle it through our information"/>
          <p:cNvSpPr txBox="1"/>
          <p:nvPr/>
        </p:nvSpPr>
        <p:spPr>
          <a:xfrm>
            <a:off x="3214237" y="7114518"/>
            <a:ext cx="19162298" cy="14886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lnSpc>
                <a:spcPct val="150000"/>
              </a:lnSpc>
              <a:spcBef>
                <a:spcPts val="1200"/>
              </a:spcBef>
              <a:defRPr sz="3200" b="0" cap="all">
                <a:solidFill>
                  <a:srgbClr val="FFFFFF"/>
                </a:solidFill>
              </a:defRPr>
            </a:pPr>
            <a:r>
              <a:rPr b="0" dirty="0">
                <a:ln>
                  <a:solidFill>
                    <a:schemeClr val="bg1"/>
                  </a:solidFill>
                </a:ln>
                <a:latin typeface="Arial" panose="020B0604020202020204" pitchFamily="34" charset="0"/>
                <a:cs typeface="Arial" panose="020B0604020202020204" pitchFamily="34" charset="0"/>
              </a:rPr>
              <a:t>correct information and behaviours is the way to defeat the infection.</a:t>
            </a:r>
            <a:br>
              <a:rPr b="0" dirty="0">
                <a:ln>
                  <a:solidFill>
                    <a:schemeClr val="bg1"/>
                  </a:solidFill>
                </a:ln>
                <a:latin typeface="Arial" panose="020B0604020202020204" pitchFamily="34" charset="0"/>
                <a:cs typeface="Arial" panose="020B0604020202020204" pitchFamily="34" charset="0"/>
              </a:rPr>
            </a:br>
            <a:r>
              <a:rPr b="0" dirty="0">
                <a:ln>
                  <a:solidFill>
                    <a:schemeClr val="bg1"/>
                  </a:solidFill>
                </a:ln>
                <a:latin typeface="Arial" panose="020B0604020202020204" pitchFamily="34" charset="0"/>
                <a:cs typeface="Arial" panose="020B0604020202020204" pitchFamily="34" charset="0"/>
              </a:rPr>
              <a:t>Let’s play the game to uncover the virus and tackle it through our information</a:t>
            </a:r>
          </a:p>
        </p:txBody>
      </p:sp>
      <p:sp>
        <p:nvSpPr>
          <p:cNvPr id="1027" name="Let’s play a recap game: In each square you will find a statement,…"/>
          <p:cNvSpPr txBox="1"/>
          <p:nvPr/>
        </p:nvSpPr>
        <p:spPr>
          <a:xfrm>
            <a:off x="5597236" y="8773027"/>
            <a:ext cx="14353309"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defTabSz="914400">
              <a:lnSpc>
                <a:spcPct val="150000"/>
              </a:lnSpc>
              <a:defRPr sz="2500" b="0" cap="all">
                <a:solidFill>
                  <a:srgbClr val="FFFFFF"/>
                </a:solidFill>
              </a:defRPr>
            </a:pPr>
            <a:r>
              <a:rPr sz="3200" b="0" dirty="0">
                <a:ln>
                  <a:solidFill>
                    <a:schemeClr val="bg1"/>
                  </a:solidFill>
                </a:ln>
                <a:latin typeface="Arial" panose="020B0604020202020204" pitchFamily="34" charset="0"/>
                <a:cs typeface="Arial" panose="020B0604020202020204" pitchFamily="34" charset="0"/>
              </a:rPr>
              <a:t>Let’s play a recap game: In each square you will find a statement,</a:t>
            </a:r>
          </a:p>
          <a:p>
            <a:pPr defTabSz="914400">
              <a:defRPr b="0" cap="all">
                <a:solidFill>
                  <a:srgbClr val="FFFFFF"/>
                </a:solidFill>
              </a:defRPr>
            </a:pPr>
            <a:r>
              <a:rPr sz="3600" b="0" dirty="0">
                <a:ln>
                  <a:solidFill>
                    <a:schemeClr val="bg1"/>
                  </a:solidFill>
                </a:ln>
                <a:latin typeface="Arial" panose="020B0604020202020204" pitchFamily="34" charset="0"/>
                <a:cs typeface="Arial" panose="020B0604020202020204" pitchFamily="34" charset="0"/>
              </a:rPr>
              <a:t>let’s hear your answer.</a:t>
            </a:r>
          </a:p>
        </p:txBody>
      </p:sp>
      <p:pic>
        <p:nvPicPr>
          <p:cNvPr id="1028" name="Image" descr="Image"/>
          <p:cNvPicPr>
            <a:picLocks noChangeAspect="1"/>
          </p:cNvPicPr>
          <p:nvPr/>
        </p:nvPicPr>
        <p:blipFill>
          <a:blip r:embed="rId7"/>
          <a:stretch>
            <a:fillRect/>
          </a:stretch>
        </p:blipFill>
        <p:spPr>
          <a:xfrm>
            <a:off x="20646871" y="6108797"/>
            <a:ext cx="1151819" cy="1123859"/>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par>
                                <p:cTn id="8" presetID="12" presetClass="entr" presetSubtype="4" fill="hold" nodeType="withEffect">
                                  <p:stCondLst>
                                    <p:cond delay="0"/>
                                  </p:stCondLst>
                                  <p:childTnLst>
                                    <p:set>
                                      <p:cBhvr>
                                        <p:cTn id="9" dur="1" fill="hold">
                                          <p:stCondLst>
                                            <p:cond delay="0"/>
                                          </p:stCondLst>
                                        </p:cTn>
                                        <p:tgtEl>
                                          <p:spTgt spid="1020"/>
                                        </p:tgtEl>
                                        <p:attrNameLst>
                                          <p:attrName>style.visibility</p:attrName>
                                        </p:attrNameLst>
                                      </p:cBhvr>
                                      <p:to>
                                        <p:strVal val="visible"/>
                                      </p:to>
                                    </p:set>
                                    <p:anim calcmode="lin" valueType="num">
                                      <p:cBhvr additive="base">
                                        <p:cTn id="10" dur="1000"/>
                                        <p:tgtEl>
                                          <p:spTgt spid="1020"/>
                                        </p:tgtEl>
                                        <p:attrNameLst>
                                          <p:attrName>ppt_y</p:attrName>
                                        </p:attrNameLst>
                                      </p:cBhvr>
                                      <p:tavLst>
                                        <p:tav tm="0">
                                          <p:val>
                                            <p:strVal val="#ppt_y+#ppt_h*1.125000"/>
                                          </p:val>
                                        </p:tav>
                                        <p:tav tm="100000">
                                          <p:val>
                                            <p:strVal val="#ppt_y"/>
                                          </p:val>
                                        </p:tav>
                                      </p:tavLst>
                                    </p:anim>
                                    <p:animEffect transition="in" filter="wipe(up)">
                                      <p:cBhvr>
                                        <p:cTn id="11" dur="1000"/>
                                        <p:tgtEl>
                                          <p:spTgt spid="102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blinds(horizontal)">
                                      <p:cBhvr>
                                        <p:cTn id="16" dur="10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nodeType="clickEffect">
                                  <p:stCondLst>
                                    <p:cond delay="0"/>
                                  </p:stCondLst>
                                  <p:childTnLst>
                                    <p:set>
                                      <p:cBhvr>
                                        <p:cTn id="20" dur="1" fill="hold">
                                          <p:stCondLst>
                                            <p:cond delay="0"/>
                                          </p:stCondLst>
                                        </p:cTn>
                                        <p:tgtEl>
                                          <p:spTgt spid="1019"/>
                                        </p:tgtEl>
                                        <p:attrNameLst>
                                          <p:attrName>style.visibility</p:attrName>
                                        </p:attrNameLst>
                                      </p:cBhvr>
                                      <p:to>
                                        <p:strVal val="visible"/>
                                      </p:to>
                                    </p:set>
                                    <p:anim calcmode="lin" valueType="num">
                                      <p:cBhvr additive="base">
                                        <p:cTn id="21" dur="500"/>
                                        <p:tgtEl>
                                          <p:spTgt spid="1019"/>
                                        </p:tgtEl>
                                        <p:attrNameLst>
                                          <p:attrName>ppt_x</p:attrName>
                                        </p:attrNameLst>
                                      </p:cBhvr>
                                      <p:tavLst>
                                        <p:tav tm="0">
                                          <p:val>
                                            <p:strVal val="#ppt_x-#ppt_w*1.125000"/>
                                          </p:val>
                                        </p:tav>
                                        <p:tav tm="100000">
                                          <p:val>
                                            <p:strVal val="#ppt_x"/>
                                          </p:val>
                                        </p:tav>
                                      </p:tavLst>
                                    </p:anim>
                                    <p:animEffect transition="in" filter="wipe(right)">
                                      <p:cBhvr>
                                        <p:cTn id="22" dur="500"/>
                                        <p:tgtEl>
                                          <p:spTgt spid="10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fade">
                                      <p:cBhvr>
                                        <p:cTn id="27" dur="500"/>
                                        <p:tgtEl>
                                          <p:spTgt spid="1027"/>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1018"/>
                                        </p:tgtEl>
                                        <p:attrNameLst>
                                          <p:attrName>style.visibility</p:attrName>
                                        </p:attrNameLst>
                                      </p:cBhvr>
                                      <p:to>
                                        <p:strVal val="visible"/>
                                      </p:to>
                                    </p:set>
                                    <p:anim calcmode="lin" valueType="num">
                                      <p:cBhvr additive="base">
                                        <p:cTn id="32" dur="1000"/>
                                        <p:tgtEl>
                                          <p:spTgt spid="1018"/>
                                        </p:tgtEl>
                                        <p:attrNameLst>
                                          <p:attrName>ppt_y</p:attrName>
                                        </p:attrNameLst>
                                      </p:cBhvr>
                                      <p:tavLst>
                                        <p:tav tm="0">
                                          <p:val>
                                            <p:strVal val="#ppt_y+#ppt_h*1.125000"/>
                                          </p:val>
                                        </p:tav>
                                        <p:tav tm="100000">
                                          <p:val>
                                            <p:strVal val="#ppt_y"/>
                                          </p:val>
                                        </p:tav>
                                      </p:tavLst>
                                    </p:anim>
                                    <p:animEffect transition="in" filter="wipe(up)">
                                      <p:cBhvr>
                                        <p:cTn id="33" dur="1000"/>
                                        <p:tgtEl>
                                          <p:spTgt spid="1018"/>
                                        </p:tgtEl>
                                      </p:cBhvr>
                                    </p:animEffect>
                                  </p:childTnLst>
                                </p:cTn>
                              </p:par>
                              <p:par>
                                <p:cTn id="34" presetID="12" presetClass="entr" presetSubtype="4" fill="hold" nodeType="withEffect">
                                  <p:stCondLst>
                                    <p:cond delay="0"/>
                                  </p:stCondLst>
                                  <p:childTnLst>
                                    <p:set>
                                      <p:cBhvr>
                                        <p:cTn id="35" dur="1" fill="hold">
                                          <p:stCondLst>
                                            <p:cond delay="0"/>
                                          </p:stCondLst>
                                        </p:cTn>
                                        <p:tgtEl>
                                          <p:spTgt spid="1028"/>
                                        </p:tgtEl>
                                        <p:attrNameLst>
                                          <p:attrName>style.visibility</p:attrName>
                                        </p:attrNameLst>
                                      </p:cBhvr>
                                      <p:to>
                                        <p:strVal val="visible"/>
                                      </p:to>
                                    </p:set>
                                    <p:anim calcmode="lin" valueType="num">
                                      <p:cBhvr additive="base">
                                        <p:cTn id="36" dur="1000"/>
                                        <p:tgtEl>
                                          <p:spTgt spid="1028"/>
                                        </p:tgtEl>
                                        <p:attrNameLst>
                                          <p:attrName>ppt_y</p:attrName>
                                        </p:attrNameLst>
                                      </p:cBhvr>
                                      <p:tavLst>
                                        <p:tav tm="0">
                                          <p:val>
                                            <p:strVal val="#ppt_y+#ppt_h*1.125000"/>
                                          </p:val>
                                        </p:tav>
                                        <p:tav tm="100000">
                                          <p:val>
                                            <p:strVal val="#ppt_y"/>
                                          </p:val>
                                        </p:tav>
                                      </p:tavLst>
                                    </p:anim>
                                    <p:animEffect transition="in" filter="wipe(up)">
                                      <p:cBhvr>
                                        <p:cTn id="37"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nimBg="1"/>
      <p:bldP spid="10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0" name="Group"/>
          <p:cNvGrpSpPr/>
          <p:nvPr/>
        </p:nvGrpSpPr>
        <p:grpSpPr>
          <a:xfrm>
            <a:off x="23097931" y="13055998"/>
            <a:ext cx="2098870" cy="1540535"/>
            <a:chOff x="0" y="2516"/>
            <a:chExt cx="2098868" cy="1540533"/>
          </a:xfrm>
        </p:grpSpPr>
        <p:sp>
          <p:nvSpPr>
            <p:cNvPr id="208" name="04"/>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04</a:t>
              </a:r>
            </a:p>
          </p:txBody>
        </p:sp>
        <p:pic>
          <p:nvPicPr>
            <p:cNvPr id="209" name="Image" descr="Image"/>
            <p:cNvPicPr>
              <a:picLocks noChangeAspect="1"/>
            </p:cNvPicPr>
            <p:nvPr/>
          </p:nvPicPr>
          <p:blipFill>
            <a:blip r:embed="rId3"/>
            <a:stretch>
              <a:fillRect/>
            </a:stretch>
          </p:blipFill>
          <p:spPr>
            <a:xfrm>
              <a:off x="0" y="2516"/>
              <a:ext cx="554528" cy="541069"/>
            </a:xfrm>
            <a:prstGeom prst="rect">
              <a:avLst/>
            </a:prstGeom>
            <a:ln w="12700" cap="flat">
              <a:noFill/>
              <a:miter lim="400000"/>
            </a:ln>
            <a:effectLst/>
          </p:spPr>
        </p:pic>
      </p:grpSp>
      <p:sp>
        <p:nvSpPr>
          <p:cNvPr id="211" name="ROLE OF ANM, ASHA, AWW &amp; OTHER COMMUNITY WORKERS"/>
          <p:cNvSpPr txBox="1"/>
          <p:nvPr/>
        </p:nvSpPr>
        <p:spPr>
          <a:xfrm>
            <a:off x="4634112" y="-2359595"/>
            <a:ext cx="102657" cy="656590"/>
          </a:xfrm>
          <a:prstGeom prst="rect">
            <a:avLst/>
          </a:prstGeom>
          <a:ln w="12700">
            <a:miter lim="400000"/>
          </a:ln>
        </p:spPr>
        <p:txBody>
          <a:bodyPr wrap="none" lIns="50800" tIns="50800" rIns="50800" bIns="50800">
            <a:spAutoFit/>
          </a:bodyPr>
          <a:lstStyle/>
          <a:p>
            <a:pPr algn="l">
              <a:defRPr sz="3600" b="0" spc="96">
                <a:solidFill>
                  <a:srgbClr val="005180"/>
                </a:solidFill>
              </a:defRPr>
            </a:pPr>
            <a:endParaRPr b="0" dirty="0">
              <a:latin typeface="Arial" panose="020B0604020202020204" pitchFamily="34" charset="0"/>
              <a:cs typeface="Arial" panose="020B0604020202020204" pitchFamily="34" charset="0"/>
            </a:endParaRPr>
          </a:p>
        </p:txBody>
      </p:sp>
      <p:grpSp>
        <p:nvGrpSpPr>
          <p:cNvPr id="217" name="Group"/>
          <p:cNvGrpSpPr/>
          <p:nvPr/>
        </p:nvGrpSpPr>
        <p:grpSpPr>
          <a:xfrm>
            <a:off x="300010" y="12315300"/>
            <a:ext cx="4601210" cy="995767"/>
            <a:chOff x="0" y="0"/>
            <a:chExt cx="4601208" cy="995765"/>
          </a:xfrm>
        </p:grpSpPr>
        <p:pic>
          <p:nvPicPr>
            <p:cNvPr id="212" name="Picture 3" descr="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213" name="Picture 5" descr="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214"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215"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216" name="ministry-and-health-family-welfare.png" descr="ministry-and-health-family-welfare.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220" name="Group"/>
          <p:cNvGrpSpPr/>
          <p:nvPr/>
        </p:nvGrpSpPr>
        <p:grpSpPr>
          <a:xfrm>
            <a:off x="1083308" y="359990"/>
            <a:ext cx="22217385" cy="1297968"/>
            <a:chOff x="0" y="0"/>
            <a:chExt cx="22217384" cy="1297966"/>
          </a:xfrm>
        </p:grpSpPr>
        <p:sp>
          <p:nvSpPr>
            <p:cNvPr id="218" name="Rounded Rectangle"/>
            <p:cNvSpPr/>
            <p:nvPr/>
          </p:nvSpPr>
          <p:spPr>
            <a:xfrm>
              <a:off x="0" y="0"/>
              <a:ext cx="22217384"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219" name="WHAT ARE WE GOING TO LEARN?"/>
            <p:cNvSpPr txBox="1"/>
            <p:nvPr/>
          </p:nvSpPr>
          <p:spPr>
            <a:xfrm>
              <a:off x="6585819" y="212966"/>
              <a:ext cx="9045745" cy="872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5000">
                  <a:solidFill>
                    <a:srgbClr val="002135"/>
                  </a:solidFill>
                </a:defRPr>
              </a:lvl1pPr>
            </a:lstStyle>
            <a:p>
              <a:r>
                <a:rPr b="0" dirty="0">
                  <a:latin typeface="Arial" panose="020B0604020202020204" pitchFamily="34" charset="0"/>
                  <a:cs typeface="Arial" panose="020B0604020202020204" pitchFamily="34" charset="0"/>
                </a:rPr>
                <a:t>ROLE OF ANM, ASHA</a:t>
              </a:r>
              <a:r>
                <a:rPr lang="en-US" b="0" dirty="0">
                  <a:latin typeface="Arial" panose="020B0604020202020204" pitchFamily="34" charset="0"/>
                  <a:cs typeface="Arial" panose="020B0604020202020204" pitchFamily="34" charset="0"/>
                </a:rPr>
                <a:t> &amp; </a:t>
              </a:r>
              <a:r>
                <a:rPr b="0" dirty="0">
                  <a:latin typeface="Arial" panose="020B0604020202020204" pitchFamily="34" charset="0"/>
                  <a:cs typeface="Arial" panose="020B0604020202020204" pitchFamily="34" charset="0"/>
                </a:rPr>
                <a:t>AWW</a:t>
              </a:r>
            </a:p>
          </p:txBody>
        </p:sp>
      </p:grpSp>
      <p:sp>
        <p:nvSpPr>
          <p:cNvPr id="16" name="Rounded Rectangle">
            <a:extLst>
              <a:ext uri="{FF2B5EF4-FFF2-40B4-BE49-F238E27FC236}">
                <a16:creationId xmlns:a16="http://schemas.microsoft.com/office/drawing/2014/main" id="{F81C5ECA-74DD-1A47-A9BC-5AA3032F2117}"/>
              </a:ext>
            </a:extLst>
          </p:cNvPr>
          <p:cNvSpPr/>
          <p:nvPr/>
        </p:nvSpPr>
        <p:spPr>
          <a:xfrm>
            <a:off x="941685" y="2337369"/>
            <a:ext cx="11185767" cy="9980976"/>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19" name="Rounded Rectangle">
            <a:extLst>
              <a:ext uri="{FF2B5EF4-FFF2-40B4-BE49-F238E27FC236}">
                <a16:creationId xmlns:a16="http://schemas.microsoft.com/office/drawing/2014/main" id="{EDA7ADCF-61C7-FB4A-9CA8-D3DC2455F5D8}"/>
              </a:ext>
            </a:extLst>
          </p:cNvPr>
          <p:cNvSpPr/>
          <p:nvPr/>
        </p:nvSpPr>
        <p:spPr>
          <a:xfrm>
            <a:off x="12345281" y="2186494"/>
            <a:ext cx="11070586" cy="9980976"/>
          </a:xfrm>
          <a:prstGeom prst="roundRect">
            <a:avLst>
              <a:gd name="adj" fmla="val 8491"/>
            </a:avLst>
          </a:prstGeom>
          <a:solidFill>
            <a:schemeClr val="accent1">
              <a:lumMod val="20000"/>
              <a:lumOff val="80000"/>
            </a:schemeClr>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defTabSz="914400">
              <a:defRPr sz="1800"/>
            </a:pPr>
            <a:endParaRPr lang="en-IN" sz="2500" b="0" dirty="0">
              <a:solidFill>
                <a:sysClr val="windowText" lastClr="000000"/>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7FDB9F9-9C25-EA4C-8527-CBF8EFB3708D}"/>
              </a:ext>
            </a:extLst>
          </p:cNvPr>
          <p:cNvSpPr/>
          <p:nvPr/>
        </p:nvSpPr>
        <p:spPr>
          <a:xfrm>
            <a:off x="1083308" y="2357215"/>
            <a:ext cx="10575288" cy="1077218"/>
          </a:xfrm>
          <a:prstGeom prst="rect">
            <a:avLst/>
          </a:prstGeom>
        </p:spPr>
        <p:txBody>
          <a:bodyPr wrap="square">
            <a:spAutoFit/>
          </a:bodyPr>
          <a:lstStyle/>
          <a:p>
            <a:r>
              <a:rPr lang="en-IN" sz="3200" b="0" dirty="0">
                <a:latin typeface="Arial" panose="020B0604020202020204" pitchFamily="34" charset="0"/>
                <a:cs typeface="Arial" panose="020B0604020202020204" pitchFamily="34" charset="0"/>
              </a:rPr>
              <a:t>HEALTH - ANM
UNDER GUIDANCE OF DSO/MO</a:t>
            </a:r>
            <a:endParaRPr lang="en-US" b="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01716F3-62D3-544E-A875-6F7652976212}"/>
              </a:ext>
            </a:extLst>
          </p:cNvPr>
          <p:cNvSpPr/>
          <p:nvPr/>
        </p:nvSpPr>
        <p:spPr>
          <a:xfrm>
            <a:off x="12700810" y="4130753"/>
            <a:ext cx="10599883" cy="7935377"/>
          </a:xfrm>
          <a:prstGeom prst="rect">
            <a:avLst/>
          </a:prstGeom>
        </p:spPr>
        <p:txBody>
          <a:bodyPr wrap="square">
            <a:spAutoFit/>
          </a:bodyPr>
          <a:lstStyle/>
          <a:p>
            <a:pPr marL="342900" indent="-342900" algn="l" defTabSz="914400">
              <a:buFont typeface="Arial" panose="020B0604020202020204" pitchFamily="34" charset="0"/>
              <a:buChar char="•"/>
              <a:defRPr sz="1800"/>
            </a:pPr>
            <a:r>
              <a:rPr lang="en-IN" sz="2800" b="0" dirty="0">
                <a:solidFill>
                  <a:sysClr val="windowText" lastClr="000000"/>
                </a:solidFill>
                <a:latin typeface="Arial" panose="020B0604020202020204" pitchFamily="34" charset="0"/>
                <a:cs typeface="Arial" panose="020B0604020202020204" pitchFamily="34" charset="0"/>
              </a:rPr>
              <a:t>Community awareness through inter-personal communication</a:t>
            </a:r>
          </a:p>
          <a:p>
            <a:pPr marL="298450" indent="-298450" algn="l" defTabSz="914400">
              <a:defRPr sz="1800"/>
            </a:pPr>
            <a:r>
              <a:rPr lang="en-IN" sz="2800" b="0" dirty="0">
                <a:solidFill>
                  <a:sysClr val="windowText" lastClr="000000"/>
                </a:solidFill>
                <a:latin typeface="Arial" panose="020B0604020202020204" pitchFamily="34" charset="0"/>
                <a:cs typeface="Arial" panose="020B0604020202020204" pitchFamily="34" charset="0"/>
              </a:rPr>
              <a:t>	(a) Uptake of preventive and control measures including social distancing</a:t>
            </a:r>
          </a:p>
          <a:p>
            <a:pPr marL="298450" indent="-298450" algn="l" defTabSz="914400">
              <a:defRPr sz="1800"/>
            </a:pPr>
            <a:r>
              <a:rPr lang="en-IN" sz="2800" b="0" dirty="0">
                <a:solidFill>
                  <a:sysClr val="windowText" lastClr="000000"/>
                </a:solidFill>
                <a:latin typeface="Arial" panose="020B0604020202020204" pitchFamily="34" charset="0"/>
                <a:cs typeface="Arial" panose="020B0604020202020204" pitchFamily="34" charset="0"/>
              </a:rPr>
              <a:t>	(b) Addressing myths and misconceptions; </a:t>
            </a:r>
          </a:p>
          <a:p>
            <a:pPr marL="298450" indent="-298450" algn="l" defTabSz="914400">
              <a:buFont typeface="Arial" panose="020B0604020202020204" pitchFamily="34" charset="0"/>
              <a:buChar char="•"/>
              <a:defRPr sz="2500">
                <a:sym typeface="Gill Sans"/>
              </a:defRPr>
            </a:pPr>
            <a:r>
              <a:rPr lang="en-IN" sz="2800" b="0" dirty="0">
                <a:solidFill>
                  <a:sysClr val="windowText" lastClr="000000"/>
                </a:solidFill>
                <a:latin typeface="Arial" panose="020B0604020202020204" pitchFamily="34" charset="0"/>
                <a:cs typeface="Arial" panose="020B0604020202020204" pitchFamily="34" charset="0"/>
              </a:rPr>
              <a:t>Support ANM/Supervisor in house to house surveillance including</a:t>
            </a:r>
          </a:p>
          <a:p>
            <a:pPr marL="473075" indent="-323850" algn="l" defTabSz="914400">
              <a:defRPr sz="2500">
                <a:sym typeface="Gill Sans"/>
              </a:defRPr>
            </a:pPr>
            <a:r>
              <a:rPr lang="en-IN" sz="2800" b="0" dirty="0">
                <a:solidFill>
                  <a:sysClr val="windowText" lastClr="000000"/>
                </a:solidFill>
                <a:latin typeface="Arial" panose="020B0604020202020204" pitchFamily="34" charset="0"/>
                <a:cs typeface="Arial" panose="020B0604020202020204" pitchFamily="34" charset="0"/>
              </a:rPr>
              <a:t>	(a) Identification of HRG and probable cases 	</a:t>
            </a:r>
          </a:p>
          <a:p>
            <a:pPr marL="571500" indent="-49213" algn="l" defTabSz="914400">
              <a:defRPr sz="2500">
                <a:sym typeface="Gill Sans"/>
              </a:defRPr>
            </a:pPr>
            <a:r>
              <a:rPr lang="en-IN" sz="2800" b="0" dirty="0">
                <a:solidFill>
                  <a:sysClr val="windowText" lastClr="000000"/>
                </a:solidFill>
                <a:latin typeface="Arial" panose="020B0604020202020204" pitchFamily="34" charset="0"/>
                <a:cs typeface="Arial" panose="020B0604020202020204" pitchFamily="34" charset="0"/>
              </a:rPr>
              <a:t>(b) Ensure uptake of medical services in urban and rural areas and</a:t>
            </a:r>
          </a:p>
          <a:p>
            <a:pPr marL="571500" indent="-49213" algn="l" defTabSz="914400">
              <a:defRPr sz="2500">
                <a:sym typeface="Gill Sans"/>
              </a:defRPr>
            </a:pPr>
            <a:r>
              <a:rPr lang="en-IN" sz="2800" b="0" dirty="0">
                <a:solidFill>
                  <a:sysClr val="windowText" lastClr="000000"/>
                </a:solidFill>
                <a:latin typeface="Arial" panose="020B0604020202020204" pitchFamily="34" charset="0"/>
                <a:cs typeface="Arial" panose="020B0604020202020204" pitchFamily="34" charset="0"/>
              </a:rPr>
              <a:t>(c) Psychosocial care, stigma and discrimination</a:t>
            </a:r>
          </a:p>
          <a:p>
            <a:pPr marL="571500" indent="-49213" algn="l" defTabSz="914400">
              <a:buFont typeface="Arial" panose="020B0604020202020204" pitchFamily="34" charset="0"/>
              <a:buChar char="•"/>
              <a:defRPr sz="1800"/>
            </a:pPr>
            <a:endParaRPr lang="en-IN" sz="2800" b="0" dirty="0">
              <a:solidFill>
                <a:sysClr val="windowText" lastClr="000000"/>
              </a:solidFill>
              <a:latin typeface="Arial" panose="020B0604020202020204" pitchFamily="34" charset="0"/>
              <a:cs typeface="Arial" panose="020B0604020202020204" pitchFamily="34" charset="0"/>
            </a:endParaRPr>
          </a:p>
          <a:p>
            <a:pPr marL="342900" indent="-342900" algn="l" defTabSz="914400">
              <a:lnSpc>
                <a:spcPct val="107000"/>
              </a:lnSpc>
              <a:buFont typeface="Arial" panose="020B0604020202020204" pitchFamily="34" charset="0"/>
              <a:buChar char="•"/>
              <a:defRPr sz="1800"/>
            </a:pPr>
            <a:r>
              <a:rPr lang="en-IN" sz="2800" b="0" dirty="0">
                <a:solidFill>
                  <a:sysClr val="windowText" lastClr="000000"/>
                </a:solidFill>
                <a:latin typeface="Arial" panose="020B0604020202020204" pitchFamily="34" charset="0"/>
                <a:cs typeface="Arial" panose="020B0604020202020204" pitchFamily="34" charset="0"/>
              </a:rPr>
              <a:t>Reporting and feedback across different phases of COVID-19 pandemic (no cases, imported/sporadic cases, clusters and community wide transmission) </a:t>
            </a:r>
          </a:p>
          <a:p>
            <a:pPr marL="342900" indent="-342900" algn="l" defTabSz="914400">
              <a:buFont typeface="Arial" panose="020B0604020202020204" pitchFamily="34" charset="0"/>
              <a:buChar char="•"/>
              <a:defRPr sz="1800"/>
            </a:pPr>
            <a:endParaRPr lang="en-IN" sz="2800" b="0" dirty="0">
              <a:solidFill>
                <a:sysClr val="windowText" lastClr="000000"/>
              </a:solidFill>
              <a:latin typeface="Arial" panose="020B0604020202020204" pitchFamily="34" charset="0"/>
              <a:cs typeface="Arial" panose="020B0604020202020204" pitchFamily="34" charset="0"/>
            </a:endParaRPr>
          </a:p>
          <a:p>
            <a:pPr marL="342900" indent="-342900" algn="l" defTabSz="914400">
              <a:buFont typeface="Arial" panose="020B0604020202020204" pitchFamily="34" charset="0"/>
              <a:buChar char="•"/>
              <a:defRPr sz="1800"/>
            </a:pPr>
            <a:r>
              <a:rPr lang="en-IN" sz="2800" b="0" dirty="0">
                <a:solidFill>
                  <a:sysClr val="windowText" lastClr="000000"/>
                </a:solidFill>
                <a:latin typeface="Arial" panose="020B0604020202020204" pitchFamily="34" charset="0"/>
                <a:cs typeface="Arial" panose="020B0604020202020204" pitchFamily="34" charset="0"/>
              </a:rPr>
              <a:t>Personal Safety and Precautions</a:t>
            </a:r>
          </a:p>
          <a:p>
            <a:pPr marL="342900" indent="-342900" algn="l" defTabSz="914400">
              <a:buFont typeface="Arial" panose="020B0604020202020204" pitchFamily="34" charset="0"/>
              <a:buChar char="•"/>
              <a:defRPr sz="1800"/>
            </a:pPr>
            <a:endParaRPr lang="en-IN" sz="2800" b="0" dirty="0">
              <a:solidFill>
                <a:sysClr val="windowText" lastClr="000000"/>
              </a:solidFill>
              <a:latin typeface="Arial" panose="020B0604020202020204" pitchFamily="34" charset="0"/>
              <a:cs typeface="Arial" panose="020B0604020202020204" pitchFamily="34" charset="0"/>
            </a:endParaRPr>
          </a:p>
          <a:p>
            <a:pPr marL="342900" indent="-342900" algn="l" defTabSz="914400">
              <a:lnSpc>
                <a:spcPct val="107000"/>
              </a:lnSpc>
              <a:buFont typeface="Arial" panose="020B0604020202020204" pitchFamily="34" charset="0"/>
              <a:buChar char="•"/>
              <a:defRPr sz="1800"/>
            </a:pPr>
            <a:r>
              <a:rPr lang="en-IN" sz="2800" b="0" dirty="0">
                <a:solidFill>
                  <a:sysClr val="windowText" lastClr="000000"/>
                </a:solidFill>
                <a:latin typeface="Arial" panose="020B0604020202020204" pitchFamily="34" charset="0"/>
                <a:cs typeface="Arial" panose="020B0604020202020204" pitchFamily="34" charset="0"/>
              </a:rPr>
              <a:t>Use of COVID 19 IEC materials</a:t>
            </a:r>
          </a:p>
        </p:txBody>
      </p:sp>
      <p:sp>
        <p:nvSpPr>
          <p:cNvPr id="5" name="Rectangle 4">
            <a:extLst>
              <a:ext uri="{FF2B5EF4-FFF2-40B4-BE49-F238E27FC236}">
                <a16:creationId xmlns:a16="http://schemas.microsoft.com/office/drawing/2014/main" id="{47B70026-45D9-9541-BF2A-8784EA3CCA1B}"/>
              </a:ext>
            </a:extLst>
          </p:cNvPr>
          <p:cNvSpPr/>
          <p:nvPr/>
        </p:nvSpPr>
        <p:spPr>
          <a:xfrm>
            <a:off x="12694312" y="2549727"/>
            <a:ext cx="10372524" cy="1384995"/>
          </a:xfrm>
          <a:prstGeom prst="rect">
            <a:avLst/>
          </a:prstGeom>
        </p:spPr>
        <p:txBody>
          <a:bodyPr wrap="square">
            <a:spAutoFit/>
          </a:bodyPr>
          <a:lstStyle/>
          <a:p>
            <a:pPr defTabSz="914400">
              <a:defRPr sz="3000">
                <a:sym typeface="Gill Sans"/>
              </a:defRPr>
            </a:pPr>
            <a:r>
              <a:rPr lang="en-IN" sz="2800" b="0" dirty="0">
                <a:solidFill>
                  <a:sysClr val="windowText" lastClr="000000"/>
                </a:solidFill>
                <a:latin typeface="Arial" panose="020B0604020202020204" pitchFamily="34" charset="0"/>
                <a:cs typeface="Arial" panose="020B0604020202020204" pitchFamily="34" charset="0"/>
              </a:rPr>
              <a:t>HEALTH-ASHA, CHV(IN URBAN AREAS) AND </a:t>
            </a:r>
          </a:p>
          <a:p>
            <a:pPr defTabSz="914400">
              <a:defRPr sz="3000">
                <a:sym typeface="Gill Sans"/>
              </a:defRPr>
            </a:pPr>
            <a:r>
              <a:rPr lang="en-IN" sz="2800" b="0" dirty="0">
                <a:solidFill>
                  <a:sysClr val="windowText" lastClr="000000"/>
                </a:solidFill>
                <a:latin typeface="Arial" panose="020B0604020202020204" pitchFamily="34" charset="0"/>
                <a:cs typeface="Arial" panose="020B0604020202020204" pitchFamily="34" charset="0"/>
              </a:rPr>
              <a:t>ICDS –AWW,  UNDER GUIDANCE OF  ASHA FACILITATOR &amp; CDPO</a:t>
            </a:r>
          </a:p>
        </p:txBody>
      </p:sp>
      <p:sp>
        <p:nvSpPr>
          <p:cNvPr id="24" name="Rectangle 23">
            <a:extLst>
              <a:ext uri="{FF2B5EF4-FFF2-40B4-BE49-F238E27FC236}">
                <a16:creationId xmlns:a16="http://schemas.microsoft.com/office/drawing/2014/main" id="{0AC36B53-AD84-AD46-9D89-58580084C277}"/>
              </a:ext>
            </a:extLst>
          </p:cNvPr>
          <p:cNvSpPr/>
          <p:nvPr/>
        </p:nvSpPr>
        <p:spPr>
          <a:xfrm>
            <a:off x="1293964" y="3528675"/>
            <a:ext cx="10481207" cy="8463855"/>
          </a:xfrm>
          <a:prstGeom prst="rect">
            <a:avLst/>
          </a:prstGeom>
        </p:spPr>
        <p:txBody>
          <a:bodyPr wrap="square">
            <a:spAutoFit/>
          </a:bodyPr>
          <a:lstStyle/>
          <a:p>
            <a:pPr marL="342900" indent="-342900" algn="l" defTabSz="914400">
              <a:buFont typeface="Arial" panose="020B0604020202020204" pitchFamily="34" charset="0"/>
              <a:buChar char="•"/>
              <a:defRPr sz="1800"/>
            </a:pPr>
            <a:r>
              <a:rPr lang="en-IN" sz="3200" b="0" dirty="0">
                <a:latin typeface="Arial" panose="020B0604020202020204" pitchFamily="34" charset="0"/>
                <a:cs typeface="Arial" panose="020B0604020202020204" pitchFamily="34" charset="0"/>
              </a:rPr>
              <a:t>Provide information</a:t>
            </a:r>
          </a:p>
          <a:p>
            <a:pPr marL="347663" lvl="4" indent="-347663" algn="l" defTabSz="914400">
              <a:defRPr sz="1800"/>
            </a:pPr>
            <a:r>
              <a:rPr lang="en-IN" sz="3200" b="0" dirty="0">
                <a:latin typeface="Arial" panose="020B0604020202020204" pitchFamily="34" charset="0"/>
                <a:cs typeface="Arial" panose="020B0604020202020204" pitchFamily="34" charset="0"/>
              </a:rPr>
              <a:t>	(a) Preventive and control measures including social          </a:t>
            </a:r>
          </a:p>
          <a:p>
            <a:pPr marL="347663" lvl="4" indent="-347663" algn="l" defTabSz="914400">
              <a:defRPr sz="1800"/>
            </a:pPr>
            <a:r>
              <a:rPr lang="en-IN" sz="3200" b="0" dirty="0">
                <a:latin typeface="Arial" panose="020B0604020202020204" pitchFamily="34" charset="0"/>
                <a:cs typeface="Arial" panose="020B0604020202020204" pitchFamily="34" charset="0"/>
              </a:rPr>
              <a:t>          distancing during the phases of the COVID outbreak</a:t>
            </a:r>
          </a:p>
          <a:p>
            <a:pPr marL="347663" lvl="7" indent="-347663" algn="l" defTabSz="914400">
              <a:defRPr sz="1800"/>
            </a:pPr>
            <a:r>
              <a:rPr lang="en-IN" sz="3200" b="0" dirty="0">
                <a:latin typeface="Arial" panose="020B0604020202020204" pitchFamily="34" charset="0"/>
                <a:cs typeface="Arial" panose="020B0604020202020204" pitchFamily="34" charset="0"/>
              </a:rPr>
              <a:t>	(b) Addressing myths and misconceptions; </a:t>
            </a:r>
          </a:p>
          <a:p>
            <a:pPr marL="342900" indent="-342900" algn="l" defTabSz="914400">
              <a:buFont typeface="Arial" panose="020B0604020202020204" pitchFamily="34" charset="0"/>
              <a:buChar char="•"/>
              <a:defRPr sz="1800"/>
            </a:pPr>
            <a:r>
              <a:rPr lang="en-IN" sz="3200" b="0" dirty="0">
                <a:latin typeface="Arial" panose="020B0604020202020204" pitchFamily="34" charset="0"/>
                <a:cs typeface="Arial" panose="020B0604020202020204" pitchFamily="34" charset="0"/>
              </a:rPr>
              <a:t>Support DSO on</a:t>
            </a:r>
          </a:p>
          <a:p>
            <a:pPr algn="l" defTabSz="914400">
              <a:tabLst>
                <a:tab pos="396875" algn="l"/>
              </a:tabLst>
              <a:defRPr sz="1800"/>
            </a:pPr>
            <a:r>
              <a:rPr lang="en-IN" sz="3200" b="0" dirty="0">
                <a:latin typeface="Arial" panose="020B0604020202020204" pitchFamily="34" charset="0"/>
                <a:cs typeface="Arial" panose="020B0604020202020204" pitchFamily="34" charset="0"/>
              </a:rPr>
              <a:t>	(a) Contact tracing as per SOPs</a:t>
            </a:r>
          </a:p>
          <a:p>
            <a:pPr algn="l" defTabSz="914400">
              <a:tabLst>
                <a:tab pos="396875" algn="l"/>
              </a:tabLst>
              <a:defRPr sz="1800"/>
            </a:pPr>
            <a:r>
              <a:rPr lang="en-IN" sz="3200" b="0" dirty="0">
                <a:latin typeface="Arial" panose="020B0604020202020204" pitchFamily="34" charset="0"/>
                <a:cs typeface="Arial" panose="020B0604020202020204" pitchFamily="34" charset="0"/>
              </a:rPr>
              <a:t>	(b) Link public health  (home quarantine, home  care, and supportive services for HRG and probable cases) in urban and rural areas &amp;</a:t>
            </a:r>
          </a:p>
          <a:p>
            <a:pPr algn="l" defTabSz="914400">
              <a:tabLst>
                <a:tab pos="396875" algn="l"/>
              </a:tabLst>
              <a:defRPr sz="1800"/>
            </a:pPr>
            <a:r>
              <a:rPr lang="en-IN" sz="3200" b="0" dirty="0">
                <a:latin typeface="Arial" panose="020B0604020202020204" pitchFamily="34" charset="0"/>
                <a:cs typeface="Arial" panose="020B0604020202020204" pitchFamily="34" charset="0"/>
              </a:rPr>
              <a:t>	(c) Psychosocial care and discrimination stigma and discrimination.</a:t>
            </a:r>
          </a:p>
          <a:p>
            <a:pPr marL="347663" indent="-347663" algn="l" defTabSz="914400">
              <a:buFont typeface="Arial" panose="020B0604020202020204" pitchFamily="34" charset="0"/>
              <a:buChar char="•"/>
              <a:defRPr sz="1800"/>
            </a:pPr>
            <a:r>
              <a:rPr lang="en-IN" sz="3200" b="0" dirty="0">
                <a:latin typeface="Arial" panose="020B0604020202020204" pitchFamily="34" charset="0"/>
                <a:cs typeface="Arial" panose="020B0604020202020204" pitchFamily="34" charset="0"/>
              </a:rPr>
              <a:t>Reporting and feedback across different phases of COVID-19 pandemic (no cases, imported/sporadic cases, clusters and community wide transmission) </a:t>
            </a:r>
          </a:p>
          <a:p>
            <a:pPr marL="342900" indent="-342900" algn="l" defTabSz="914400">
              <a:buFont typeface="Arial" panose="020B0604020202020204" pitchFamily="34" charset="0"/>
              <a:buChar char="•"/>
              <a:defRPr sz="1800"/>
            </a:pPr>
            <a:r>
              <a:rPr lang="en-IN" sz="3200" b="0" dirty="0">
                <a:latin typeface="Arial" panose="020B0604020202020204" pitchFamily="34" charset="0"/>
                <a:cs typeface="Arial" panose="020B0604020202020204" pitchFamily="34" charset="0"/>
              </a:rPr>
              <a:t>Personal Safety and Precautions</a:t>
            </a:r>
          </a:p>
          <a:p>
            <a:pPr marL="342900" indent="-342900" algn="l" defTabSz="914400">
              <a:buFont typeface="Arial" panose="020B0604020202020204" pitchFamily="34" charset="0"/>
              <a:buChar char="•"/>
              <a:defRPr sz="1800"/>
            </a:pPr>
            <a:r>
              <a:rPr lang="en-IN" sz="3200" b="0" dirty="0">
                <a:latin typeface="Arial" panose="020B0604020202020204" pitchFamily="34" charset="0"/>
                <a:cs typeface="Arial" panose="020B0604020202020204" pitchFamily="34" charset="0"/>
              </a:rPr>
              <a:t>Supervision of effective usage COVID-19 IEC materials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4">
                                            <p:txEl>
                                              <p:pRg st="9" end="9"/>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4">
                                            <p:txEl>
                                              <p:pRg st="10" end="1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9">
                                            <p:bg/>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
                                            <p:txEl>
                                              <p:pRg st="0" end="0"/>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nodePh="1">
                                  <p:stCondLst>
                                    <p:cond delay="0"/>
                                  </p:stCondLst>
                                  <p:endCondLst>
                                    <p:cond evt="begin" delay="0">
                                      <p:tn val="67"/>
                                    </p:cond>
                                  </p:endCondLst>
                                  <p:childTnLst>
                                    <p:set>
                                      <p:cBhvr>
                                        <p:cTn id="6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uiExpand="1" build="p" bldLvl="2" animBg="1"/>
      <p:bldP spid="3" grpId="0"/>
      <p:bldP spid="4" grpId="0" build="p" bldLvl="2"/>
      <p:bldP spid="24" grpId="0" build="p" bldLvl="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5" name="Group"/>
          <p:cNvGrpSpPr/>
          <p:nvPr/>
        </p:nvGrpSpPr>
        <p:grpSpPr>
          <a:xfrm>
            <a:off x="300010" y="12315300"/>
            <a:ext cx="4601210" cy="995767"/>
            <a:chOff x="0" y="0"/>
            <a:chExt cx="4601208" cy="995765"/>
          </a:xfrm>
        </p:grpSpPr>
        <p:pic>
          <p:nvPicPr>
            <p:cNvPr id="1030" name="Picture 3" descr="Picture 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1031" name="Picture 5" descr="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1032"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1033"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1034" name="ministry-and-health-family-welfare.png" descr="ministry-and-health-family-welfare.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1039" name="Group"/>
          <p:cNvGrpSpPr/>
          <p:nvPr/>
        </p:nvGrpSpPr>
        <p:grpSpPr>
          <a:xfrm>
            <a:off x="23097931" y="13055999"/>
            <a:ext cx="2098868" cy="1540535"/>
            <a:chOff x="0" y="2515"/>
            <a:chExt cx="2098867" cy="1540534"/>
          </a:xfrm>
        </p:grpSpPr>
        <p:sp>
          <p:nvSpPr>
            <p:cNvPr id="1037" name="38"/>
            <p:cNvSpPr/>
            <p:nvPr/>
          </p:nvSpPr>
          <p:spPr>
            <a:xfrm>
              <a:off x="828867" y="27305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b="0">
                  <a:solidFill>
                    <a:srgbClr val="FFFFFF"/>
                  </a:solidFill>
                </a:defRPr>
              </a:pPr>
              <a:r>
                <a:rPr lang="en-US" b="0" dirty="0">
                  <a:latin typeface="Arial" panose="020B0604020202020204" pitchFamily="34" charset="0"/>
                  <a:cs typeface="Arial" panose="020B0604020202020204" pitchFamily="34" charset="0"/>
                </a:rPr>
                <a:t>40</a:t>
              </a:r>
              <a:endParaRPr b="0" dirty="0">
                <a:latin typeface="Arial" panose="020B0604020202020204" pitchFamily="34" charset="0"/>
                <a:cs typeface="Arial" panose="020B0604020202020204" pitchFamily="34" charset="0"/>
              </a:endParaRPr>
            </a:p>
          </p:txBody>
        </p:sp>
        <p:pic>
          <p:nvPicPr>
            <p:cNvPr id="1038" name="Image" descr="Image"/>
            <p:cNvPicPr>
              <a:picLocks noChangeAspect="1"/>
            </p:cNvPicPr>
            <p:nvPr/>
          </p:nvPicPr>
          <p:blipFill>
            <a:blip r:embed="rId8"/>
            <a:stretch>
              <a:fillRect/>
            </a:stretch>
          </p:blipFill>
          <p:spPr>
            <a:xfrm>
              <a:off x="0" y="2515"/>
              <a:ext cx="554528" cy="541069"/>
            </a:xfrm>
            <a:prstGeom prst="rect">
              <a:avLst/>
            </a:prstGeom>
            <a:ln w="12700" cap="flat">
              <a:noFill/>
              <a:miter lim="400000"/>
            </a:ln>
            <a:effectLst/>
          </p:spPr>
        </p:pic>
      </p:grpSp>
      <p:sp>
        <p:nvSpPr>
          <p:cNvPr id="188" name="Rectangle 1">
            <a:extLst>
              <a:ext uri="{FF2B5EF4-FFF2-40B4-BE49-F238E27FC236}">
                <a16:creationId xmlns:a16="http://schemas.microsoft.com/office/drawing/2014/main" id="{1DDBD5FB-32BB-9A4E-8B89-70A4B8A76A20}"/>
              </a:ext>
            </a:extLst>
          </p:cNvPr>
          <p:cNvSpPr txBox="1"/>
          <p:nvPr/>
        </p:nvSpPr>
        <p:spPr>
          <a:xfrm>
            <a:off x="576568" y="5497829"/>
            <a:ext cx="7873226" cy="2862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914400">
              <a:defRPr sz="6000" cap="all">
                <a:solidFill>
                  <a:srgbClr val="FFFFFF"/>
                </a:solidFill>
              </a:defRPr>
            </a:pPr>
            <a:r>
              <a:rPr b="0" dirty="0">
                <a:latin typeface="Arial" panose="020B0604020202020204" pitchFamily="34" charset="0"/>
                <a:cs typeface="Arial" panose="020B0604020202020204" pitchFamily="34" charset="0"/>
              </a:rPr>
              <a:t>let’s hear </a:t>
            </a:r>
          </a:p>
          <a:p>
            <a:pPr defTabSz="914400">
              <a:defRPr sz="6000" cap="all">
                <a:solidFill>
                  <a:srgbClr val="FFFFFF"/>
                </a:solidFill>
              </a:defRPr>
            </a:pPr>
            <a:r>
              <a:rPr b="0" dirty="0">
                <a:latin typeface="Arial" panose="020B0604020202020204" pitchFamily="34" charset="0"/>
                <a:cs typeface="Arial" panose="020B0604020202020204" pitchFamily="34" charset="0"/>
              </a:rPr>
              <a:t>your </a:t>
            </a:r>
          </a:p>
          <a:p>
            <a:pPr defTabSz="914400">
              <a:defRPr sz="6000" cap="all">
                <a:solidFill>
                  <a:srgbClr val="FFFFFF"/>
                </a:solidFill>
              </a:defRPr>
            </a:pPr>
            <a:r>
              <a:rPr b="0" dirty="0">
                <a:latin typeface="Arial" panose="020B0604020202020204" pitchFamily="34" charset="0"/>
                <a:cs typeface="Arial" panose="020B0604020202020204" pitchFamily="34" charset="0"/>
              </a:rPr>
              <a:t>answers.</a:t>
            </a:r>
          </a:p>
        </p:txBody>
      </p:sp>
      <p:pic>
        <p:nvPicPr>
          <p:cNvPr id="68" name="Covid game 2-01.jpg" descr="Covid game 2-01.jpg">
            <a:extLst>
              <a:ext uri="{FF2B5EF4-FFF2-40B4-BE49-F238E27FC236}">
                <a16:creationId xmlns:a16="http://schemas.microsoft.com/office/drawing/2014/main" id="{85972DBF-2DAA-7743-8327-E77019845499}"/>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9813825" y="576538"/>
            <a:ext cx="3006964" cy="3006964"/>
          </a:xfrm>
          <a:prstGeom prst="rect">
            <a:avLst/>
          </a:prstGeom>
          <a:ln w="12700">
            <a:miter lim="400000"/>
          </a:ln>
        </p:spPr>
      </p:pic>
      <p:pic>
        <p:nvPicPr>
          <p:cNvPr id="69" name="Covid game 2-02.jpg" descr="Covid game 2-02.jpg">
            <a:extLst>
              <a:ext uri="{FF2B5EF4-FFF2-40B4-BE49-F238E27FC236}">
                <a16:creationId xmlns:a16="http://schemas.microsoft.com/office/drawing/2014/main" id="{0BC86A13-E136-9D43-A3E3-08E46D022ED6}"/>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12968090" y="589238"/>
            <a:ext cx="3006966" cy="3006964"/>
          </a:xfrm>
          <a:prstGeom prst="rect">
            <a:avLst/>
          </a:prstGeom>
          <a:ln w="12700">
            <a:miter lim="400000"/>
          </a:ln>
        </p:spPr>
      </p:pic>
      <p:pic>
        <p:nvPicPr>
          <p:cNvPr id="70" name="Covid game 2-03.jpg" descr="Covid game 2-03.jpg">
            <a:extLst>
              <a:ext uri="{FF2B5EF4-FFF2-40B4-BE49-F238E27FC236}">
                <a16:creationId xmlns:a16="http://schemas.microsoft.com/office/drawing/2014/main" id="{10DC1C50-C44B-E44B-9A8F-5F5DD015D086}"/>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16122355" y="589238"/>
            <a:ext cx="3006966" cy="3006964"/>
          </a:xfrm>
          <a:prstGeom prst="rect">
            <a:avLst/>
          </a:prstGeom>
          <a:ln w="12700">
            <a:miter lim="400000"/>
          </a:ln>
        </p:spPr>
      </p:pic>
      <p:pic>
        <p:nvPicPr>
          <p:cNvPr id="71" name="Covid game 2-01.jpg" descr="Covid game 2-01.jpg">
            <a:extLst>
              <a:ext uri="{FF2B5EF4-FFF2-40B4-BE49-F238E27FC236}">
                <a16:creationId xmlns:a16="http://schemas.microsoft.com/office/drawing/2014/main" id="{697997DF-F337-F141-BF83-BEA3533A7F9A}"/>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9276622" y="614638"/>
            <a:ext cx="3006965" cy="3006964"/>
          </a:xfrm>
          <a:prstGeom prst="rect">
            <a:avLst/>
          </a:prstGeom>
          <a:ln w="12700">
            <a:miter lim="400000"/>
          </a:ln>
        </p:spPr>
      </p:pic>
      <p:pic>
        <p:nvPicPr>
          <p:cNvPr id="72" name="Covid game 2-05.jpg" descr="Covid game 2-05.jpg">
            <a:extLst>
              <a:ext uri="{FF2B5EF4-FFF2-40B4-BE49-F238E27FC236}">
                <a16:creationId xmlns:a16="http://schemas.microsoft.com/office/drawing/2014/main" id="{00B0C43B-54E5-7C4D-B8B0-9B2D9495656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813825" y="3729679"/>
            <a:ext cx="3006965" cy="3006965"/>
          </a:xfrm>
          <a:prstGeom prst="rect">
            <a:avLst/>
          </a:prstGeom>
          <a:ln w="12700">
            <a:miter lim="400000"/>
          </a:ln>
        </p:spPr>
      </p:pic>
      <p:pic>
        <p:nvPicPr>
          <p:cNvPr id="73" name="Covid game 2-06.jpg" descr="Covid game 2-06.jpg">
            <a:extLst>
              <a:ext uri="{FF2B5EF4-FFF2-40B4-BE49-F238E27FC236}">
                <a16:creationId xmlns:a16="http://schemas.microsoft.com/office/drawing/2014/main" id="{8A93DBEB-9578-2B4F-96D8-AAE0505FB827}"/>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968090" y="3742379"/>
            <a:ext cx="3006965" cy="3006965"/>
          </a:xfrm>
          <a:prstGeom prst="rect">
            <a:avLst/>
          </a:prstGeom>
          <a:ln w="12700">
            <a:miter lim="400000"/>
          </a:ln>
        </p:spPr>
      </p:pic>
      <p:pic>
        <p:nvPicPr>
          <p:cNvPr id="74" name="Covid game 2-07.jpg" descr="Covid game 2-07.jpg">
            <a:extLst>
              <a:ext uri="{FF2B5EF4-FFF2-40B4-BE49-F238E27FC236}">
                <a16:creationId xmlns:a16="http://schemas.microsoft.com/office/drawing/2014/main" id="{E3567989-D534-B944-9BD9-71857E0BE5AA}"/>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6122356" y="3742379"/>
            <a:ext cx="3006965" cy="3006965"/>
          </a:xfrm>
          <a:prstGeom prst="rect">
            <a:avLst/>
          </a:prstGeom>
          <a:ln w="12700">
            <a:miter lim="400000"/>
          </a:ln>
        </p:spPr>
      </p:pic>
      <p:pic>
        <p:nvPicPr>
          <p:cNvPr id="75" name="Covid game 2-08.jpg" descr="Covid game 2-08.jpg">
            <a:extLst>
              <a:ext uri="{FF2B5EF4-FFF2-40B4-BE49-F238E27FC236}">
                <a16:creationId xmlns:a16="http://schemas.microsoft.com/office/drawing/2014/main" id="{F150BD2C-4AF1-A542-B46A-1927D0BFAB2D}"/>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9276620" y="3716979"/>
            <a:ext cx="3006965" cy="3006965"/>
          </a:xfrm>
          <a:prstGeom prst="rect">
            <a:avLst/>
          </a:prstGeom>
          <a:ln w="12700">
            <a:miter lim="400000"/>
          </a:ln>
        </p:spPr>
      </p:pic>
      <p:pic>
        <p:nvPicPr>
          <p:cNvPr id="76" name="Covid game 2-09.jpg" descr="Covid game 2-09.jpg">
            <a:extLst>
              <a:ext uri="{FF2B5EF4-FFF2-40B4-BE49-F238E27FC236}">
                <a16:creationId xmlns:a16="http://schemas.microsoft.com/office/drawing/2014/main" id="{B5AE3A89-FB78-FA4F-80B9-A8A986728757}"/>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813825" y="6882821"/>
            <a:ext cx="3006965" cy="3006965"/>
          </a:xfrm>
          <a:prstGeom prst="rect">
            <a:avLst/>
          </a:prstGeom>
          <a:ln w="12700">
            <a:miter lim="400000"/>
          </a:ln>
        </p:spPr>
      </p:pic>
      <p:pic>
        <p:nvPicPr>
          <p:cNvPr id="77" name="Covid game 2-10.jpg" descr="Covid game 2-10.jpg">
            <a:extLst>
              <a:ext uri="{FF2B5EF4-FFF2-40B4-BE49-F238E27FC236}">
                <a16:creationId xmlns:a16="http://schemas.microsoft.com/office/drawing/2014/main" id="{872F3EAE-D32D-0A4E-804A-3CB94A61977F}"/>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2968090" y="6882821"/>
            <a:ext cx="3006965" cy="3006965"/>
          </a:xfrm>
          <a:prstGeom prst="rect">
            <a:avLst/>
          </a:prstGeom>
          <a:ln w="12700">
            <a:miter lim="400000"/>
          </a:ln>
        </p:spPr>
      </p:pic>
      <p:pic>
        <p:nvPicPr>
          <p:cNvPr id="78" name="Covid game 2-11.jpg" descr="Covid game 2-11.jpg">
            <a:extLst>
              <a:ext uri="{FF2B5EF4-FFF2-40B4-BE49-F238E27FC236}">
                <a16:creationId xmlns:a16="http://schemas.microsoft.com/office/drawing/2014/main" id="{65160728-2647-6A43-A018-DF2FDE2B2173}"/>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6122356" y="6870121"/>
            <a:ext cx="3006965" cy="3006965"/>
          </a:xfrm>
          <a:prstGeom prst="rect">
            <a:avLst/>
          </a:prstGeom>
          <a:ln w="12700">
            <a:miter lim="400000"/>
          </a:ln>
        </p:spPr>
      </p:pic>
      <p:pic>
        <p:nvPicPr>
          <p:cNvPr id="79" name="Covid game 2-12.jpg" descr="Covid game 2-12.jpg">
            <a:extLst>
              <a:ext uri="{FF2B5EF4-FFF2-40B4-BE49-F238E27FC236}">
                <a16:creationId xmlns:a16="http://schemas.microsoft.com/office/drawing/2014/main" id="{3D945D74-D0E0-524A-AEE5-B2D6712A5AA3}"/>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9276620" y="6870121"/>
            <a:ext cx="3006965" cy="3006965"/>
          </a:xfrm>
          <a:prstGeom prst="rect">
            <a:avLst/>
          </a:prstGeom>
          <a:ln w="12700">
            <a:miter lim="400000"/>
          </a:ln>
        </p:spPr>
      </p:pic>
      <p:pic>
        <p:nvPicPr>
          <p:cNvPr id="80" name="Covid game 2-13.jpg" descr="Covid game 2-13.jpg">
            <a:extLst>
              <a:ext uri="{FF2B5EF4-FFF2-40B4-BE49-F238E27FC236}">
                <a16:creationId xmlns:a16="http://schemas.microsoft.com/office/drawing/2014/main" id="{C429CC69-6228-C14F-9D1D-8CE80BD2B171}"/>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9813825" y="10035965"/>
            <a:ext cx="3006965" cy="3006964"/>
          </a:xfrm>
          <a:prstGeom prst="rect">
            <a:avLst/>
          </a:prstGeom>
          <a:ln w="12700">
            <a:miter lim="400000"/>
          </a:ln>
        </p:spPr>
      </p:pic>
      <p:pic>
        <p:nvPicPr>
          <p:cNvPr id="81" name="Covid game 2-14.jpg" descr="Covid game 2-14.jpg">
            <a:extLst>
              <a:ext uri="{FF2B5EF4-FFF2-40B4-BE49-F238E27FC236}">
                <a16:creationId xmlns:a16="http://schemas.microsoft.com/office/drawing/2014/main" id="{E2B96C96-8856-AB44-94B2-32FF879BD506}"/>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12968090" y="10023265"/>
            <a:ext cx="3006965" cy="3006964"/>
          </a:xfrm>
          <a:prstGeom prst="rect">
            <a:avLst/>
          </a:prstGeom>
          <a:ln w="12700">
            <a:miter lim="400000"/>
          </a:ln>
        </p:spPr>
      </p:pic>
      <p:pic>
        <p:nvPicPr>
          <p:cNvPr id="82" name="Covid game 2-15.jpg" descr="Covid game 2-15.jpg">
            <a:extLst>
              <a:ext uri="{FF2B5EF4-FFF2-40B4-BE49-F238E27FC236}">
                <a16:creationId xmlns:a16="http://schemas.microsoft.com/office/drawing/2014/main" id="{F8E59087-163D-DC4B-8464-1DF046AA06F7}"/>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16122356" y="10048665"/>
            <a:ext cx="3006965" cy="3006964"/>
          </a:xfrm>
          <a:prstGeom prst="rect">
            <a:avLst/>
          </a:prstGeom>
          <a:ln w="12700">
            <a:miter lim="400000"/>
          </a:ln>
        </p:spPr>
      </p:pic>
      <p:pic>
        <p:nvPicPr>
          <p:cNvPr id="83" name="Covid game 2-16.jpg" descr="Covid game 2-16.jpg">
            <a:extLst>
              <a:ext uri="{FF2B5EF4-FFF2-40B4-BE49-F238E27FC236}">
                <a16:creationId xmlns:a16="http://schemas.microsoft.com/office/drawing/2014/main" id="{5314E175-869C-174C-B35D-C4BCFA82DD26}"/>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19276620" y="9997865"/>
            <a:ext cx="3006965" cy="3006964"/>
          </a:xfrm>
          <a:prstGeom prst="rect">
            <a:avLst/>
          </a:prstGeom>
          <a:ln w="12700">
            <a:miter lim="400000"/>
          </a:ln>
        </p:spPr>
      </p:pic>
      <p:grpSp>
        <p:nvGrpSpPr>
          <p:cNvPr id="9" name="Group 8">
            <a:extLst>
              <a:ext uri="{FF2B5EF4-FFF2-40B4-BE49-F238E27FC236}">
                <a16:creationId xmlns:a16="http://schemas.microsoft.com/office/drawing/2014/main" id="{1AB7BFAA-0BB6-FD40-BB94-B3AE5FFDCDF0}"/>
              </a:ext>
            </a:extLst>
          </p:cNvPr>
          <p:cNvGrpSpPr/>
          <p:nvPr/>
        </p:nvGrpSpPr>
        <p:grpSpPr>
          <a:xfrm>
            <a:off x="13133674" y="708619"/>
            <a:ext cx="2667262" cy="1346871"/>
            <a:chOff x="13133674" y="708619"/>
            <a:chExt cx="2667262" cy="1346871"/>
          </a:xfrm>
        </p:grpSpPr>
        <p:pic>
          <p:nvPicPr>
            <p:cNvPr id="84" name="Image" descr="Image">
              <a:extLst>
                <a:ext uri="{FF2B5EF4-FFF2-40B4-BE49-F238E27FC236}">
                  <a16:creationId xmlns:a16="http://schemas.microsoft.com/office/drawing/2014/main" id="{78686EAB-FF6A-E24E-9705-CD0CBA7B2717}"/>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3133674" y="708619"/>
              <a:ext cx="764516" cy="745958"/>
            </a:xfrm>
            <a:prstGeom prst="rect">
              <a:avLst/>
            </a:prstGeom>
            <a:ln w="12700">
              <a:miter lim="400000"/>
            </a:ln>
          </p:spPr>
        </p:pic>
        <p:pic>
          <p:nvPicPr>
            <p:cNvPr id="85" name="Image" descr="Image">
              <a:extLst>
                <a:ext uri="{FF2B5EF4-FFF2-40B4-BE49-F238E27FC236}">
                  <a16:creationId xmlns:a16="http://schemas.microsoft.com/office/drawing/2014/main" id="{A3BA513F-A292-CB4D-A2FF-DBBC384A67A0}"/>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5036420" y="1309532"/>
              <a:ext cx="764516" cy="745958"/>
            </a:xfrm>
            <a:prstGeom prst="rect">
              <a:avLst/>
            </a:prstGeom>
            <a:ln w="12700">
              <a:miter lim="400000"/>
            </a:ln>
          </p:spPr>
        </p:pic>
      </p:grpSp>
      <p:grpSp>
        <p:nvGrpSpPr>
          <p:cNvPr id="11" name="Group 10">
            <a:extLst>
              <a:ext uri="{FF2B5EF4-FFF2-40B4-BE49-F238E27FC236}">
                <a16:creationId xmlns:a16="http://schemas.microsoft.com/office/drawing/2014/main" id="{3F0ADD82-EB9C-CC4D-9756-8B656596C945}"/>
              </a:ext>
            </a:extLst>
          </p:cNvPr>
          <p:cNvGrpSpPr/>
          <p:nvPr/>
        </p:nvGrpSpPr>
        <p:grpSpPr>
          <a:xfrm>
            <a:off x="16292286" y="708619"/>
            <a:ext cx="2700269" cy="1346871"/>
            <a:chOff x="16292286" y="708619"/>
            <a:chExt cx="2700269" cy="1346871"/>
          </a:xfrm>
        </p:grpSpPr>
        <p:pic>
          <p:nvPicPr>
            <p:cNvPr id="86" name="Image" descr="Image">
              <a:extLst>
                <a:ext uri="{FF2B5EF4-FFF2-40B4-BE49-F238E27FC236}">
                  <a16:creationId xmlns:a16="http://schemas.microsoft.com/office/drawing/2014/main" id="{E205A3E8-63B0-7742-8153-1E5D2F61D6A8}"/>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6292286" y="708619"/>
              <a:ext cx="764516" cy="745958"/>
            </a:xfrm>
            <a:prstGeom prst="rect">
              <a:avLst/>
            </a:prstGeom>
            <a:ln w="12700">
              <a:miter lim="400000"/>
            </a:ln>
          </p:spPr>
        </p:pic>
        <p:pic>
          <p:nvPicPr>
            <p:cNvPr id="87" name="Image" descr="Image">
              <a:extLst>
                <a:ext uri="{FF2B5EF4-FFF2-40B4-BE49-F238E27FC236}">
                  <a16:creationId xmlns:a16="http://schemas.microsoft.com/office/drawing/2014/main" id="{6BE0C84E-E22F-274C-AEB6-765CE9E7BE76}"/>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8228039" y="1309532"/>
              <a:ext cx="764516" cy="745958"/>
            </a:xfrm>
            <a:prstGeom prst="rect">
              <a:avLst/>
            </a:prstGeom>
            <a:ln w="12700">
              <a:miter lim="400000"/>
            </a:ln>
          </p:spPr>
        </p:pic>
      </p:grpSp>
      <p:grpSp>
        <p:nvGrpSpPr>
          <p:cNvPr id="13" name="Group 12">
            <a:extLst>
              <a:ext uri="{FF2B5EF4-FFF2-40B4-BE49-F238E27FC236}">
                <a16:creationId xmlns:a16="http://schemas.microsoft.com/office/drawing/2014/main" id="{FE5AB620-61ED-B142-849C-34CD328DB3CA}"/>
              </a:ext>
            </a:extLst>
          </p:cNvPr>
          <p:cNvGrpSpPr/>
          <p:nvPr/>
        </p:nvGrpSpPr>
        <p:grpSpPr>
          <a:xfrm>
            <a:off x="16275782" y="3783020"/>
            <a:ext cx="2700270" cy="1346871"/>
            <a:chOff x="16275782" y="3783020"/>
            <a:chExt cx="2700270" cy="1346871"/>
          </a:xfrm>
        </p:grpSpPr>
        <p:pic>
          <p:nvPicPr>
            <p:cNvPr id="88" name="Image" descr="Image">
              <a:extLst>
                <a:ext uri="{FF2B5EF4-FFF2-40B4-BE49-F238E27FC236}">
                  <a16:creationId xmlns:a16="http://schemas.microsoft.com/office/drawing/2014/main" id="{2F3A2A00-BA94-364C-89B7-3391C256B1C8}"/>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6275782" y="3783020"/>
              <a:ext cx="764516" cy="745958"/>
            </a:xfrm>
            <a:prstGeom prst="rect">
              <a:avLst/>
            </a:prstGeom>
            <a:ln w="12700">
              <a:miter lim="400000"/>
            </a:ln>
          </p:spPr>
        </p:pic>
        <p:pic>
          <p:nvPicPr>
            <p:cNvPr id="89" name="Image" descr="Image">
              <a:extLst>
                <a:ext uri="{FF2B5EF4-FFF2-40B4-BE49-F238E27FC236}">
                  <a16:creationId xmlns:a16="http://schemas.microsoft.com/office/drawing/2014/main" id="{E2CCC0EE-2A66-504E-912E-9CFE727682EC}"/>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8211535" y="4383933"/>
              <a:ext cx="764517" cy="745958"/>
            </a:xfrm>
            <a:prstGeom prst="rect">
              <a:avLst/>
            </a:prstGeom>
            <a:ln w="12700">
              <a:miter lim="400000"/>
            </a:ln>
          </p:spPr>
        </p:pic>
      </p:grpSp>
      <p:grpSp>
        <p:nvGrpSpPr>
          <p:cNvPr id="15" name="Group 14">
            <a:extLst>
              <a:ext uri="{FF2B5EF4-FFF2-40B4-BE49-F238E27FC236}">
                <a16:creationId xmlns:a16="http://schemas.microsoft.com/office/drawing/2014/main" id="{BACBC422-BEE0-1541-945A-5F0E937D2DA3}"/>
              </a:ext>
            </a:extLst>
          </p:cNvPr>
          <p:cNvGrpSpPr/>
          <p:nvPr/>
        </p:nvGrpSpPr>
        <p:grpSpPr>
          <a:xfrm>
            <a:off x="19430049" y="7073927"/>
            <a:ext cx="2700269" cy="1346871"/>
            <a:chOff x="19430049" y="7073927"/>
            <a:chExt cx="2700269" cy="1346871"/>
          </a:xfrm>
        </p:grpSpPr>
        <p:pic>
          <p:nvPicPr>
            <p:cNvPr id="90" name="Image" descr="Image">
              <a:extLst>
                <a:ext uri="{FF2B5EF4-FFF2-40B4-BE49-F238E27FC236}">
                  <a16:creationId xmlns:a16="http://schemas.microsoft.com/office/drawing/2014/main" id="{622E6EEB-3861-F445-9CEA-8E4A2627B101}"/>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9430049" y="7073927"/>
              <a:ext cx="764516" cy="745958"/>
            </a:xfrm>
            <a:prstGeom prst="rect">
              <a:avLst/>
            </a:prstGeom>
            <a:ln w="12700">
              <a:miter lim="400000"/>
            </a:ln>
          </p:spPr>
        </p:pic>
        <p:pic>
          <p:nvPicPr>
            <p:cNvPr id="91" name="Image" descr="Image">
              <a:extLst>
                <a:ext uri="{FF2B5EF4-FFF2-40B4-BE49-F238E27FC236}">
                  <a16:creationId xmlns:a16="http://schemas.microsoft.com/office/drawing/2014/main" id="{2919BCFE-28F2-694C-8F95-7F49F312430C}"/>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21365802" y="7674840"/>
              <a:ext cx="764516" cy="745958"/>
            </a:xfrm>
            <a:prstGeom prst="rect">
              <a:avLst/>
            </a:prstGeom>
            <a:ln w="12700">
              <a:miter lim="400000"/>
            </a:ln>
          </p:spPr>
        </p:pic>
      </p:grpSp>
      <p:grpSp>
        <p:nvGrpSpPr>
          <p:cNvPr id="14" name="Group 13">
            <a:extLst>
              <a:ext uri="{FF2B5EF4-FFF2-40B4-BE49-F238E27FC236}">
                <a16:creationId xmlns:a16="http://schemas.microsoft.com/office/drawing/2014/main" id="{DF90742E-56CB-BF4C-B0B3-09D37F7CA322}"/>
              </a:ext>
            </a:extLst>
          </p:cNvPr>
          <p:cNvGrpSpPr/>
          <p:nvPr/>
        </p:nvGrpSpPr>
        <p:grpSpPr>
          <a:xfrm>
            <a:off x="13121517" y="6924414"/>
            <a:ext cx="2700269" cy="1321471"/>
            <a:chOff x="13121517" y="6924414"/>
            <a:chExt cx="2700269" cy="1321471"/>
          </a:xfrm>
        </p:grpSpPr>
        <p:pic>
          <p:nvPicPr>
            <p:cNvPr id="92" name="Image" descr="Image">
              <a:extLst>
                <a:ext uri="{FF2B5EF4-FFF2-40B4-BE49-F238E27FC236}">
                  <a16:creationId xmlns:a16="http://schemas.microsoft.com/office/drawing/2014/main" id="{D959FAB1-C560-8F4B-AF80-975E679D9512}"/>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3121517" y="6924414"/>
              <a:ext cx="764516" cy="745958"/>
            </a:xfrm>
            <a:prstGeom prst="rect">
              <a:avLst/>
            </a:prstGeom>
            <a:ln w="12700">
              <a:miter lim="400000"/>
            </a:ln>
          </p:spPr>
        </p:pic>
        <p:pic>
          <p:nvPicPr>
            <p:cNvPr id="93" name="Image" descr="Image">
              <a:extLst>
                <a:ext uri="{FF2B5EF4-FFF2-40B4-BE49-F238E27FC236}">
                  <a16:creationId xmlns:a16="http://schemas.microsoft.com/office/drawing/2014/main" id="{60E071AA-9311-7045-AA1F-FE133D10D2AD}"/>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5057270" y="7499927"/>
              <a:ext cx="764516" cy="745958"/>
            </a:xfrm>
            <a:prstGeom prst="rect">
              <a:avLst/>
            </a:prstGeom>
            <a:ln w="12700">
              <a:miter lim="400000"/>
            </a:ln>
          </p:spPr>
        </p:pic>
      </p:grpSp>
      <p:grpSp>
        <p:nvGrpSpPr>
          <p:cNvPr id="12" name="Group 11">
            <a:extLst>
              <a:ext uri="{FF2B5EF4-FFF2-40B4-BE49-F238E27FC236}">
                <a16:creationId xmlns:a16="http://schemas.microsoft.com/office/drawing/2014/main" id="{2165FBD4-5017-C046-A0F5-308011D73065}"/>
              </a:ext>
            </a:extLst>
          </p:cNvPr>
          <p:cNvGrpSpPr/>
          <p:nvPr/>
        </p:nvGrpSpPr>
        <p:grpSpPr>
          <a:xfrm>
            <a:off x="9967251" y="3783020"/>
            <a:ext cx="2700271" cy="1280830"/>
            <a:chOff x="9967251" y="3783020"/>
            <a:chExt cx="2700271" cy="1280830"/>
          </a:xfrm>
        </p:grpSpPr>
        <p:pic>
          <p:nvPicPr>
            <p:cNvPr id="94" name="Image" descr="Image">
              <a:extLst>
                <a:ext uri="{FF2B5EF4-FFF2-40B4-BE49-F238E27FC236}">
                  <a16:creationId xmlns:a16="http://schemas.microsoft.com/office/drawing/2014/main" id="{638D3147-8359-9841-BDB3-02034588C622}"/>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9967251" y="3783020"/>
              <a:ext cx="764517" cy="745958"/>
            </a:xfrm>
            <a:prstGeom prst="rect">
              <a:avLst/>
            </a:prstGeom>
            <a:ln w="12700">
              <a:miter lim="400000"/>
            </a:ln>
          </p:spPr>
        </p:pic>
        <p:pic>
          <p:nvPicPr>
            <p:cNvPr id="95" name="Image" descr="Image">
              <a:extLst>
                <a:ext uri="{FF2B5EF4-FFF2-40B4-BE49-F238E27FC236}">
                  <a16:creationId xmlns:a16="http://schemas.microsoft.com/office/drawing/2014/main" id="{83518D3C-65C7-F841-AAEE-65D5B05BCEE2}"/>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1903006" y="4317892"/>
              <a:ext cx="764516" cy="745958"/>
            </a:xfrm>
            <a:prstGeom prst="rect">
              <a:avLst/>
            </a:prstGeom>
            <a:ln w="12700">
              <a:miter lim="400000"/>
            </a:ln>
          </p:spPr>
        </p:pic>
      </p:grpSp>
      <p:grpSp>
        <p:nvGrpSpPr>
          <p:cNvPr id="16" name="Group 15">
            <a:extLst>
              <a:ext uri="{FF2B5EF4-FFF2-40B4-BE49-F238E27FC236}">
                <a16:creationId xmlns:a16="http://schemas.microsoft.com/office/drawing/2014/main" id="{13C114A1-6BE9-8A46-AE3F-32FD854DF558}"/>
              </a:ext>
            </a:extLst>
          </p:cNvPr>
          <p:cNvGrpSpPr/>
          <p:nvPr/>
        </p:nvGrpSpPr>
        <p:grpSpPr>
          <a:xfrm>
            <a:off x="9967252" y="10048663"/>
            <a:ext cx="2700269" cy="1321471"/>
            <a:chOff x="9967252" y="10048663"/>
            <a:chExt cx="2700269" cy="1321471"/>
          </a:xfrm>
        </p:grpSpPr>
        <p:pic>
          <p:nvPicPr>
            <p:cNvPr id="96" name="Image" descr="Image">
              <a:extLst>
                <a:ext uri="{FF2B5EF4-FFF2-40B4-BE49-F238E27FC236}">
                  <a16:creationId xmlns:a16="http://schemas.microsoft.com/office/drawing/2014/main" id="{0B94A7C4-8834-2847-B7FE-20AC3F7F7C87}"/>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9967252" y="10048663"/>
              <a:ext cx="764516" cy="745959"/>
            </a:xfrm>
            <a:prstGeom prst="rect">
              <a:avLst/>
            </a:prstGeom>
            <a:ln w="12700">
              <a:miter lim="400000"/>
            </a:ln>
          </p:spPr>
        </p:pic>
        <p:pic>
          <p:nvPicPr>
            <p:cNvPr id="97" name="Image" descr="Image">
              <a:extLst>
                <a:ext uri="{FF2B5EF4-FFF2-40B4-BE49-F238E27FC236}">
                  <a16:creationId xmlns:a16="http://schemas.microsoft.com/office/drawing/2014/main" id="{4D39EA7E-ED26-A849-8E1F-876D02AC1B11}"/>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1903005" y="10624176"/>
              <a:ext cx="764516" cy="745958"/>
            </a:xfrm>
            <a:prstGeom prst="rect">
              <a:avLst/>
            </a:prstGeom>
            <a:ln w="12700">
              <a:miter lim="400000"/>
            </a:ln>
          </p:spPr>
        </p:pic>
      </p:grpSp>
      <p:grpSp>
        <p:nvGrpSpPr>
          <p:cNvPr id="17" name="Group 16">
            <a:extLst>
              <a:ext uri="{FF2B5EF4-FFF2-40B4-BE49-F238E27FC236}">
                <a16:creationId xmlns:a16="http://schemas.microsoft.com/office/drawing/2014/main" id="{B1E42B61-30E2-F247-A29A-B2A81116DE10}"/>
              </a:ext>
            </a:extLst>
          </p:cNvPr>
          <p:cNvGrpSpPr/>
          <p:nvPr/>
        </p:nvGrpSpPr>
        <p:grpSpPr>
          <a:xfrm>
            <a:off x="16275782" y="10116539"/>
            <a:ext cx="2700270" cy="1346871"/>
            <a:chOff x="16275782" y="10116539"/>
            <a:chExt cx="2700270" cy="1346871"/>
          </a:xfrm>
        </p:grpSpPr>
        <p:pic>
          <p:nvPicPr>
            <p:cNvPr id="98" name="Image" descr="Image">
              <a:extLst>
                <a:ext uri="{FF2B5EF4-FFF2-40B4-BE49-F238E27FC236}">
                  <a16:creationId xmlns:a16="http://schemas.microsoft.com/office/drawing/2014/main" id="{14EB46B2-07DB-BA4B-90C9-D28CF6603883}"/>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6275782" y="10116539"/>
              <a:ext cx="764516" cy="745958"/>
            </a:xfrm>
            <a:prstGeom prst="rect">
              <a:avLst/>
            </a:prstGeom>
            <a:ln w="12700">
              <a:miter lim="400000"/>
            </a:ln>
          </p:spPr>
        </p:pic>
        <p:pic>
          <p:nvPicPr>
            <p:cNvPr id="99" name="Image" descr="Image">
              <a:extLst>
                <a:ext uri="{FF2B5EF4-FFF2-40B4-BE49-F238E27FC236}">
                  <a16:creationId xmlns:a16="http://schemas.microsoft.com/office/drawing/2014/main" id="{CD7EA701-AD3C-B54E-BF1F-E834EB3576A8}"/>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8211535" y="10717452"/>
              <a:ext cx="764517" cy="745958"/>
            </a:xfrm>
            <a:prstGeom prst="rect">
              <a:avLst/>
            </a:prstGeom>
            <a:ln w="12700">
              <a:miter lim="400000"/>
            </a:ln>
          </p:spPr>
        </p:pic>
      </p:grpSp>
      <p:pic>
        <p:nvPicPr>
          <p:cNvPr id="156" name="Covid game 1-01.jpg" descr="Covid game 1-01.jpg">
            <a:extLst>
              <a:ext uri="{FF2B5EF4-FFF2-40B4-BE49-F238E27FC236}">
                <a16:creationId xmlns:a16="http://schemas.microsoft.com/office/drawing/2014/main" id="{5A123CA2-04DF-8B40-A92A-43769EFBCD58}"/>
              </a:ext>
            </a:extLst>
          </p:cNvPr>
          <p:cNvPicPr>
            <a:picLocks noChangeAspect="1"/>
          </p:cNvPicPr>
          <p:nvPr/>
        </p:nvPicPr>
        <p:blipFill>
          <a:blip r:embed="rId26" cstate="email">
            <a:extLst>
              <a:ext uri="{28A0092B-C50C-407E-A947-70E740481C1C}">
                <a14:useLocalDpi xmlns:a14="http://schemas.microsoft.com/office/drawing/2010/main"/>
              </a:ext>
            </a:extLst>
          </a:blip>
          <a:srcRect/>
          <a:stretch>
            <a:fillRect/>
          </a:stretch>
        </p:blipFill>
        <p:spPr>
          <a:xfrm>
            <a:off x="9813824" y="589238"/>
            <a:ext cx="3006965" cy="3006963"/>
          </a:xfrm>
          <a:prstGeom prst="rect">
            <a:avLst/>
          </a:prstGeom>
          <a:ln w="12700">
            <a:miter lim="400000"/>
          </a:ln>
        </p:spPr>
      </p:pic>
      <p:pic>
        <p:nvPicPr>
          <p:cNvPr id="157" name="Covid game 1-02.jpg" descr="Covid game 1-02.jpg">
            <a:extLst>
              <a:ext uri="{FF2B5EF4-FFF2-40B4-BE49-F238E27FC236}">
                <a16:creationId xmlns:a16="http://schemas.microsoft.com/office/drawing/2014/main" id="{E6F716BD-589C-3045-B625-7CA24F674254}"/>
              </a:ext>
            </a:extLst>
          </p:cNvPr>
          <p:cNvPicPr>
            <a:picLocks noChangeAspect="1"/>
          </p:cNvPicPr>
          <p:nvPr/>
        </p:nvPicPr>
        <p:blipFill>
          <a:blip r:embed="rId27" cstate="email">
            <a:extLst>
              <a:ext uri="{28A0092B-C50C-407E-A947-70E740481C1C}">
                <a14:useLocalDpi xmlns:a14="http://schemas.microsoft.com/office/drawing/2010/main"/>
              </a:ext>
            </a:extLst>
          </a:blip>
          <a:srcRect/>
          <a:stretch>
            <a:fillRect/>
          </a:stretch>
        </p:blipFill>
        <p:spPr>
          <a:xfrm>
            <a:off x="12963010" y="576538"/>
            <a:ext cx="3006965" cy="3006963"/>
          </a:xfrm>
          <a:prstGeom prst="rect">
            <a:avLst/>
          </a:prstGeom>
          <a:ln w="12700">
            <a:miter lim="400000"/>
          </a:ln>
        </p:spPr>
      </p:pic>
      <p:pic>
        <p:nvPicPr>
          <p:cNvPr id="158" name="Covid game 1-03.jpg" descr="Covid game 1-03.jpg">
            <a:extLst>
              <a:ext uri="{FF2B5EF4-FFF2-40B4-BE49-F238E27FC236}">
                <a16:creationId xmlns:a16="http://schemas.microsoft.com/office/drawing/2014/main" id="{C6BDB845-35FC-E94C-BDE6-DA3C2F645B2E}"/>
              </a:ext>
            </a:extLst>
          </p:cNvPr>
          <p:cNvPicPr>
            <a:picLocks noChangeAspect="1"/>
          </p:cNvPicPr>
          <p:nvPr/>
        </p:nvPicPr>
        <p:blipFill>
          <a:blip r:embed="rId28" cstate="email">
            <a:extLst>
              <a:ext uri="{28A0092B-C50C-407E-A947-70E740481C1C}">
                <a14:useLocalDpi xmlns:a14="http://schemas.microsoft.com/office/drawing/2010/main"/>
              </a:ext>
            </a:extLst>
          </a:blip>
          <a:srcRect/>
          <a:stretch>
            <a:fillRect/>
          </a:stretch>
        </p:blipFill>
        <p:spPr>
          <a:xfrm>
            <a:off x="16122356" y="563838"/>
            <a:ext cx="3006965" cy="3006963"/>
          </a:xfrm>
          <a:prstGeom prst="rect">
            <a:avLst/>
          </a:prstGeom>
          <a:ln w="12700">
            <a:miter lim="400000"/>
          </a:ln>
        </p:spPr>
      </p:pic>
      <p:pic>
        <p:nvPicPr>
          <p:cNvPr id="159" name="Covid game 1-04.jpg" descr="Covid game 1-04.jpg">
            <a:extLst>
              <a:ext uri="{FF2B5EF4-FFF2-40B4-BE49-F238E27FC236}">
                <a16:creationId xmlns:a16="http://schemas.microsoft.com/office/drawing/2014/main" id="{E877BB74-5C86-2D49-A663-028818030C86}"/>
              </a:ext>
            </a:extLst>
          </p:cNvPr>
          <p:cNvPicPr>
            <a:picLocks noChangeAspect="1"/>
          </p:cNvPicPr>
          <p:nvPr/>
        </p:nvPicPr>
        <p:blipFill>
          <a:blip r:embed="rId29" cstate="email">
            <a:extLst>
              <a:ext uri="{28A0092B-C50C-407E-A947-70E740481C1C}">
                <a14:useLocalDpi xmlns:a14="http://schemas.microsoft.com/office/drawing/2010/main"/>
              </a:ext>
            </a:extLst>
          </a:blip>
          <a:srcRect/>
          <a:stretch>
            <a:fillRect/>
          </a:stretch>
        </p:blipFill>
        <p:spPr>
          <a:xfrm>
            <a:off x="19276620" y="563838"/>
            <a:ext cx="3006965" cy="3006963"/>
          </a:xfrm>
          <a:prstGeom prst="rect">
            <a:avLst/>
          </a:prstGeom>
          <a:ln w="12700">
            <a:miter lim="400000"/>
          </a:ln>
        </p:spPr>
      </p:pic>
      <p:pic>
        <p:nvPicPr>
          <p:cNvPr id="160" name="Covid game 1-05.jpg" descr="Covid game 1-05.jpg">
            <a:extLst>
              <a:ext uri="{FF2B5EF4-FFF2-40B4-BE49-F238E27FC236}">
                <a16:creationId xmlns:a16="http://schemas.microsoft.com/office/drawing/2014/main" id="{D1E1A5E2-B1C7-A342-82E7-1506D0363720}"/>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9813825" y="3704279"/>
            <a:ext cx="3006965" cy="3006965"/>
          </a:xfrm>
          <a:prstGeom prst="rect">
            <a:avLst/>
          </a:prstGeom>
          <a:ln w="12700">
            <a:miter lim="400000"/>
          </a:ln>
        </p:spPr>
      </p:pic>
      <p:pic>
        <p:nvPicPr>
          <p:cNvPr id="161" name="Covid game 1-06.jpg" descr="Covid game 1-06.jpg">
            <a:extLst>
              <a:ext uri="{FF2B5EF4-FFF2-40B4-BE49-F238E27FC236}">
                <a16:creationId xmlns:a16="http://schemas.microsoft.com/office/drawing/2014/main" id="{7FE7D000-AAA7-5D40-92DB-8725B54F62D2}"/>
              </a:ext>
            </a:extLst>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12968090" y="3704279"/>
            <a:ext cx="3006965" cy="3006965"/>
          </a:xfrm>
          <a:prstGeom prst="rect">
            <a:avLst/>
          </a:prstGeom>
          <a:ln w="12700">
            <a:miter lim="400000"/>
          </a:ln>
        </p:spPr>
      </p:pic>
      <p:pic>
        <p:nvPicPr>
          <p:cNvPr id="162" name="Covid game 1-07.jpg" descr="Covid game 1-07.jpg">
            <a:extLst>
              <a:ext uri="{FF2B5EF4-FFF2-40B4-BE49-F238E27FC236}">
                <a16:creationId xmlns:a16="http://schemas.microsoft.com/office/drawing/2014/main" id="{16EB641B-5E93-B146-8475-81C28F389A67}"/>
              </a:ext>
            </a:extLst>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16122356" y="3704279"/>
            <a:ext cx="3006965" cy="3006965"/>
          </a:xfrm>
          <a:prstGeom prst="rect">
            <a:avLst/>
          </a:prstGeom>
          <a:ln w="12700">
            <a:miter lim="400000"/>
          </a:ln>
        </p:spPr>
      </p:pic>
      <p:pic>
        <p:nvPicPr>
          <p:cNvPr id="163" name="Covid game 1-08.jpg" descr="Covid game 1-08.jpg">
            <a:extLst>
              <a:ext uri="{FF2B5EF4-FFF2-40B4-BE49-F238E27FC236}">
                <a16:creationId xmlns:a16="http://schemas.microsoft.com/office/drawing/2014/main" id="{79BE8558-61DC-AA4A-BA23-F6A0B437A86D}"/>
              </a:ext>
            </a:extLst>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19276620" y="3704279"/>
            <a:ext cx="3006965" cy="3006965"/>
          </a:xfrm>
          <a:prstGeom prst="rect">
            <a:avLst/>
          </a:prstGeom>
          <a:ln w="12700">
            <a:miter lim="400000"/>
          </a:ln>
        </p:spPr>
      </p:pic>
      <p:pic>
        <p:nvPicPr>
          <p:cNvPr id="164" name="Covid game 1-09.jpg" descr="Covid game 1-09.jpg">
            <a:extLst>
              <a:ext uri="{FF2B5EF4-FFF2-40B4-BE49-F238E27FC236}">
                <a16:creationId xmlns:a16="http://schemas.microsoft.com/office/drawing/2014/main" id="{F3A646F5-2DF4-A84F-874F-30978C0D3230}"/>
              </a:ext>
            </a:extLst>
          </p:cNvPr>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9813825" y="6857421"/>
            <a:ext cx="3006965" cy="3006965"/>
          </a:xfrm>
          <a:prstGeom prst="rect">
            <a:avLst/>
          </a:prstGeom>
          <a:ln w="12700">
            <a:miter lim="400000"/>
          </a:ln>
        </p:spPr>
      </p:pic>
      <p:pic>
        <p:nvPicPr>
          <p:cNvPr id="165" name="Covid game 1-10.jpg" descr="Covid game 1-10.jpg">
            <a:extLst>
              <a:ext uri="{FF2B5EF4-FFF2-40B4-BE49-F238E27FC236}">
                <a16:creationId xmlns:a16="http://schemas.microsoft.com/office/drawing/2014/main" id="{0201DFD8-43BB-7944-AF2E-925AD97120AC}"/>
              </a:ext>
            </a:extLst>
          </p:cNvPr>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12968090" y="6870121"/>
            <a:ext cx="3006965" cy="3006965"/>
          </a:xfrm>
          <a:prstGeom prst="rect">
            <a:avLst/>
          </a:prstGeom>
          <a:ln w="12700">
            <a:miter lim="400000"/>
          </a:ln>
        </p:spPr>
      </p:pic>
      <p:pic>
        <p:nvPicPr>
          <p:cNvPr id="166" name="Covid game 1-11.jpg" descr="Covid game 1-11.jpg">
            <a:extLst>
              <a:ext uri="{FF2B5EF4-FFF2-40B4-BE49-F238E27FC236}">
                <a16:creationId xmlns:a16="http://schemas.microsoft.com/office/drawing/2014/main" id="{292FC6A7-C1DD-EA4B-8CBD-FE62AB3EB06B}"/>
              </a:ext>
            </a:extLst>
          </p:cNvPr>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16122356" y="6857421"/>
            <a:ext cx="3006965" cy="3006965"/>
          </a:xfrm>
          <a:prstGeom prst="rect">
            <a:avLst/>
          </a:prstGeom>
          <a:ln w="12700">
            <a:miter lim="400000"/>
          </a:ln>
        </p:spPr>
      </p:pic>
      <p:pic>
        <p:nvPicPr>
          <p:cNvPr id="167" name="Covid game 1-12.jpg" descr="Covid game 1-12.jpg">
            <a:extLst>
              <a:ext uri="{FF2B5EF4-FFF2-40B4-BE49-F238E27FC236}">
                <a16:creationId xmlns:a16="http://schemas.microsoft.com/office/drawing/2014/main" id="{B6C7957B-355C-B249-8B27-CB7707EFFA08}"/>
              </a:ext>
            </a:extLst>
          </p:cNvPr>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19276620" y="6870121"/>
            <a:ext cx="3006965" cy="3006965"/>
          </a:xfrm>
          <a:prstGeom prst="rect">
            <a:avLst/>
          </a:prstGeom>
          <a:ln w="12700">
            <a:miter lim="400000"/>
          </a:ln>
        </p:spPr>
      </p:pic>
      <p:pic>
        <p:nvPicPr>
          <p:cNvPr id="168" name="Covid game 1-13.jpg" descr="Covid game 1-13.jpg">
            <a:extLst>
              <a:ext uri="{FF2B5EF4-FFF2-40B4-BE49-F238E27FC236}">
                <a16:creationId xmlns:a16="http://schemas.microsoft.com/office/drawing/2014/main" id="{E69A96FA-91E3-C44D-A608-8D67E6296B59}"/>
              </a:ext>
            </a:extLst>
          </p:cNvPr>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9813825" y="10010565"/>
            <a:ext cx="3006965" cy="3006964"/>
          </a:xfrm>
          <a:prstGeom prst="rect">
            <a:avLst/>
          </a:prstGeom>
          <a:ln w="12700">
            <a:miter lim="400000"/>
          </a:ln>
        </p:spPr>
      </p:pic>
      <p:pic>
        <p:nvPicPr>
          <p:cNvPr id="169" name="Covid game 1-14.jpg" descr="Covid game 1-14.jpg">
            <a:extLst>
              <a:ext uri="{FF2B5EF4-FFF2-40B4-BE49-F238E27FC236}">
                <a16:creationId xmlns:a16="http://schemas.microsoft.com/office/drawing/2014/main" id="{0EC2C29F-0284-8B47-9583-707906FCB411}"/>
              </a:ext>
            </a:extLst>
          </p:cNvPr>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12968090" y="10023265"/>
            <a:ext cx="3006965" cy="3006964"/>
          </a:xfrm>
          <a:prstGeom prst="rect">
            <a:avLst/>
          </a:prstGeom>
          <a:ln w="12700">
            <a:miter lim="400000"/>
          </a:ln>
        </p:spPr>
      </p:pic>
      <p:pic>
        <p:nvPicPr>
          <p:cNvPr id="170" name="Covid game 1-15.jpg" descr="Covid game 1-15.jpg">
            <a:extLst>
              <a:ext uri="{FF2B5EF4-FFF2-40B4-BE49-F238E27FC236}">
                <a16:creationId xmlns:a16="http://schemas.microsoft.com/office/drawing/2014/main" id="{5896D5D7-07D9-E14A-8130-E2F4FCABB453}"/>
              </a:ext>
            </a:extLst>
          </p:cNvPr>
          <p:cNvPicPr>
            <a:picLocks noChangeAspect="1"/>
          </p:cNvPicPr>
          <p:nvPr/>
        </p:nvPicPr>
        <p:blipFill>
          <a:blip r:embed="rId40" cstate="email">
            <a:extLst>
              <a:ext uri="{28A0092B-C50C-407E-A947-70E740481C1C}">
                <a14:useLocalDpi xmlns:a14="http://schemas.microsoft.com/office/drawing/2010/main"/>
              </a:ext>
            </a:extLst>
          </a:blip>
          <a:stretch>
            <a:fillRect/>
          </a:stretch>
        </p:blipFill>
        <p:spPr>
          <a:xfrm>
            <a:off x="16122356" y="10035965"/>
            <a:ext cx="3006965" cy="3006964"/>
          </a:xfrm>
          <a:prstGeom prst="rect">
            <a:avLst/>
          </a:prstGeom>
          <a:ln w="12700">
            <a:miter lim="400000"/>
          </a:ln>
        </p:spPr>
      </p:pic>
      <p:pic>
        <p:nvPicPr>
          <p:cNvPr id="171" name="Covid game 1-16.jpg" descr="Covid game 1-16.jpg">
            <a:extLst>
              <a:ext uri="{FF2B5EF4-FFF2-40B4-BE49-F238E27FC236}">
                <a16:creationId xmlns:a16="http://schemas.microsoft.com/office/drawing/2014/main" id="{84AF3E42-441D-9D47-92EA-5B874233B613}"/>
              </a:ext>
            </a:extLst>
          </p:cNvPr>
          <p:cNvPicPr>
            <a:picLocks noChangeAspect="1"/>
          </p:cNvPicPr>
          <p:nvPr/>
        </p:nvPicPr>
        <p:blipFill>
          <a:blip r:embed="rId41" cstate="email">
            <a:extLst>
              <a:ext uri="{28A0092B-C50C-407E-A947-70E740481C1C}">
                <a14:useLocalDpi xmlns:a14="http://schemas.microsoft.com/office/drawing/2010/main"/>
              </a:ext>
            </a:extLst>
          </a:blip>
          <a:stretch>
            <a:fillRect/>
          </a:stretch>
        </p:blipFill>
        <p:spPr>
          <a:xfrm>
            <a:off x="19276620" y="9985165"/>
            <a:ext cx="3006965" cy="3006964"/>
          </a:xfrm>
          <a:prstGeom prst="rect">
            <a:avLst/>
          </a:prstGeom>
          <a:ln w="12700">
            <a:miter lim="400000"/>
          </a:ln>
        </p:spPr>
      </p:pic>
    </p:spTree>
    <p:extLst>
      <p:ext uri="{BB962C8B-B14F-4D97-AF65-F5344CB8AC3E}">
        <p14:creationId xmlns:p14="http://schemas.microsoft.com/office/powerpoint/2010/main" val="40830993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500"/>
                                        <p:tgtEl>
                                          <p:spTgt spid="188"/>
                                        </p:tgtEl>
                                      </p:cBhvr>
                                    </p:animEffect>
                                  </p:childTnLst>
                                </p:cTn>
                              </p:par>
                              <p:par>
                                <p:cTn id="8" presetID="10" presetClass="entr" presetSubtype="0"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10"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par>
                                <p:cTn id="14" presetID="10" presetClass="entr" presetSubtype="0" fill="hold"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fade">
                                      <p:cBhvr>
                                        <p:cTn id="16" dur="500"/>
                                        <p:tgtEl>
                                          <p:spTgt spid="70"/>
                                        </p:tgtEl>
                                      </p:cBhvr>
                                    </p:animEffect>
                                  </p:childTnLst>
                                </p:cTn>
                              </p:par>
                              <p:par>
                                <p:cTn id="17" presetID="10" presetClass="entr" presetSubtype="0"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par>
                                <p:cTn id="20" presetID="10" presetClass="entr" presetSubtype="0"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par>
                                <p:cTn id="23" presetID="10" presetClass="entr" presetSubtype="0" fill="hold"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childTnLst>
                                </p:cTn>
                              </p:par>
                              <p:par>
                                <p:cTn id="26" presetID="10" presetClass="entr" presetSubtype="0" fill="hold" nodeType="with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fade">
                                      <p:cBhvr>
                                        <p:cTn id="28" dur="500"/>
                                        <p:tgtEl>
                                          <p:spTgt spid="74"/>
                                        </p:tgtEl>
                                      </p:cBhvr>
                                    </p:animEffect>
                                  </p:childTnLst>
                                </p:cTn>
                              </p:par>
                              <p:par>
                                <p:cTn id="29" presetID="10" presetClass="entr" presetSubtype="0" fill="hold" nodeType="with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fade">
                                      <p:cBhvr>
                                        <p:cTn id="31" dur="500"/>
                                        <p:tgtEl>
                                          <p:spTgt spid="75"/>
                                        </p:tgtEl>
                                      </p:cBhvr>
                                    </p:animEffect>
                                  </p:childTnLst>
                                </p:cTn>
                              </p:par>
                              <p:par>
                                <p:cTn id="32" presetID="10" presetClass="entr" presetSubtype="0"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500"/>
                                        <p:tgtEl>
                                          <p:spTgt spid="76"/>
                                        </p:tgtEl>
                                      </p:cBhvr>
                                    </p:animEffect>
                                  </p:childTnLst>
                                </p:cTn>
                              </p:par>
                              <p:par>
                                <p:cTn id="35" presetID="10" presetClass="entr" presetSubtype="0" fill="hold" nodeType="with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fade">
                                      <p:cBhvr>
                                        <p:cTn id="37" dur="500"/>
                                        <p:tgtEl>
                                          <p:spTgt spid="77"/>
                                        </p:tgtEl>
                                      </p:cBhvr>
                                    </p:animEffect>
                                  </p:childTnLst>
                                </p:cTn>
                              </p:par>
                              <p:par>
                                <p:cTn id="38" presetID="10"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Effect transition="in" filter="fade">
                                      <p:cBhvr>
                                        <p:cTn id="40" dur="500"/>
                                        <p:tgtEl>
                                          <p:spTgt spid="78"/>
                                        </p:tgtEl>
                                      </p:cBhvr>
                                    </p:animEffect>
                                  </p:childTnLst>
                                </p:cTn>
                              </p:par>
                              <p:par>
                                <p:cTn id="41" presetID="10" presetClass="entr" presetSubtype="0" fill="hold" nodeType="with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fade">
                                      <p:cBhvr>
                                        <p:cTn id="43" dur="500"/>
                                        <p:tgtEl>
                                          <p:spTgt spid="79"/>
                                        </p:tgtEl>
                                      </p:cBhvr>
                                    </p:animEffect>
                                  </p:childTnLst>
                                </p:cTn>
                              </p:par>
                              <p:par>
                                <p:cTn id="44" presetID="10" presetClass="entr" presetSubtype="0" fill="hold" nodeType="withEffect">
                                  <p:stCondLst>
                                    <p:cond delay="0"/>
                                  </p:stCondLst>
                                  <p:childTnLst>
                                    <p:set>
                                      <p:cBhvr>
                                        <p:cTn id="45" dur="1" fill="hold">
                                          <p:stCondLst>
                                            <p:cond delay="0"/>
                                          </p:stCondLst>
                                        </p:cTn>
                                        <p:tgtEl>
                                          <p:spTgt spid="80"/>
                                        </p:tgtEl>
                                        <p:attrNameLst>
                                          <p:attrName>style.visibility</p:attrName>
                                        </p:attrNameLst>
                                      </p:cBhvr>
                                      <p:to>
                                        <p:strVal val="visible"/>
                                      </p:to>
                                    </p:set>
                                    <p:animEffect transition="in" filter="fade">
                                      <p:cBhvr>
                                        <p:cTn id="46" dur="500"/>
                                        <p:tgtEl>
                                          <p:spTgt spid="80"/>
                                        </p:tgtEl>
                                      </p:cBhvr>
                                    </p:animEffect>
                                  </p:childTnLst>
                                </p:cTn>
                              </p:par>
                              <p:par>
                                <p:cTn id="47" presetID="10" presetClass="entr" presetSubtype="0" fill="hold" nodeType="with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500"/>
                                        <p:tgtEl>
                                          <p:spTgt spid="81"/>
                                        </p:tgtEl>
                                      </p:cBhvr>
                                    </p:animEffect>
                                  </p:childTnLst>
                                </p:cTn>
                              </p:par>
                              <p:par>
                                <p:cTn id="50" presetID="10" presetClass="entr" presetSubtype="0"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fade">
                                      <p:cBhvr>
                                        <p:cTn id="52" dur="500"/>
                                        <p:tgtEl>
                                          <p:spTgt spid="82"/>
                                        </p:tgtEl>
                                      </p:cBhvr>
                                    </p:animEffect>
                                  </p:childTnLst>
                                </p:cTn>
                              </p:par>
                              <p:par>
                                <p:cTn id="53" presetID="10" presetClass="entr" presetSubtype="0" fill="hold" nodeType="with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fade">
                                      <p:cBhvr>
                                        <p:cTn id="55" dur="500"/>
                                        <p:tgtEl>
                                          <p:spTgt spid="83"/>
                                        </p:tgtEl>
                                      </p:cBhvr>
                                    </p:animEffect>
                                  </p:childTnLst>
                                </p:cTn>
                              </p:par>
                              <p:par>
                                <p:cTn id="56" presetID="10" presetClass="entr" presetSubtype="0" fill="hold"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par>
                                <p:cTn id="59" presetID="10" presetClass="entr" presetSubtype="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cTn>
                              </p:par>
                              <p:par>
                                <p:cTn id="65" presetID="10"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par>
                                <p:cTn id="68" presetID="10" presetClass="entr" presetSubtype="0" fill="hold"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par>
                                <p:cTn id="74" presetID="10" presetClass="entr" presetSubtype="0" fill="hold"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500"/>
                                        <p:tgtEl>
                                          <p:spTgt spid="16"/>
                                        </p:tgtEl>
                                      </p:cBhvr>
                                    </p:animEffect>
                                  </p:childTnLst>
                                </p:cTn>
                              </p:par>
                              <p:par>
                                <p:cTn id="77" presetID="10" presetClass="entr" presetSubtype="0"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500"/>
                                        <p:tgtEl>
                                          <p:spTgt spid="17"/>
                                        </p:tgtEl>
                                      </p:cBhvr>
                                    </p:animEffect>
                                  </p:childTnLst>
                                </p:cTn>
                              </p:par>
                              <p:par>
                                <p:cTn id="80" presetID="10" presetClass="entr" presetSubtype="0" fill="hold" nodeType="withEffect">
                                  <p:stCondLst>
                                    <p:cond delay="0"/>
                                  </p:stCondLst>
                                  <p:childTnLst>
                                    <p:set>
                                      <p:cBhvr>
                                        <p:cTn id="81" dur="1" fill="hold">
                                          <p:stCondLst>
                                            <p:cond delay="0"/>
                                          </p:stCondLst>
                                        </p:cTn>
                                        <p:tgtEl>
                                          <p:spTgt spid="156"/>
                                        </p:tgtEl>
                                        <p:attrNameLst>
                                          <p:attrName>style.visibility</p:attrName>
                                        </p:attrNameLst>
                                      </p:cBhvr>
                                      <p:to>
                                        <p:strVal val="visible"/>
                                      </p:to>
                                    </p:set>
                                    <p:animEffect transition="in" filter="fade">
                                      <p:cBhvr>
                                        <p:cTn id="82" dur="500"/>
                                        <p:tgtEl>
                                          <p:spTgt spid="156"/>
                                        </p:tgtEl>
                                      </p:cBhvr>
                                    </p:animEffect>
                                  </p:childTnLst>
                                </p:cTn>
                              </p:par>
                              <p:par>
                                <p:cTn id="83" presetID="10" presetClass="entr" presetSubtype="0" fill="hold" nodeType="withEffect">
                                  <p:stCondLst>
                                    <p:cond delay="0"/>
                                  </p:stCondLst>
                                  <p:childTnLst>
                                    <p:set>
                                      <p:cBhvr>
                                        <p:cTn id="84" dur="1" fill="hold">
                                          <p:stCondLst>
                                            <p:cond delay="0"/>
                                          </p:stCondLst>
                                        </p:cTn>
                                        <p:tgtEl>
                                          <p:spTgt spid="157"/>
                                        </p:tgtEl>
                                        <p:attrNameLst>
                                          <p:attrName>style.visibility</p:attrName>
                                        </p:attrNameLst>
                                      </p:cBhvr>
                                      <p:to>
                                        <p:strVal val="visible"/>
                                      </p:to>
                                    </p:set>
                                    <p:animEffect transition="in" filter="fade">
                                      <p:cBhvr>
                                        <p:cTn id="85" dur="500"/>
                                        <p:tgtEl>
                                          <p:spTgt spid="157"/>
                                        </p:tgtEl>
                                      </p:cBhvr>
                                    </p:animEffect>
                                  </p:childTnLst>
                                </p:cTn>
                              </p:par>
                              <p:par>
                                <p:cTn id="86" presetID="10" presetClass="entr" presetSubtype="0" fill="hold" nodeType="withEffect">
                                  <p:stCondLst>
                                    <p:cond delay="0"/>
                                  </p:stCondLst>
                                  <p:childTnLst>
                                    <p:set>
                                      <p:cBhvr>
                                        <p:cTn id="87" dur="1" fill="hold">
                                          <p:stCondLst>
                                            <p:cond delay="0"/>
                                          </p:stCondLst>
                                        </p:cTn>
                                        <p:tgtEl>
                                          <p:spTgt spid="158"/>
                                        </p:tgtEl>
                                        <p:attrNameLst>
                                          <p:attrName>style.visibility</p:attrName>
                                        </p:attrNameLst>
                                      </p:cBhvr>
                                      <p:to>
                                        <p:strVal val="visible"/>
                                      </p:to>
                                    </p:set>
                                    <p:animEffect transition="in" filter="fade">
                                      <p:cBhvr>
                                        <p:cTn id="88" dur="500"/>
                                        <p:tgtEl>
                                          <p:spTgt spid="158"/>
                                        </p:tgtEl>
                                      </p:cBhvr>
                                    </p:animEffect>
                                  </p:childTnLst>
                                </p:cTn>
                              </p:par>
                              <p:par>
                                <p:cTn id="89" presetID="10" presetClass="entr" presetSubtype="0" fill="hold" nodeType="withEffect">
                                  <p:stCondLst>
                                    <p:cond delay="0"/>
                                  </p:stCondLst>
                                  <p:childTnLst>
                                    <p:set>
                                      <p:cBhvr>
                                        <p:cTn id="90" dur="1" fill="hold">
                                          <p:stCondLst>
                                            <p:cond delay="0"/>
                                          </p:stCondLst>
                                        </p:cTn>
                                        <p:tgtEl>
                                          <p:spTgt spid="159"/>
                                        </p:tgtEl>
                                        <p:attrNameLst>
                                          <p:attrName>style.visibility</p:attrName>
                                        </p:attrNameLst>
                                      </p:cBhvr>
                                      <p:to>
                                        <p:strVal val="visible"/>
                                      </p:to>
                                    </p:set>
                                    <p:animEffect transition="in" filter="fade">
                                      <p:cBhvr>
                                        <p:cTn id="91" dur="500"/>
                                        <p:tgtEl>
                                          <p:spTgt spid="159"/>
                                        </p:tgtEl>
                                      </p:cBhvr>
                                    </p:animEffect>
                                  </p:childTnLst>
                                </p:cTn>
                              </p:par>
                              <p:par>
                                <p:cTn id="92" presetID="10" presetClass="entr" presetSubtype="0" fill="hold" nodeType="withEffect">
                                  <p:stCondLst>
                                    <p:cond delay="0"/>
                                  </p:stCondLst>
                                  <p:childTnLst>
                                    <p:set>
                                      <p:cBhvr>
                                        <p:cTn id="93" dur="1" fill="hold">
                                          <p:stCondLst>
                                            <p:cond delay="0"/>
                                          </p:stCondLst>
                                        </p:cTn>
                                        <p:tgtEl>
                                          <p:spTgt spid="160"/>
                                        </p:tgtEl>
                                        <p:attrNameLst>
                                          <p:attrName>style.visibility</p:attrName>
                                        </p:attrNameLst>
                                      </p:cBhvr>
                                      <p:to>
                                        <p:strVal val="visible"/>
                                      </p:to>
                                    </p:set>
                                    <p:animEffect transition="in" filter="fade">
                                      <p:cBhvr>
                                        <p:cTn id="94" dur="500"/>
                                        <p:tgtEl>
                                          <p:spTgt spid="160"/>
                                        </p:tgtEl>
                                      </p:cBhvr>
                                    </p:animEffect>
                                  </p:childTnLst>
                                </p:cTn>
                              </p:par>
                              <p:par>
                                <p:cTn id="95" presetID="10" presetClass="entr" presetSubtype="0" fill="hold" nodeType="withEffect">
                                  <p:stCondLst>
                                    <p:cond delay="0"/>
                                  </p:stCondLst>
                                  <p:childTnLst>
                                    <p:set>
                                      <p:cBhvr>
                                        <p:cTn id="96" dur="1" fill="hold">
                                          <p:stCondLst>
                                            <p:cond delay="0"/>
                                          </p:stCondLst>
                                        </p:cTn>
                                        <p:tgtEl>
                                          <p:spTgt spid="161"/>
                                        </p:tgtEl>
                                        <p:attrNameLst>
                                          <p:attrName>style.visibility</p:attrName>
                                        </p:attrNameLst>
                                      </p:cBhvr>
                                      <p:to>
                                        <p:strVal val="visible"/>
                                      </p:to>
                                    </p:set>
                                    <p:animEffect transition="in" filter="fade">
                                      <p:cBhvr>
                                        <p:cTn id="97" dur="500"/>
                                        <p:tgtEl>
                                          <p:spTgt spid="161"/>
                                        </p:tgtEl>
                                      </p:cBhvr>
                                    </p:animEffect>
                                  </p:childTnLst>
                                </p:cTn>
                              </p:par>
                              <p:par>
                                <p:cTn id="98" presetID="10" presetClass="entr" presetSubtype="0" fill="hold" nodeType="withEffect">
                                  <p:stCondLst>
                                    <p:cond delay="0"/>
                                  </p:stCondLst>
                                  <p:childTnLst>
                                    <p:set>
                                      <p:cBhvr>
                                        <p:cTn id="99" dur="1" fill="hold">
                                          <p:stCondLst>
                                            <p:cond delay="0"/>
                                          </p:stCondLst>
                                        </p:cTn>
                                        <p:tgtEl>
                                          <p:spTgt spid="162"/>
                                        </p:tgtEl>
                                        <p:attrNameLst>
                                          <p:attrName>style.visibility</p:attrName>
                                        </p:attrNameLst>
                                      </p:cBhvr>
                                      <p:to>
                                        <p:strVal val="visible"/>
                                      </p:to>
                                    </p:set>
                                    <p:animEffect transition="in" filter="fade">
                                      <p:cBhvr>
                                        <p:cTn id="100" dur="500"/>
                                        <p:tgtEl>
                                          <p:spTgt spid="162"/>
                                        </p:tgtEl>
                                      </p:cBhvr>
                                    </p:animEffect>
                                  </p:childTnLst>
                                </p:cTn>
                              </p:par>
                              <p:par>
                                <p:cTn id="101" presetID="10" presetClass="entr" presetSubtype="0" fill="hold" nodeType="withEffect">
                                  <p:stCondLst>
                                    <p:cond delay="0"/>
                                  </p:stCondLst>
                                  <p:childTnLst>
                                    <p:set>
                                      <p:cBhvr>
                                        <p:cTn id="102" dur="1" fill="hold">
                                          <p:stCondLst>
                                            <p:cond delay="0"/>
                                          </p:stCondLst>
                                        </p:cTn>
                                        <p:tgtEl>
                                          <p:spTgt spid="163"/>
                                        </p:tgtEl>
                                        <p:attrNameLst>
                                          <p:attrName>style.visibility</p:attrName>
                                        </p:attrNameLst>
                                      </p:cBhvr>
                                      <p:to>
                                        <p:strVal val="visible"/>
                                      </p:to>
                                    </p:set>
                                    <p:animEffect transition="in" filter="fade">
                                      <p:cBhvr>
                                        <p:cTn id="103" dur="500"/>
                                        <p:tgtEl>
                                          <p:spTgt spid="163"/>
                                        </p:tgtEl>
                                      </p:cBhvr>
                                    </p:animEffect>
                                  </p:childTnLst>
                                </p:cTn>
                              </p:par>
                              <p:par>
                                <p:cTn id="104" presetID="10" presetClass="entr" presetSubtype="0" fill="hold" nodeType="withEffect">
                                  <p:stCondLst>
                                    <p:cond delay="0"/>
                                  </p:stCondLst>
                                  <p:childTnLst>
                                    <p:set>
                                      <p:cBhvr>
                                        <p:cTn id="105" dur="1" fill="hold">
                                          <p:stCondLst>
                                            <p:cond delay="0"/>
                                          </p:stCondLst>
                                        </p:cTn>
                                        <p:tgtEl>
                                          <p:spTgt spid="164"/>
                                        </p:tgtEl>
                                        <p:attrNameLst>
                                          <p:attrName>style.visibility</p:attrName>
                                        </p:attrNameLst>
                                      </p:cBhvr>
                                      <p:to>
                                        <p:strVal val="visible"/>
                                      </p:to>
                                    </p:set>
                                    <p:animEffect transition="in" filter="fade">
                                      <p:cBhvr>
                                        <p:cTn id="106" dur="500"/>
                                        <p:tgtEl>
                                          <p:spTgt spid="164"/>
                                        </p:tgtEl>
                                      </p:cBhvr>
                                    </p:animEffect>
                                  </p:childTnLst>
                                </p:cTn>
                              </p:par>
                              <p:par>
                                <p:cTn id="107" presetID="10" presetClass="entr" presetSubtype="0" fill="hold" nodeType="withEffect">
                                  <p:stCondLst>
                                    <p:cond delay="0"/>
                                  </p:stCondLst>
                                  <p:childTnLst>
                                    <p:set>
                                      <p:cBhvr>
                                        <p:cTn id="108" dur="1" fill="hold">
                                          <p:stCondLst>
                                            <p:cond delay="0"/>
                                          </p:stCondLst>
                                        </p:cTn>
                                        <p:tgtEl>
                                          <p:spTgt spid="165"/>
                                        </p:tgtEl>
                                        <p:attrNameLst>
                                          <p:attrName>style.visibility</p:attrName>
                                        </p:attrNameLst>
                                      </p:cBhvr>
                                      <p:to>
                                        <p:strVal val="visible"/>
                                      </p:to>
                                    </p:set>
                                    <p:animEffect transition="in" filter="fade">
                                      <p:cBhvr>
                                        <p:cTn id="109" dur="500"/>
                                        <p:tgtEl>
                                          <p:spTgt spid="165"/>
                                        </p:tgtEl>
                                      </p:cBhvr>
                                    </p:animEffect>
                                  </p:childTnLst>
                                </p:cTn>
                              </p:par>
                              <p:par>
                                <p:cTn id="110" presetID="10" presetClass="entr" presetSubtype="0" fill="hold" nodeType="withEffect">
                                  <p:stCondLst>
                                    <p:cond delay="0"/>
                                  </p:stCondLst>
                                  <p:childTnLst>
                                    <p:set>
                                      <p:cBhvr>
                                        <p:cTn id="111" dur="1" fill="hold">
                                          <p:stCondLst>
                                            <p:cond delay="0"/>
                                          </p:stCondLst>
                                        </p:cTn>
                                        <p:tgtEl>
                                          <p:spTgt spid="166"/>
                                        </p:tgtEl>
                                        <p:attrNameLst>
                                          <p:attrName>style.visibility</p:attrName>
                                        </p:attrNameLst>
                                      </p:cBhvr>
                                      <p:to>
                                        <p:strVal val="visible"/>
                                      </p:to>
                                    </p:set>
                                    <p:animEffect transition="in" filter="fade">
                                      <p:cBhvr>
                                        <p:cTn id="112" dur="500"/>
                                        <p:tgtEl>
                                          <p:spTgt spid="166"/>
                                        </p:tgtEl>
                                      </p:cBhvr>
                                    </p:animEffect>
                                  </p:childTnLst>
                                </p:cTn>
                              </p:par>
                              <p:par>
                                <p:cTn id="113" presetID="10" presetClass="entr" presetSubtype="0" fill="hold" nodeType="withEffect">
                                  <p:stCondLst>
                                    <p:cond delay="0"/>
                                  </p:stCondLst>
                                  <p:childTnLst>
                                    <p:set>
                                      <p:cBhvr>
                                        <p:cTn id="114" dur="1" fill="hold">
                                          <p:stCondLst>
                                            <p:cond delay="0"/>
                                          </p:stCondLst>
                                        </p:cTn>
                                        <p:tgtEl>
                                          <p:spTgt spid="167"/>
                                        </p:tgtEl>
                                        <p:attrNameLst>
                                          <p:attrName>style.visibility</p:attrName>
                                        </p:attrNameLst>
                                      </p:cBhvr>
                                      <p:to>
                                        <p:strVal val="visible"/>
                                      </p:to>
                                    </p:set>
                                    <p:animEffect transition="in" filter="fade">
                                      <p:cBhvr>
                                        <p:cTn id="115" dur="500"/>
                                        <p:tgtEl>
                                          <p:spTgt spid="167"/>
                                        </p:tgtEl>
                                      </p:cBhvr>
                                    </p:animEffect>
                                  </p:childTnLst>
                                </p:cTn>
                              </p:par>
                              <p:par>
                                <p:cTn id="116" presetID="10" presetClass="entr" presetSubtype="0" fill="hold" nodeType="withEffect">
                                  <p:stCondLst>
                                    <p:cond delay="0"/>
                                  </p:stCondLst>
                                  <p:childTnLst>
                                    <p:set>
                                      <p:cBhvr>
                                        <p:cTn id="117" dur="1" fill="hold">
                                          <p:stCondLst>
                                            <p:cond delay="0"/>
                                          </p:stCondLst>
                                        </p:cTn>
                                        <p:tgtEl>
                                          <p:spTgt spid="168"/>
                                        </p:tgtEl>
                                        <p:attrNameLst>
                                          <p:attrName>style.visibility</p:attrName>
                                        </p:attrNameLst>
                                      </p:cBhvr>
                                      <p:to>
                                        <p:strVal val="visible"/>
                                      </p:to>
                                    </p:set>
                                    <p:animEffect transition="in" filter="fade">
                                      <p:cBhvr>
                                        <p:cTn id="118" dur="500"/>
                                        <p:tgtEl>
                                          <p:spTgt spid="168"/>
                                        </p:tgtEl>
                                      </p:cBhvr>
                                    </p:animEffect>
                                  </p:childTnLst>
                                </p:cTn>
                              </p:par>
                              <p:par>
                                <p:cTn id="119" presetID="10" presetClass="entr" presetSubtype="0" fill="hold" nodeType="withEffect">
                                  <p:stCondLst>
                                    <p:cond delay="0"/>
                                  </p:stCondLst>
                                  <p:childTnLst>
                                    <p:set>
                                      <p:cBhvr>
                                        <p:cTn id="120" dur="1" fill="hold">
                                          <p:stCondLst>
                                            <p:cond delay="0"/>
                                          </p:stCondLst>
                                        </p:cTn>
                                        <p:tgtEl>
                                          <p:spTgt spid="169"/>
                                        </p:tgtEl>
                                        <p:attrNameLst>
                                          <p:attrName>style.visibility</p:attrName>
                                        </p:attrNameLst>
                                      </p:cBhvr>
                                      <p:to>
                                        <p:strVal val="visible"/>
                                      </p:to>
                                    </p:set>
                                    <p:animEffect transition="in" filter="fade">
                                      <p:cBhvr>
                                        <p:cTn id="121" dur="500"/>
                                        <p:tgtEl>
                                          <p:spTgt spid="169"/>
                                        </p:tgtEl>
                                      </p:cBhvr>
                                    </p:animEffect>
                                  </p:childTnLst>
                                </p:cTn>
                              </p:par>
                              <p:par>
                                <p:cTn id="122" presetID="10" presetClass="entr" presetSubtype="0" fill="hold" nodeType="withEffect">
                                  <p:stCondLst>
                                    <p:cond delay="0"/>
                                  </p:stCondLst>
                                  <p:childTnLst>
                                    <p:set>
                                      <p:cBhvr>
                                        <p:cTn id="123" dur="1" fill="hold">
                                          <p:stCondLst>
                                            <p:cond delay="0"/>
                                          </p:stCondLst>
                                        </p:cTn>
                                        <p:tgtEl>
                                          <p:spTgt spid="170"/>
                                        </p:tgtEl>
                                        <p:attrNameLst>
                                          <p:attrName>style.visibility</p:attrName>
                                        </p:attrNameLst>
                                      </p:cBhvr>
                                      <p:to>
                                        <p:strVal val="visible"/>
                                      </p:to>
                                    </p:set>
                                    <p:animEffect transition="in" filter="fade">
                                      <p:cBhvr>
                                        <p:cTn id="124" dur="500"/>
                                        <p:tgtEl>
                                          <p:spTgt spid="170"/>
                                        </p:tgtEl>
                                      </p:cBhvr>
                                    </p:animEffect>
                                  </p:childTnLst>
                                </p:cTn>
                              </p:par>
                              <p:par>
                                <p:cTn id="125" presetID="10" presetClass="entr" presetSubtype="0" fill="hold" nodeType="withEffect">
                                  <p:stCondLst>
                                    <p:cond delay="0"/>
                                  </p:stCondLst>
                                  <p:childTnLst>
                                    <p:set>
                                      <p:cBhvr>
                                        <p:cTn id="126" dur="1" fill="hold">
                                          <p:stCondLst>
                                            <p:cond delay="0"/>
                                          </p:stCondLst>
                                        </p:cTn>
                                        <p:tgtEl>
                                          <p:spTgt spid="171"/>
                                        </p:tgtEl>
                                        <p:attrNameLst>
                                          <p:attrName>style.visibility</p:attrName>
                                        </p:attrNameLst>
                                      </p:cBhvr>
                                      <p:to>
                                        <p:strVal val="visible"/>
                                      </p:to>
                                    </p:set>
                                    <p:animEffect transition="in" filter="fade">
                                      <p:cBhvr>
                                        <p:cTn id="127"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8" restart="whenNotActive" fill="hold" evtFilter="cancelBubble" nodeType="interactiveSeq">
                <p:stCondLst>
                  <p:cond evt="onClick" delay="0">
                    <p:tgtEl>
                      <p:spTgt spid="156"/>
                    </p:tgtEl>
                  </p:cond>
                </p:stCondLst>
                <p:endSync evt="end" delay="0">
                  <p:rtn val="all"/>
                </p:endSync>
                <p:childTnLst>
                  <p:par>
                    <p:cTn id="129" fill="hold">
                      <p:stCondLst>
                        <p:cond delay="0"/>
                      </p:stCondLst>
                      <p:childTnLst>
                        <p:par>
                          <p:cTn id="130" fill="hold">
                            <p:stCondLst>
                              <p:cond delay="0"/>
                            </p:stCondLst>
                            <p:childTnLst>
                              <p:par>
                                <p:cTn id="131" presetID="1" presetClass="exit" presetSubtype="0" fill="hold" nodeType="clickEffect">
                                  <p:stCondLst>
                                    <p:cond delay="0"/>
                                  </p:stCondLst>
                                  <p:childTnLst>
                                    <p:set>
                                      <p:cBhvr>
                                        <p:cTn id="132" dur="1" fill="hold">
                                          <p:stCondLst>
                                            <p:cond delay="0"/>
                                          </p:stCondLst>
                                        </p:cTn>
                                        <p:tgtEl>
                                          <p:spTgt spid="156"/>
                                        </p:tgtEl>
                                        <p:attrNameLst>
                                          <p:attrName>style.visibility</p:attrName>
                                        </p:attrNameLst>
                                      </p:cBhvr>
                                      <p:to>
                                        <p:strVal val="hidden"/>
                                      </p:to>
                                    </p:set>
                                  </p:childTnLst>
                                  <p:subTnLst>
                                    <p:audio>
                                      <p:cMediaNode>
                                        <p:cTn display="0" masterRel="sameClick">
                                          <p:stCondLst>
                                            <p:cond evt="begin" delay="0">
                                              <p:tn val="13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56"/>
                  </p:tgtEl>
                </p:cond>
              </p:nextCondLst>
            </p:seq>
            <p:seq concurrent="1" nextAc="seek">
              <p:cTn id="133" restart="whenNotActive" fill="hold" evtFilter="cancelBubble" nodeType="interactiveSeq">
                <p:stCondLst>
                  <p:cond evt="onClick" delay="0">
                    <p:tgtEl>
                      <p:spTgt spid="157"/>
                    </p:tgtEl>
                  </p:cond>
                </p:stCondLst>
                <p:endSync evt="end" delay="0">
                  <p:rtn val="all"/>
                </p:endSync>
                <p:childTnLst>
                  <p:par>
                    <p:cTn id="134" fill="hold">
                      <p:stCondLst>
                        <p:cond delay="0"/>
                      </p:stCondLst>
                      <p:childTnLst>
                        <p:par>
                          <p:cTn id="135" fill="hold">
                            <p:stCondLst>
                              <p:cond delay="0"/>
                            </p:stCondLst>
                            <p:childTnLst>
                              <p:par>
                                <p:cTn id="136" presetID="1" presetClass="exit" presetSubtype="0" fill="hold" nodeType="clickEffect">
                                  <p:stCondLst>
                                    <p:cond delay="0"/>
                                  </p:stCondLst>
                                  <p:childTnLst>
                                    <p:set>
                                      <p:cBhvr>
                                        <p:cTn id="137" dur="1" fill="hold">
                                          <p:stCondLst>
                                            <p:cond delay="0"/>
                                          </p:stCondLst>
                                        </p:cTn>
                                        <p:tgtEl>
                                          <p:spTgt spid="157"/>
                                        </p:tgtEl>
                                        <p:attrNameLst>
                                          <p:attrName>style.visibility</p:attrName>
                                        </p:attrNameLst>
                                      </p:cBhvr>
                                      <p:to>
                                        <p:strVal val="hidden"/>
                                      </p:to>
                                    </p:set>
                                  </p:childTnLst>
                                  <p:subTnLst>
                                    <p:audio>
                                      <p:cMediaNode>
                                        <p:cTn display="0" masterRel="sameClick">
                                          <p:stCondLst>
                                            <p:cond evt="begin" delay="0">
                                              <p:tn val="136"/>
                                            </p:cond>
                                          </p:stCondLst>
                                          <p:endCondLst>
                                            <p:cond evt="onStopAudio" delay="0">
                                              <p:tgtEl>
                                                <p:sldTgt/>
                                              </p:tgtEl>
                                            </p:cond>
                                          </p:endCondLst>
                                        </p:cTn>
                                        <p:tgtEl>
                                          <p:sndTgt r:embed="rId4" name="bomb.wav"/>
                                        </p:tgtEl>
                                      </p:cMediaNode>
                                    </p:audio>
                                  </p:subTnLst>
                                </p:cTn>
                              </p:par>
                              <p:par>
                                <p:cTn id="138" presetID="23" presetClass="entr" presetSubtype="16" fill="hold" nodeType="withEffect">
                                  <p:stCondLst>
                                    <p:cond delay="0"/>
                                  </p:stCondLst>
                                  <p:childTnLst>
                                    <p:set>
                                      <p:cBhvr>
                                        <p:cTn id="139" dur="1" fill="hold">
                                          <p:stCondLst>
                                            <p:cond delay="0"/>
                                          </p:stCondLst>
                                        </p:cTn>
                                        <p:tgtEl>
                                          <p:spTgt spid="9"/>
                                        </p:tgtEl>
                                        <p:attrNameLst>
                                          <p:attrName>style.visibility</p:attrName>
                                        </p:attrNameLst>
                                      </p:cBhvr>
                                      <p:to>
                                        <p:strVal val="visible"/>
                                      </p:to>
                                    </p:set>
                                    <p:anim calcmode="lin" valueType="num">
                                      <p:cBhvr>
                                        <p:cTn id="140" dur="500" fill="hold"/>
                                        <p:tgtEl>
                                          <p:spTgt spid="9"/>
                                        </p:tgtEl>
                                        <p:attrNameLst>
                                          <p:attrName>ppt_w</p:attrName>
                                        </p:attrNameLst>
                                      </p:cBhvr>
                                      <p:tavLst>
                                        <p:tav tm="0">
                                          <p:val>
                                            <p:fltVal val="0"/>
                                          </p:val>
                                        </p:tav>
                                        <p:tav tm="100000">
                                          <p:val>
                                            <p:strVal val="#ppt_w"/>
                                          </p:val>
                                        </p:tav>
                                      </p:tavLst>
                                    </p:anim>
                                    <p:anim calcmode="lin" valueType="num">
                                      <p:cBhvr>
                                        <p:cTn id="141"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57"/>
                  </p:tgtEl>
                </p:cond>
              </p:nextCondLst>
            </p:seq>
            <p:seq concurrent="1" nextAc="seek">
              <p:cTn id="142" restart="whenNotActive" fill="hold" evtFilter="cancelBubble" nodeType="interactiveSeq">
                <p:stCondLst>
                  <p:cond evt="onClick" delay="0">
                    <p:tgtEl>
                      <p:spTgt spid="158"/>
                    </p:tgtEl>
                  </p:cond>
                </p:stCondLst>
                <p:endSync evt="end" delay="0">
                  <p:rtn val="all"/>
                </p:endSync>
                <p:childTnLst>
                  <p:par>
                    <p:cTn id="143" fill="hold">
                      <p:stCondLst>
                        <p:cond delay="0"/>
                      </p:stCondLst>
                      <p:childTnLst>
                        <p:par>
                          <p:cTn id="144" fill="hold">
                            <p:stCondLst>
                              <p:cond delay="0"/>
                            </p:stCondLst>
                            <p:childTnLst>
                              <p:par>
                                <p:cTn id="145" presetID="1" presetClass="exit" presetSubtype="0" fill="hold" nodeType="clickEffect">
                                  <p:stCondLst>
                                    <p:cond delay="0"/>
                                  </p:stCondLst>
                                  <p:childTnLst>
                                    <p:set>
                                      <p:cBhvr>
                                        <p:cTn id="146" dur="1" fill="hold">
                                          <p:stCondLst>
                                            <p:cond delay="0"/>
                                          </p:stCondLst>
                                        </p:cTn>
                                        <p:tgtEl>
                                          <p:spTgt spid="158"/>
                                        </p:tgtEl>
                                        <p:attrNameLst>
                                          <p:attrName>style.visibility</p:attrName>
                                        </p:attrNameLst>
                                      </p:cBhvr>
                                      <p:to>
                                        <p:strVal val="hidden"/>
                                      </p:to>
                                    </p:set>
                                  </p:childTnLst>
                                  <p:subTnLst>
                                    <p:audio>
                                      <p:cMediaNode>
                                        <p:cTn display="0" masterRel="sameClick">
                                          <p:stCondLst>
                                            <p:cond evt="begin" delay="0">
                                              <p:tn val="145"/>
                                            </p:cond>
                                          </p:stCondLst>
                                          <p:endCondLst>
                                            <p:cond evt="onStopAudio" delay="0">
                                              <p:tgtEl>
                                                <p:sldTgt/>
                                              </p:tgtEl>
                                            </p:cond>
                                          </p:endCondLst>
                                        </p:cTn>
                                        <p:tgtEl>
                                          <p:sndTgt r:embed="rId4" name="bomb.wav"/>
                                        </p:tgtEl>
                                      </p:cMediaNode>
                                    </p:audio>
                                  </p:subTnLst>
                                </p:cTn>
                              </p:par>
                              <p:par>
                                <p:cTn id="147" presetID="23" presetClass="entr" presetSubtype="16" fill="hold" nodeType="withEffect">
                                  <p:stCondLst>
                                    <p:cond delay="0"/>
                                  </p:stCondLst>
                                  <p:childTnLst>
                                    <p:set>
                                      <p:cBhvr>
                                        <p:cTn id="148" dur="1" fill="hold">
                                          <p:stCondLst>
                                            <p:cond delay="0"/>
                                          </p:stCondLst>
                                        </p:cTn>
                                        <p:tgtEl>
                                          <p:spTgt spid="11"/>
                                        </p:tgtEl>
                                        <p:attrNameLst>
                                          <p:attrName>style.visibility</p:attrName>
                                        </p:attrNameLst>
                                      </p:cBhvr>
                                      <p:to>
                                        <p:strVal val="visible"/>
                                      </p:to>
                                    </p:set>
                                    <p:anim calcmode="lin" valueType="num">
                                      <p:cBhvr>
                                        <p:cTn id="149" dur="500" fill="hold"/>
                                        <p:tgtEl>
                                          <p:spTgt spid="11"/>
                                        </p:tgtEl>
                                        <p:attrNameLst>
                                          <p:attrName>ppt_w</p:attrName>
                                        </p:attrNameLst>
                                      </p:cBhvr>
                                      <p:tavLst>
                                        <p:tav tm="0">
                                          <p:val>
                                            <p:fltVal val="0"/>
                                          </p:val>
                                        </p:tav>
                                        <p:tav tm="100000">
                                          <p:val>
                                            <p:strVal val="#ppt_w"/>
                                          </p:val>
                                        </p:tav>
                                      </p:tavLst>
                                    </p:anim>
                                    <p:anim calcmode="lin" valueType="num">
                                      <p:cBhvr>
                                        <p:cTn id="150"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58"/>
                  </p:tgtEl>
                </p:cond>
              </p:nextCondLst>
            </p:seq>
            <p:seq concurrent="1" nextAc="seek">
              <p:cTn id="151" restart="whenNotActive" fill="hold" evtFilter="cancelBubble" nodeType="interactiveSeq">
                <p:stCondLst>
                  <p:cond evt="onClick" delay="0">
                    <p:tgtEl>
                      <p:spTgt spid="159"/>
                    </p:tgtEl>
                  </p:cond>
                </p:stCondLst>
                <p:endSync evt="end" delay="0">
                  <p:rtn val="all"/>
                </p:endSync>
                <p:childTnLst>
                  <p:par>
                    <p:cTn id="152" fill="hold">
                      <p:stCondLst>
                        <p:cond delay="0"/>
                      </p:stCondLst>
                      <p:childTnLst>
                        <p:par>
                          <p:cTn id="153" fill="hold">
                            <p:stCondLst>
                              <p:cond delay="0"/>
                            </p:stCondLst>
                            <p:childTnLst>
                              <p:par>
                                <p:cTn id="154" presetID="1" presetClass="exit" presetSubtype="0" fill="hold" nodeType="clickEffect">
                                  <p:stCondLst>
                                    <p:cond delay="0"/>
                                  </p:stCondLst>
                                  <p:childTnLst>
                                    <p:set>
                                      <p:cBhvr>
                                        <p:cTn id="155" dur="1" fill="hold">
                                          <p:stCondLst>
                                            <p:cond delay="0"/>
                                          </p:stCondLst>
                                        </p:cTn>
                                        <p:tgtEl>
                                          <p:spTgt spid="159"/>
                                        </p:tgtEl>
                                        <p:attrNameLst>
                                          <p:attrName>style.visibility</p:attrName>
                                        </p:attrNameLst>
                                      </p:cBhvr>
                                      <p:to>
                                        <p:strVal val="hidden"/>
                                      </p:to>
                                    </p:set>
                                  </p:childTnLst>
                                  <p:subTnLst>
                                    <p:audio>
                                      <p:cMediaNode>
                                        <p:cTn display="0" masterRel="sameClick">
                                          <p:stCondLst>
                                            <p:cond evt="begin" delay="0">
                                              <p:tn val="15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59"/>
                  </p:tgtEl>
                </p:cond>
              </p:nextCondLst>
            </p:seq>
            <p:seq concurrent="1" nextAc="seek">
              <p:cTn id="156" restart="whenNotActive" fill="hold" evtFilter="cancelBubble" nodeType="interactiveSeq">
                <p:stCondLst>
                  <p:cond evt="onClick" delay="0">
                    <p:tgtEl>
                      <p:spTgt spid="160"/>
                    </p:tgtEl>
                  </p:cond>
                </p:stCondLst>
                <p:endSync evt="end" delay="0">
                  <p:rtn val="all"/>
                </p:endSync>
                <p:childTnLst>
                  <p:par>
                    <p:cTn id="157" fill="hold">
                      <p:stCondLst>
                        <p:cond delay="0"/>
                      </p:stCondLst>
                      <p:childTnLst>
                        <p:par>
                          <p:cTn id="158" fill="hold">
                            <p:stCondLst>
                              <p:cond delay="0"/>
                            </p:stCondLst>
                            <p:childTnLst>
                              <p:par>
                                <p:cTn id="159" presetID="1" presetClass="exit" presetSubtype="0" fill="hold" nodeType="clickEffect">
                                  <p:stCondLst>
                                    <p:cond delay="0"/>
                                  </p:stCondLst>
                                  <p:childTnLst>
                                    <p:set>
                                      <p:cBhvr>
                                        <p:cTn id="160" dur="1" fill="hold">
                                          <p:stCondLst>
                                            <p:cond delay="0"/>
                                          </p:stCondLst>
                                        </p:cTn>
                                        <p:tgtEl>
                                          <p:spTgt spid="160"/>
                                        </p:tgtEl>
                                        <p:attrNameLst>
                                          <p:attrName>style.visibility</p:attrName>
                                        </p:attrNameLst>
                                      </p:cBhvr>
                                      <p:to>
                                        <p:strVal val="hidden"/>
                                      </p:to>
                                    </p:set>
                                  </p:childTnLst>
                                  <p:subTnLst>
                                    <p:audio>
                                      <p:cMediaNode>
                                        <p:cTn display="0" masterRel="sameClick">
                                          <p:stCondLst>
                                            <p:cond evt="begin" delay="0">
                                              <p:tn val="159"/>
                                            </p:cond>
                                          </p:stCondLst>
                                          <p:endCondLst>
                                            <p:cond evt="onStopAudio" delay="0">
                                              <p:tgtEl>
                                                <p:sldTgt/>
                                              </p:tgtEl>
                                            </p:cond>
                                          </p:endCondLst>
                                        </p:cTn>
                                        <p:tgtEl>
                                          <p:sndTgt r:embed="rId4" name="bomb.wav"/>
                                        </p:tgtEl>
                                      </p:cMediaNode>
                                    </p:audio>
                                  </p:subTnLst>
                                </p:cTn>
                              </p:par>
                              <p:par>
                                <p:cTn id="161" presetID="23" presetClass="entr" presetSubtype="16" fill="hold" nodeType="withEffect">
                                  <p:stCondLst>
                                    <p:cond delay="0"/>
                                  </p:stCondLst>
                                  <p:childTnLst>
                                    <p:set>
                                      <p:cBhvr>
                                        <p:cTn id="162" dur="1" fill="hold">
                                          <p:stCondLst>
                                            <p:cond delay="0"/>
                                          </p:stCondLst>
                                        </p:cTn>
                                        <p:tgtEl>
                                          <p:spTgt spid="12"/>
                                        </p:tgtEl>
                                        <p:attrNameLst>
                                          <p:attrName>style.visibility</p:attrName>
                                        </p:attrNameLst>
                                      </p:cBhvr>
                                      <p:to>
                                        <p:strVal val="visible"/>
                                      </p:to>
                                    </p:set>
                                    <p:anim calcmode="lin" valueType="num">
                                      <p:cBhvr>
                                        <p:cTn id="163" dur="500" fill="hold"/>
                                        <p:tgtEl>
                                          <p:spTgt spid="12"/>
                                        </p:tgtEl>
                                        <p:attrNameLst>
                                          <p:attrName>ppt_w</p:attrName>
                                        </p:attrNameLst>
                                      </p:cBhvr>
                                      <p:tavLst>
                                        <p:tav tm="0">
                                          <p:val>
                                            <p:fltVal val="0"/>
                                          </p:val>
                                        </p:tav>
                                        <p:tav tm="100000">
                                          <p:val>
                                            <p:strVal val="#ppt_w"/>
                                          </p:val>
                                        </p:tav>
                                      </p:tavLst>
                                    </p:anim>
                                    <p:anim calcmode="lin" valueType="num">
                                      <p:cBhvr>
                                        <p:cTn id="164"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60"/>
                  </p:tgtEl>
                </p:cond>
              </p:nextCondLst>
            </p:seq>
            <p:seq concurrent="1" nextAc="seek">
              <p:cTn id="165" restart="whenNotActive" fill="hold" evtFilter="cancelBubble" nodeType="interactiveSeq">
                <p:stCondLst>
                  <p:cond evt="onClick" delay="0">
                    <p:tgtEl>
                      <p:spTgt spid="161"/>
                    </p:tgtEl>
                  </p:cond>
                </p:stCondLst>
                <p:endSync evt="end" delay="0">
                  <p:rtn val="all"/>
                </p:endSync>
                <p:childTnLst>
                  <p:par>
                    <p:cTn id="166" fill="hold">
                      <p:stCondLst>
                        <p:cond delay="0"/>
                      </p:stCondLst>
                      <p:childTnLst>
                        <p:par>
                          <p:cTn id="167" fill="hold">
                            <p:stCondLst>
                              <p:cond delay="0"/>
                            </p:stCondLst>
                            <p:childTnLst>
                              <p:par>
                                <p:cTn id="168" presetID="1" presetClass="exit" presetSubtype="0" fill="hold" nodeType="clickEffect">
                                  <p:stCondLst>
                                    <p:cond delay="0"/>
                                  </p:stCondLst>
                                  <p:childTnLst>
                                    <p:set>
                                      <p:cBhvr>
                                        <p:cTn id="169" dur="1" fill="hold">
                                          <p:stCondLst>
                                            <p:cond delay="0"/>
                                          </p:stCondLst>
                                        </p:cTn>
                                        <p:tgtEl>
                                          <p:spTgt spid="161"/>
                                        </p:tgtEl>
                                        <p:attrNameLst>
                                          <p:attrName>style.visibility</p:attrName>
                                        </p:attrNameLst>
                                      </p:cBhvr>
                                      <p:to>
                                        <p:strVal val="hidden"/>
                                      </p:to>
                                    </p:set>
                                  </p:childTnLst>
                                  <p:subTnLst>
                                    <p:audio>
                                      <p:cMediaNode>
                                        <p:cTn display="0" masterRel="sameClick">
                                          <p:stCondLst>
                                            <p:cond evt="begin" delay="0">
                                              <p:tn val="16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61"/>
                  </p:tgtEl>
                </p:cond>
              </p:nextCondLst>
            </p:seq>
            <p:seq concurrent="1" nextAc="seek">
              <p:cTn id="170" restart="whenNotActive" fill="hold" evtFilter="cancelBubble" nodeType="interactiveSeq">
                <p:stCondLst>
                  <p:cond evt="onClick" delay="0">
                    <p:tgtEl>
                      <p:spTgt spid="162"/>
                    </p:tgtEl>
                  </p:cond>
                </p:stCondLst>
                <p:endSync evt="end" delay="0">
                  <p:rtn val="all"/>
                </p:endSync>
                <p:childTnLst>
                  <p:par>
                    <p:cTn id="171" fill="hold">
                      <p:stCondLst>
                        <p:cond delay="0"/>
                      </p:stCondLst>
                      <p:childTnLst>
                        <p:par>
                          <p:cTn id="172" fill="hold">
                            <p:stCondLst>
                              <p:cond delay="0"/>
                            </p:stCondLst>
                            <p:childTnLst>
                              <p:par>
                                <p:cTn id="173" presetID="1" presetClass="exit" presetSubtype="0" fill="hold" nodeType="clickEffect">
                                  <p:stCondLst>
                                    <p:cond delay="0"/>
                                  </p:stCondLst>
                                  <p:childTnLst>
                                    <p:set>
                                      <p:cBhvr>
                                        <p:cTn id="174" dur="1" fill="hold">
                                          <p:stCondLst>
                                            <p:cond delay="0"/>
                                          </p:stCondLst>
                                        </p:cTn>
                                        <p:tgtEl>
                                          <p:spTgt spid="162"/>
                                        </p:tgtEl>
                                        <p:attrNameLst>
                                          <p:attrName>style.visibility</p:attrName>
                                        </p:attrNameLst>
                                      </p:cBhvr>
                                      <p:to>
                                        <p:strVal val="hidden"/>
                                      </p:to>
                                    </p:set>
                                  </p:childTnLst>
                                  <p:subTnLst>
                                    <p:audio>
                                      <p:cMediaNode>
                                        <p:cTn display="0" masterRel="sameClick">
                                          <p:stCondLst>
                                            <p:cond evt="begin" delay="0">
                                              <p:tn val="173"/>
                                            </p:cond>
                                          </p:stCondLst>
                                          <p:endCondLst>
                                            <p:cond evt="onStopAudio" delay="0">
                                              <p:tgtEl>
                                                <p:sldTgt/>
                                              </p:tgtEl>
                                            </p:cond>
                                          </p:endCondLst>
                                        </p:cTn>
                                        <p:tgtEl>
                                          <p:sndTgt r:embed="rId4" name="bomb.wav"/>
                                        </p:tgtEl>
                                      </p:cMediaNode>
                                    </p:audio>
                                  </p:subTnLst>
                                </p:cTn>
                              </p:par>
                              <p:par>
                                <p:cTn id="175" presetID="23" presetClass="entr" presetSubtype="16" fill="hold" nodeType="withEffect">
                                  <p:stCondLst>
                                    <p:cond delay="0"/>
                                  </p:stCondLst>
                                  <p:childTnLst>
                                    <p:set>
                                      <p:cBhvr>
                                        <p:cTn id="176" dur="1" fill="hold">
                                          <p:stCondLst>
                                            <p:cond delay="0"/>
                                          </p:stCondLst>
                                        </p:cTn>
                                        <p:tgtEl>
                                          <p:spTgt spid="13"/>
                                        </p:tgtEl>
                                        <p:attrNameLst>
                                          <p:attrName>style.visibility</p:attrName>
                                        </p:attrNameLst>
                                      </p:cBhvr>
                                      <p:to>
                                        <p:strVal val="visible"/>
                                      </p:to>
                                    </p:set>
                                    <p:anim calcmode="lin" valueType="num">
                                      <p:cBhvr>
                                        <p:cTn id="177" dur="500" fill="hold"/>
                                        <p:tgtEl>
                                          <p:spTgt spid="13"/>
                                        </p:tgtEl>
                                        <p:attrNameLst>
                                          <p:attrName>ppt_w</p:attrName>
                                        </p:attrNameLst>
                                      </p:cBhvr>
                                      <p:tavLst>
                                        <p:tav tm="0">
                                          <p:val>
                                            <p:fltVal val="0"/>
                                          </p:val>
                                        </p:tav>
                                        <p:tav tm="100000">
                                          <p:val>
                                            <p:strVal val="#ppt_w"/>
                                          </p:val>
                                        </p:tav>
                                      </p:tavLst>
                                    </p:anim>
                                    <p:anim calcmode="lin" valueType="num">
                                      <p:cBhvr>
                                        <p:cTn id="17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62"/>
                  </p:tgtEl>
                </p:cond>
              </p:nextCondLst>
            </p:seq>
            <p:seq concurrent="1" nextAc="seek">
              <p:cTn id="179" restart="whenNotActive" fill="hold" evtFilter="cancelBubble" nodeType="interactiveSeq">
                <p:stCondLst>
                  <p:cond evt="onClick" delay="0">
                    <p:tgtEl>
                      <p:spTgt spid="163"/>
                    </p:tgtEl>
                  </p:cond>
                </p:stCondLst>
                <p:endSync evt="end" delay="0">
                  <p:rtn val="all"/>
                </p:endSync>
                <p:childTnLst>
                  <p:par>
                    <p:cTn id="180" fill="hold">
                      <p:stCondLst>
                        <p:cond delay="0"/>
                      </p:stCondLst>
                      <p:childTnLst>
                        <p:par>
                          <p:cTn id="181" fill="hold">
                            <p:stCondLst>
                              <p:cond delay="0"/>
                            </p:stCondLst>
                            <p:childTnLst>
                              <p:par>
                                <p:cTn id="182" presetID="1" presetClass="exit" presetSubtype="0" fill="hold" nodeType="clickEffect">
                                  <p:stCondLst>
                                    <p:cond delay="0"/>
                                  </p:stCondLst>
                                  <p:childTnLst>
                                    <p:set>
                                      <p:cBhvr>
                                        <p:cTn id="183" dur="1" fill="hold">
                                          <p:stCondLst>
                                            <p:cond delay="0"/>
                                          </p:stCondLst>
                                        </p:cTn>
                                        <p:tgtEl>
                                          <p:spTgt spid="163"/>
                                        </p:tgtEl>
                                        <p:attrNameLst>
                                          <p:attrName>style.visibility</p:attrName>
                                        </p:attrNameLst>
                                      </p:cBhvr>
                                      <p:to>
                                        <p:strVal val="hidden"/>
                                      </p:to>
                                    </p:set>
                                  </p:childTnLst>
                                  <p:subTnLst>
                                    <p:audio>
                                      <p:cMediaNode>
                                        <p:cTn display="0" masterRel="sameClick">
                                          <p:stCondLst>
                                            <p:cond evt="begin" delay="0">
                                              <p:tn val="18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63"/>
                  </p:tgtEl>
                </p:cond>
              </p:nextCondLst>
            </p:seq>
            <p:seq concurrent="1" nextAc="seek">
              <p:cTn id="184" restart="whenNotActive" fill="hold" evtFilter="cancelBubble" nodeType="interactiveSeq">
                <p:stCondLst>
                  <p:cond evt="onClick" delay="0">
                    <p:tgtEl>
                      <p:spTgt spid="164"/>
                    </p:tgtEl>
                  </p:cond>
                </p:stCondLst>
                <p:endSync evt="end" delay="0">
                  <p:rtn val="all"/>
                </p:endSync>
                <p:childTnLst>
                  <p:par>
                    <p:cTn id="185" fill="hold">
                      <p:stCondLst>
                        <p:cond delay="0"/>
                      </p:stCondLst>
                      <p:childTnLst>
                        <p:par>
                          <p:cTn id="186" fill="hold">
                            <p:stCondLst>
                              <p:cond delay="0"/>
                            </p:stCondLst>
                            <p:childTnLst>
                              <p:par>
                                <p:cTn id="187" presetID="1" presetClass="exit" presetSubtype="0" fill="hold" nodeType="clickEffect">
                                  <p:stCondLst>
                                    <p:cond delay="0"/>
                                  </p:stCondLst>
                                  <p:childTnLst>
                                    <p:set>
                                      <p:cBhvr>
                                        <p:cTn id="188" dur="1" fill="hold">
                                          <p:stCondLst>
                                            <p:cond delay="0"/>
                                          </p:stCondLst>
                                        </p:cTn>
                                        <p:tgtEl>
                                          <p:spTgt spid="164"/>
                                        </p:tgtEl>
                                        <p:attrNameLst>
                                          <p:attrName>style.visibility</p:attrName>
                                        </p:attrNameLst>
                                      </p:cBhvr>
                                      <p:to>
                                        <p:strVal val="hidden"/>
                                      </p:to>
                                    </p:set>
                                  </p:childTnLst>
                                  <p:subTnLst>
                                    <p:audio>
                                      <p:cMediaNode>
                                        <p:cTn display="0" masterRel="sameClick">
                                          <p:stCondLst>
                                            <p:cond evt="begin" delay="0">
                                              <p:tn val="18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64"/>
                  </p:tgtEl>
                </p:cond>
              </p:nextCondLst>
            </p:seq>
            <p:seq concurrent="1" nextAc="seek">
              <p:cTn id="189" restart="whenNotActive" fill="hold" evtFilter="cancelBubble" nodeType="interactiveSeq">
                <p:stCondLst>
                  <p:cond evt="onClick" delay="0">
                    <p:tgtEl>
                      <p:spTgt spid="165"/>
                    </p:tgtEl>
                  </p:cond>
                </p:stCondLst>
                <p:endSync evt="end" delay="0">
                  <p:rtn val="all"/>
                </p:endSync>
                <p:childTnLst>
                  <p:par>
                    <p:cTn id="190" fill="hold">
                      <p:stCondLst>
                        <p:cond delay="0"/>
                      </p:stCondLst>
                      <p:childTnLst>
                        <p:par>
                          <p:cTn id="191" fill="hold">
                            <p:stCondLst>
                              <p:cond delay="0"/>
                            </p:stCondLst>
                            <p:childTnLst>
                              <p:par>
                                <p:cTn id="192" presetID="1" presetClass="exit" presetSubtype="0" fill="hold" nodeType="clickEffect">
                                  <p:stCondLst>
                                    <p:cond delay="0"/>
                                  </p:stCondLst>
                                  <p:childTnLst>
                                    <p:set>
                                      <p:cBhvr>
                                        <p:cTn id="193" dur="1" fill="hold">
                                          <p:stCondLst>
                                            <p:cond delay="0"/>
                                          </p:stCondLst>
                                        </p:cTn>
                                        <p:tgtEl>
                                          <p:spTgt spid="165"/>
                                        </p:tgtEl>
                                        <p:attrNameLst>
                                          <p:attrName>style.visibility</p:attrName>
                                        </p:attrNameLst>
                                      </p:cBhvr>
                                      <p:to>
                                        <p:strVal val="hidden"/>
                                      </p:to>
                                    </p:set>
                                  </p:childTnLst>
                                  <p:subTnLst>
                                    <p:audio>
                                      <p:cMediaNode>
                                        <p:cTn display="0" masterRel="sameClick">
                                          <p:stCondLst>
                                            <p:cond evt="begin" delay="0">
                                              <p:tn val="192"/>
                                            </p:cond>
                                          </p:stCondLst>
                                          <p:endCondLst>
                                            <p:cond evt="onStopAudio" delay="0">
                                              <p:tgtEl>
                                                <p:sldTgt/>
                                              </p:tgtEl>
                                            </p:cond>
                                          </p:endCondLst>
                                        </p:cTn>
                                        <p:tgtEl>
                                          <p:sndTgt r:embed="rId4" name="bomb.wav"/>
                                        </p:tgtEl>
                                      </p:cMediaNode>
                                    </p:audio>
                                  </p:subTnLst>
                                </p:cTn>
                              </p:par>
                            </p:childTnLst>
                          </p:cTn>
                        </p:par>
                        <p:par>
                          <p:cTn id="194" fill="hold">
                            <p:stCondLst>
                              <p:cond delay="0"/>
                            </p:stCondLst>
                            <p:childTnLst>
                              <p:par>
                                <p:cTn id="195" presetID="23" presetClass="entr" presetSubtype="16" fill="hold" nodeType="afterEffect">
                                  <p:stCondLst>
                                    <p:cond delay="0"/>
                                  </p:stCondLst>
                                  <p:childTnLst>
                                    <p:set>
                                      <p:cBhvr>
                                        <p:cTn id="196" dur="1" fill="hold">
                                          <p:stCondLst>
                                            <p:cond delay="0"/>
                                          </p:stCondLst>
                                        </p:cTn>
                                        <p:tgtEl>
                                          <p:spTgt spid="14"/>
                                        </p:tgtEl>
                                        <p:attrNameLst>
                                          <p:attrName>style.visibility</p:attrName>
                                        </p:attrNameLst>
                                      </p:cBhvr>
                                      <p:to>
                                        <p:strVal val="visible"/>
                                      </p:to>
                                    </p:set>
                                    <p:anim calcmode="lin" valueType="num">
                                      <p:cBhvr>
                                        <p:cTn id="197" dur="500" fill="hold"/>
                                        <p:tgtEl>
                                          <p:spTgt spid="14"/>
                                        </p:tgtEl>
                                        <p:attrNameLst>
                                          <p:attrName>ppt_w</p:attrName>
                                        </p:attrNameLst>
                                      </p:cBhvr>
                                      <p:tavLst>
                                        <p:tav tm="0">
                                          <p:val>
                                            <p:fltVal val="0"/>
                                          </p:val>
                                        </p:tav>
                                        <p:tav tm="100000">
                                          <p:val>
                                            <p:strVal val="#ppt_w"/>
                                          </p:val>
                                        </p:tav>
                                      </p:tavLst>
                                    </p:anim>
                                    <p:anim calcmode="lin" valueType="num">
                                      <p:cBhvr>
                                        <p:cTn id="19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65"/>
                  </p:tgtEl>
                </p:cond>
              </p:nextCondLst>
            </p:seq>
            <p:seq concurrent="1" nextAc="seek">
              <p:cTn id="199" restart="whenNotActive" fill="hold" evtFilter="cancelBubble" nodeType="interactiveSeq">
                <p:stCondLst>
                  <p:cond evt="onClick" delay="0">
                    <p:tgtEl>
                      <p:spTgt spid="166"/>
                    </p:tgtEl>
                  </p:cond>
                </p:stCondLst>
                <p:endSync evt="end" delay="0">
                  <p:rtn val="all"/>
                </p:endSync>
                <p:childTnLst>
                  <p:par>
                    <p:cTn id="200" fill="hold">
                      <p:stCondLst>
                        <p:cond delay="0"/>
                      </p:stCondLst>
                      <p:childTnLst>
                        <p:par>
                          <p:cTn id="201" fill="hold">
                            <p:stCondLst>
                              <p:cond delay="0"/>
                            </p:stCondLst>
                            <p:childTnLst>
                              <p:par>
                                <p:cTn id="202" presetID="1" presetClass="exit" presetSubtype="0" fill="hold" nodeType="clickEffect">
                                  <p:stCondLst>
                                    <p:cond delay="0"/>
                                  </p:stCondLst>
                                  <p:childTnLst>
                                    <p:set>
                                      <p:cBhvr>
                                        <p:cTn id="203" dur="1" fill="hold">
                                          <p:stCondLst>
                                            <p:cond delay="0"/>
                                          </p:stCondLst>
                                        </p:cTn>
                                        <p:tgtEl>
                                          <p:spTgt spid="166"/>
                                        </p:tgtEl>
                                        <p:attrNameLst>
                                          <p:attrName>style.visibility</p:attrName>
                                        </p:attrNameLst>
                                      </p:cBhvr>
                                      <p:to>
                                        <p:strVal val="hidden"/>
                                      </p:to>
                                    </p:set>
                                  </p:childTnLst>
                                  <p:subTnLst>
                                    <p:audio>
                                      <p:cMediaNode>
                                        <p:cTn display="0" masterRel="sameClick">
                                          <p:stCondLst>
                                            <p:cond evt="begin" delay="0">
                                              <p:tn val="20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66"/>
                  </p:tgtEl>
                </p:cond>
              </p:nextCondLst>
            </p:seq>
            <p:seq concurrent="1" nextAc="seek">
              <p:cTn id="204" restart="whenNotActive" fill="hold" evtFilter="cancelBubble" nodeType="interactiveSeq">
                <p:stCondLst>
                  <p:cond evt="onClick" delay="0">
                    <p:tgtEl>
                      <p:spTgt spid="167"/>
                    </p:tgtEl>
                  </p:cond>
                </p:stCondLst>
                <p:endSync evt="end" delay="0">
                  <p:rtn val="all"/>
                </p:endSync>
                <p:childTnLst>
                  <p:par>
                    <p:cTn id="205" fill="hold">
                      <p:stCondLst>
                        <p:cond delay="0"/>
                      </p:stCondLst>
                      <p:childTnLst>
                        <p:par>
                          <p:cTn id="206" fill="hold">
                            <p:stCondLst>
                              <p:cond delay="0"/>
                            </p:stCondLst>
                            <p:childTnLst>
                              <p:par>
                                <p:cTn id="207" presetID="1" presetClass="exit" presetSubtype="0" fill="hold" nodeType="clickEffect">
                                  <p:stCondLst>
                                    <p:cond delay="0"/>
                                  </p:stCondLst>
                                  <p:childTnLst>
                                    <p:set>
                                      <p:cBhvr>
                                        <p:cTn id="208" dur="1" fill="hold">
                                          <p:stCondLst>
                                            <p:cond delay="0"/>
                                          </p:stCondLst>
                                        </p:cTn>
                                        <p:tgtEl>
                                          <p:spTgt spid="167"/>
                                        </p:tgtEl>
                                        <p:attrNameLst>
                                          <p:attrName>style.visibility</p:attrName>
                                        </p:attrNameLst>
                                      </p:cBhvr>
                                      <p:to>
                                        <p:strVal val="hidden"/>
                                      </p:to>
                                    </p:set>
                                  </p:childTnLst>
                                  <p:subTnLst>
                                    <p:audio>
                                      <p:cMediaNode>
                                        <p:cTn display="0" masterRel="sameClick">
                                          <p:stCondLst>
                                            <p:cond evt="begin" delay="0">
                                              <p:tn val="207"/>
                                            </p:cond>
                                          </p:stCondLst>
                                          <p:endCondLst>
                                            <p:cond evt="onStopAudio" delay="0">
                                              <p:tgtEl>
                                                <p:sldTgt/>
                                              </p:tgtEl>
                                            </p:cond>
                                          </p:endCondLst>
                                        </p:cTn>
                                        <p:tgtEl>
                                          <p:sndTgt r:embed="rId4" name="bomb.wav"/>
                                        </p:tgtEl>
                                      </p:cMediaNode>
                                    </p:audio>
                                  </p:subTnLst>
                                </p:cTn>
                              </p:par>
                              <p:par>
                                <p:cTn id="209" presetID="23" presetClass="entr" presetSubtype="16" fill="hold" nodeType="withEffect">
                                  <p:stCondLst>
                                    <p:cond delay="0"/>
                                  </p:stCondLst>
                                  <p:childTnLst>
                                    <p:set>
                                      <p:cBhvr>
                                        <p:cTn id="210" dur="1" fill="hold">
                                          <p:stCondLst>
                                            <p:cond delay="0"/>
                                          </p:stCondLst>
                                        </p:cTn>
                                        <p:tgtEl>
                                          <p:spTgt spid="15"/>
                                        </p:tgtEl>
                                        <p:attrNameLst>
                                          <p:attrName>style.visibility</p:attrName>
                                        </p:attrNameLst>
                                      </p:cBhvr>
                                      <p:to>
                                        <p:strVal val="visible"/>
                                      </p:to>
                                    </p:set>
                                    <p:anim calcmode="lin" valueType="num">
                                      <p:cBhvr>
                                        <p:cTn id="211" dur="500" fill="hold"/>
                                        <p:tgtEl>
                                          <p:spTgt spid="15"/>
                                        </p:tgtEl>
                                        <p:attrNameLst>
                                          <p:attrName>ppt_w</p:attrName>
                                        </p:attrNameLst>
                                      </p:cBhvr>
                                      <p:tavLst>
                                        <p:tav tm="0">
                                          <p:val>
                                            <p:fltVal val="0"/>
                                          </p:val>
                                        </p:tav>
                                        <p:tav tm="100000">
                                          <p:val>
                                            <p:strVal val="#ppt_w"/>
                                          </p:val>
                                        </p:tav>
                                      </p:tavLst>
                                    </p:anim>
                                    <p:anim calcmode="lin" valueType="num">
                                      <p:cBhvr>
                                        <p:cTn id="212"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67"/>
                  </p:tgtEl>
                </p:cond>
              </p:nextCondLst>
            </p:seq>
            <p:seq concurrent="1" nextAc="seek">
              <p:cTn id="213" restart="whenNotActive" fill="hold" evtFilter="cancelBubble" nodeType="interactiveSeq">
                <p:stCondLst>
                  <p:cond evt="onClick" delay="0">
                    <p:tgtEl>
                      <p:spTgt spid="168"/>
                    </p:tgtEl>
                  </p:cond>
                </p:stCondLst>
                <p:endSync evt="end" delay="0">
                  <p:rtn val="all"/>
                </p:endSync>
                <p:childTnLst>
                  <p:par>
                    <p:cTn id="214" fill="hold">
                      <p:stCondLst>
                        <p:cond delay="0"/>
                      </p:stCondLst>
                      <p:childTnLst>
                        <p:par>
                          <p:cTn id="215" fill="hold">
                            <p:stCondLst>
                              <p:cond delay="0"/>
                            </p:stCondLst>
                            <p:childTnLst>
                              <p:par>
                                <p:cTn id="216" presetID="1" presetClass="exit" presetSubtype="0" fill="hold" nodeType="clickEffect">
                                  <p:stCondLst>
                                    <p:cond delay="0"/>
                                  </p:stCondLst>
                                  <p:childTnLst>
                                    <p:set>
                                      <p:cBhvr>
                                        <p:cTn id="217" dur="1" fill="hold">
                                          <p:stCondLst>
                                            <p:cond delay="0"/>
                                          </p:stCondLst>
                                        </p:cTn>
                                        <p:tgtEl>
                                          <p:spTgt spid="168"/>
                                        </p:tgtEl>
                                        <p:attrNameLst>
                                          <p:attrName>style.visibility</p:attrName>
                                        </p:attrNameLst>
                                      </p:cBhvr>
                                      <p:to>
                                        <p:strVal val="hidden"/>
                                      </p:to>
                                    </p:set>
                                  </p:childTnLst>
                                  <p:subTnLst>
                                    <p:audio>
                                      <p:cMediaNode>
                                        <p:cTn display="0" masterRel="sameClick">
                                          <p:stCondLst>
                                            <p:cond evt="begin" delay="0">
                                              <p:tn val="216"/>
                                            </p:cond>
                                          </p:stCondLst>
                                          <p:endCondLst>
                                            <p:cond evt="onStopAudio" delay="0">
                                              <p:tgtEl>
                                                <p:sldTgt/>
                                              </p:tgtEl>
                                            </p:cond>
                                          </p:endCondLst>
                                        </p:cTn>
                                        <p:tgtEl>
                                          <p:sndTgt r:embed="rId4" name="bomb.wav"/>
                                        </p:tgtEl>
                                      </p:cMediaNode>
                                    </p:audio>
                                  </p:subTnLst>
                                </p:cTn>
                              </p:par>
                              <p:par>
                                <p:cTn id="218" presetID="23" presetClass="entr" presetSubtype="16" fill="hold" nodeType="withEffect">
                                  <p:stCondLst>
                                    <p:cond delay="0"/>
                                  </p:stCondLst>
                                  <p:childTnLst>
                                    <p:set>
                                      <p:cBhvr>
                                        <p:cTn id="219" dur="1" fill="hold">
                                          <p:stCondLst>
                                            <p:cond delay="0"/>
                                          </p:stCondLst>
                                        </p:cTn>
                                        <p:tgtEl>
                                          <p:spTgt spid="16"/>
                                        </p:tgtEl>
                                        <p:attrNameLst>
                                          <p:attrName>style.visibility</p:attrName>
                                        </p:attrNameLst>
                                      </p:cBhvr>
                                      <p:to>
                                        <p:strVal val="visible"/>
                                      </p:to>
                                    </p:set>
                                    <p:anim calcmode="lin" valueType="num">
                                      <p:cBhvr>
                                        <p:cTn id="220" dur="500" fill="hold"/>
                                        <p:tgtEl>
                                          <p:spTgt spid="16"/>
                                        </p:tgtEl>
                                        <p:attrNameLst>
                                          <p:attrName>ppt_w</p:attrName>
                                        </p:attrNameLst>
                                      </p:cBhvr>
                                      <p:tavLst>
                                        <p:tav tm="0">
                                          <p:val>
                                            <p:fltVal val="0"/>
                                          </p:val>
                                        </p:tav>
                                        <p:tav tm="100000">
                                          <p:val>
                                            <p:strVal val="#ppt_w"/>
                                          </p:val>
                                        </p:tav>
                                      </p:tavLst>
                                    </p:anim>
                                    <p:anim calcmode="lin" valueType="num">
                                      <p:cBhvr>
                                        <p:cTn id="221"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68"/>
                  </p:tgtEl>
                </p:cond>
              </p:nextCondLst>
            </p:seq>
            <p:seq concurrent="1" nextAc="seek">
              <p:cTn id="222" restart="whenNotActive" fill="hold" evtFilter="cancelBubble" nodeType="interactiveSeq">
                <p:stCondLst>
                  <p:cond evt="onClick" delay="0">
                    <p:tgtEl>
                      <p:spTgt spid="169"/>
                    </p:tgtEl>
                  </p:cond>
                </p:stCondLst>
                <p:endSync evt="end" delay="0">
                  <p:rtn val="all"/>
                </p:endSync>
                <p:childTnLst>
                  <p:par>
                    <p:cTn id="223" fill="hold">
                      <p:stCondLst>
                        <p:cond delay="0"/>
                      </p:stCondLst>
                      <p:childTnLst>
                        <p:par>
                          <p:cTn id="224" fill="hold">
                            <p:stCondLst>
                              <p:cond delay="0"/>
                            </p:stCondLst>
                            <p:childTnLst>
                              <p:par>
                                <p:cTn id="225" presetID="1" presetClass="exit" presetSubtype="0" fill="hold" nodeType="clickEffect">
                                  <p:stCondLst>
                                    <p:cond delay="0"/>
                                  </p:stCondLst>
                                  <p:childTnLst>
                                    <p:set>
                                      <p:cBhvr>
                                        <p:cTn id="226" dur="1" fill="hold">
                                          <p:stCondLst>
                                            <p:cond delay="0"/>
                                          </p:stCondLst>
                                        </p:cTn>
                                        <p:tgtEl>
                                          <p:spTgt spid="169"/>
                                        </p:tgtEl>
                                        <p:attrNameLst>
                                          <p:attrName>style.visibility</p:attrName>
                                        </p:attrNameLst>
                                      </p:cBhvr>
                                      <p:to>
                                        <p:strVal val="hidden"/>
                                      </p:to>
                                    </p:set>
                                  </p:childTnLst>
                                  <p:subTnLst>
                                    <p:audio>
                                      <p:cMediaNode>
                                        <p:cTn display="0" masterRel="sameClick">
                                          <p:stCondLst>
                                            <p:cond evt="begin" delay="0">
                                              <p:tn val="22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69"/>
                  </p:tgtEl>
                </p:cond>
              </p:nextCondLst>
            </p:seq>
            <p:seq concurrent="1" nextAc="seek">
              <p:cTn id="227" restart="whenNotActive" fill="hold" evtFilter="cancelBubble" nodeType="interactiveSeq">
                <p:stCondLst>
                  <p:cond evt="onClick" delay="0">
                    <p:tgtEl>
                      <p:spTgt spid="170"/>
                    </p:tgtEl>
                  </p:cond>
                </p:stCondLst>
                <p:endSync evt="end" delay="0">
                  <p:rtn val="all"/>
                </p:endSync>
                <p:childTnLst>
                  <p:par>
                    <p:cTn id="228" fill="hold">
                      <p:stCondLst>
                        <p:cond delay="0"/>
                      </p:stCondLst>
                      <p:childTnLst>
                        <p:par>
                          <p:cTn id="229" fill="hold">
                            <p:stCondLst>
                              <p:cond delay="0"/>
                            </p:stCondLst>
                            <p:childTnLst>
                              <p:par>
                                <p:cTn id="230" presetID="1" presetClass="exit" presetSubtype="0" fill="hold" nodeType="clickEffect">
                                  <p:stCondLst>
                                    <p:cond delay="0"/>
                                  </p:stCondLst>
                                  <p:childTnLst>
                                    <p:set>
                                      <p:cBhvr>
                                        <p:cTn id="231" dur="1" fill="hold">
                                          <p:stCondLst>
                                            <p:cond delay="0"/>
                                          </p:stCondLst>
                                        </p:cTn>
                                        <p:tgtEl>
                                          <p:spTgt spid="170"/>
                                        </p:tgtEl>
                                        <p:attrNameLst>
                                          <p:attrName>style.visibility</p:attrName>
                                        </p:attrNameLst>
                                      </p:cBhvr>
                                      <p:to>
                                        <p:strVal val="hidden"/>
                                      </p:to>
                                    </p:set>
                                  </p:childTnLst>
                                  <p:subTnLst>
                                    <p:audio>
                                      <p:cMediaNode>
                                        <p:cTn display="0" masterRel="sameClick">
                                          <p:stCondLst>
                                            <p:cond evt="begin" delay="0">
                                              <p:tn val="230"/>
                                            </p:cond>
                                          </p:stCondLst>
                                          <p:endCondLst>
                                            <p:cond evt="onStopAudio" delay="0">
                                              <p:tgtEl>
                                                <p:sldTgt/>
                                              </p:tgtEl>
                                            </p:cond>
                                          </p:endCondLst>
                                        </p:cTn>
                                        <p:tgtEl>
                                          <p:sndTgt r:embed="rId4" name="bomb.wav"/>
                                        </p:tgtEl>
                                      </p:cMediaNode>
                                    </p:audio>
                                  </p:subTnLst>
                                </p:cTn>
                              </p:par>
                              <p:par>
                                <p:cTn id="232" presetID="23" presetClass="entr" presetSubtype="16" fill="hold" nodeType="withEffect">
                                  <p:stCondLst>
                                    <p:cond delay="0"/>
                                  </p:stCondLst>
                                  <p:childTnLst>
                                    <p:set>
                                      <p:cBhvr>
                                        <p:cTn id="233" dur="1" fill="hold">
                                          <p:stCondLst>
                                            <p:cond delay="0"/>
                                          </p:stCondLst>
                                        </p:cTn>
                                        <p:tgtEl>
                                          <p:spTgt spid="17"/>
                                        </p:tgtEl>
                                        <p:attrNameLst>
                                          <p:attrName>style.visibility</p:attrName>
                                        </p:attrNameLst>
                                      </p:cBhvr>
                                      <p:to>
                                        <p:strVal val="visible"/>
                                      </p:to>
                                    </p:set>
                                    <p:anim calcmode="lin" valueType="num">
                                      <p:cBhvr>
                                        <p:cTn id="234" dur="500" fill="hold"/>
                                        <p:tgtEl>
                                          <p:spTgt spid="17"/>
                                        </p:tgtEl>
                                        <p:attrNameLst>
                                          <p:attrName>ppt_w</p:attrName>
                                        </p:attrNameLst>
                                      </p:cBhvr>
                                      <p:tavLst>
                                        <p:tav tm="0">
                                          <p:val>
                                            <p:fltVal val="0"/>
                                          </p:val>
                                        </p:tav>
                                        <p:tav tm="100000">
                                          <p:val>
                                            <p:strVal val="#ppt_w"/>
                                          </p:val>
                                        </p:tav>
                                      </p:tavLst>
                                    </p:anim>
                                    <p:anim calcmode="lin" valueType="num">
                                      <p:cBhvr>
                                        <p:cTn id="235"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70"/>
                  </p:tgtEl>
                </p:cond>
              </p:nextCondLst>
            </p:seq>
            <p:seq concurrent="1" nextAc="seek">
              <p:cTn id="236" restart="whenNotActive" fill="hold" evtFilter="cancelBubble" nodeType="interactiveSeq">
                <p:stCondLst>
                  <p:cond evt="onClick" delay="0">
                    <p:tgtEl>
                      <p:spTgt spid="171"/>
                    </p:tgtEl>
                  </p:cond>
                </p:stCondLst>
                <p:endSync evt="end" delay="0">
                  <p:rtn val="all"/>
                </p:endSync>
                <p:childTnLst>
                  <p:par>
                    <p:cTn id="237" fill="hold">
                      <p:stCondLst>
                        <p:cond delay="0"/>
                      </p:stCondLst>
                      <p:childTnLst>
                        <p:par>
                          <p:cTn id="238" fill="hold">
                            <p:stCondLst>
                              <p:cond delay="0"/>
                            </p:stCondLst>
                            <p:childTnLst>
                              <p:par>
                                <p:cTn id="239" presetID="1" presetClass="exit" presetSubtype="0" fill="hold" nodeType="clickEffect">
                                  <p:stCondLst>
                                    <p:cond delay="0"/>
                                  </p:stCondLst>
                                  <p:childTnLst>
                                    <p:set>
                                      <p:cBhvr>
                                        <p:cTn id="240" dur="1" fill="hold">
                                          <p:stCondLst>
                                            <p:cond delay="0"/>
                                          </p:stCondLst>
                                        </p:cTn>
                                        <p:tgtEl>
                                          <p:spTgt spid="171"/>
                                        </p:tgtEl>
                                        <p:attrNameLst>
                                          <p:attrName>style.visibility</p:attrName>
                                        </p:attrNameLst>
                                      </p:cBhvr>
                                      <p:to>
                                        <p:strVal val="hidden"/>
                                      </p:to>
                                    </p:set>
                                  </p:childTnLst>
                                  <p:subTnLst>
                                    <p:audio>
                                      <p:cMediaNode>
                                        <p:cTn display="0" masterRel="sameClick">
                                          <p:stCondLst>
                                            <p:cond evt="begin" delay="0">
                                              <p:tn val="23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1"/>
                  </p:tgtEl>
                </p:cond>
              </p:nextCondLst>
            </p:seq>
          </p:childTnLst>
        </p:cTn>
      </p:par>
    </p:tnLst>
    <p:bldLst>
      <p:bldP spid="18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3" name="Group"/>
          <p:cNvGrpSpPr/>
          <p:nvPr/>
        </p:nvGrpSpPr>
        <p:grpSpPr>
          <a:xfrm>
            <a:off x="300010" y="12315300"/>
            <a:ext cx="4601210" cy="995767"/>
            <a:chOff x="0" y="0"/>
            <a:chExt cx="4601208" cy="995765"/>
          </a:xfrm>
        </p:grpSpPr>
        <p:pic>
          <p:nvPicPr>
            <p:cNvPr id="258"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259"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260"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261"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262"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266" name="Group"/>
          <p:cNvGrpSpPr/>
          <p:nvPr/>
        </p:nvGrpSpPr>
        <p:grpSpPr>
          <a:xfrm>
            <a:off x="23097931" y="13055998"/>
            <a:ext cx="2098870" cy="1540535"/>
            <a:chOff x="0" y="2516"/>
            <a:chExt cx="2098868" cy="1540533"/>
          </a:xfrm>
        </p:grpSpPr>
        <p:sp>
          <p:nvSpPr>
            <p:cNvPr id="264" name="06"/>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41</a:t>
              </a:r>
              <a:endParaRPr dirty="0">
                <a:latin typeface="Arial" panose="020B0604020202020204" pitchFamily="34" charset="0"/>
                <a:cs typeface="Arial" panose="020B0604020202020204" pitchFamily="34" charset="0"/>
              </a:endParaRPr>
            </a:p>
          </p:txBody>
        </p:sp>
        <p:pic>
          <p:nvPicPr>
            <p:cNvPr id="265"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grpSp>
        <p:nvGrpSpPr>
          <p:cNvPr id="271" name="Group"/>
          <p:cNvGrpSpPr/>
          <p:nvPr/>
        </p:nvGrpSpPr>
        <p:grpSpPr>
          <a:xfrm>
            <a:off x="-25400" y="1227391"/>
            <a:ext cx="24434800" cy="4245175"/>
            <a:chOff x="0" y="0"/>
            <a:chExt cx="24434800" cy="4245174"/>
          </a:xfrm>
        </p:grpSpPr>
        <p:sp>
          <p:nvSpPr>
            <p:cNvPr id="267" name="Rectangle"/>
            <p:cNvSpPr/>
            <p:nvPr/>
          </p:nvSpPr>
          <p:spPr>
            <a:xfrm>
              <a:off x="0" y="0"/>
              <a:ext cx="24434800" cy="4245174"/>
            </a:xfrm>
            <a:prstGeom prst="rect">
              <a:avLst/>
            </a:prstGeom>
            <a:solidFill>
              <a:srgbClr val="FFFFFF"/>
            </a:solidFill>
            <a:ln w="12700" cap="flat">
              <a:noFill/>
              <a:miter lim="400000"/>
            </a:ln>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268" name="SESSION 2"/>
            <p:cNvSpPr txBox="1"/>
            <p:nvPr/>
          </p:nvSpPr>
          <p:spPr>
            <a:xfrm>
              <a:off x="8779760" y="957891"/>
              <a:ext cx="6875279" cy="16414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defTabSz="412750">
                <a:defRPr sz="10000">
                  <a:solidFill>
                    <a:srgbClr val="002135"/>
                  </a:solidFill>
                </a:defRPr>
              </a:lvl1pPr>
            </a:lstStyle>
            <a:p>
              <a:r>
                <a:rPr b="0" dirty="0">
                  <a:latin typeface="Arial" panose="020B0604020202020204" pitchFamily="34" charset="0"/>
                  <a:cs typeface="Arial" panose="020B0604020202020204" pitchFamily="34" charset="0"/>
                </a:rPr>
                <a:t>SESSION </a:t>
              </a:r>
              <a:r>
                <a:rPr lang="en-IN" b="0" dirty="0">
                  <a:latin typeface="Arial" panose="020B0604020202020204" pitchFamily="34" charset="0"/>
                  <a:cs typeface="Arial" panose="020B0604020202020204" pitchFamily="34" charset="0"/>
                </a:rPr>
                <a:t>7</a:t>
              </a:r>
              <a:endParaRPr b="0" dirty="0">
                <a:latin typeface="Arial" panose="020B0604020202020204" pitchFamily="34" charset="0"/>
                <a:cs typeface="Arial" panose="020B0604020202020204" pitchFamily="34" charset="0"/>
              </a:endParaRPr>
            </a:p>
          </p:txBody>
        </p:sp>
        <p:sp>
          <p:nvSpPr>
            <p:cNvPr id="269" name="PREVENTION: WHAT EVERYBODY NEEDS TO KNOW"/>
            <p:cNvSpPr txBox="1"/>
            <p:nvPr/>
          </p:nvSpPr>
          <p:spPr>
            <a:xfrm>
              <a:off x="7234476" y="2724167"/>
              <a:ext cx="9965869" cy="5642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a:solidFill>
                    <a:srgbClr val="002135"/>
                  </a:solidFill>
                </a:defRPr>
              </a:lvl1pPr>
            </a:lstStyle>
            <a:p>
              <a:r>
                <a:rPr lang="en-IN" b="0" dirty="0">
                  <a:latin typeface="Arial" panose="020B0604020202020204" pitchFamily="34" charset="0"/>
                  <a:cs typeface="Arial" panose="020B0604020202020204" pitchFamily="34" charset="0"/>
                </a:rPr>
                <a:t>How to meet special communication needs in urban areas</a:t>
              </a:r>
              <a:endParaRPr b="0" dirty="0">
                <a:latin typeface="Arial" panose="020B0604020202020204" pitchFamily="34" charset="0"/>
                <a:cs typeface="Arial" panose="020B0604020202020204" pitchFamily="34" charset="0"/>
              </a:endParaRPr>
            </a:p>
          </p:txBody>
        </p:sp>
        <p:sp>
          <p:nvSpPr>
            <p:cNvPr id="270" name="Line"/>
            <p:cNvSpPr/>
            <p:nvPr/>
          </p:nvSpPr>
          <p:spPr>
            <a:xfrm>
              <a:off x="8860605" y="2603070"/>
              <a:ext cx="6713589" cy="1"/>
            </a:xfrm>
            <a:prstGeom prst="line">
              <a:avLst/>
            </a:prstGeom>
            <a:noFill/>
            <a:ln w="25400" cap="flat">
              <a:solidFill>
                <a:srgbClr val="000000"/>
              </a:solidFill>
              <a:prstDash val="solid"/>
              <a:miter lim="400000"/>
            </a:ln>
            <a:effectLst/>
          </p:spPr>
          <p:txBody>
            <a:bodyPr wrap="square" lIns="45718" tIns="45718" rIns="45718" bIns="45718" numCol="1" anchor="t">
              <a:noAutofit/>
            </a:bodyPr>
            <a:lstStyle/>
            <a:p>
              <a:endParaRPr b="0" dirty="0">
                <a:latin typeface="Arial" panose="020B0604020202020204" pitchFamily="34" charset="0"/>
                <a:cs typeface="Arial" panose="020B0604020202020204" pitchFamily="34" charset="0"/>
              </a:endParaRPr>
            </a:p>
          </p:txBody>
        </p:sp>
      </p:grpSp>
      <p:grpSp>
        <p:nvGrpSpPr>
          <p:cNvPr id="281" name="Group"/>
          <p:cNvGrpSpPr/>
          <p:nvPr/>
        </p:nvGrpSpPr>
        <p:grpSpPr>
          <a:xfrm>
            <a:off x="17514759" y="8121405"/>
            <a:ext cx="5583172" cy="2523890"/>
            <a:chOff x="-152060" y="3370995"/>
            <a:chExt cx="5583170" cy="2523889"/>
          </a:xfrm>
        </p:grpSpPr>
        <p:sp>
          <p:nvSpPr>
            <p:cNvPr id="277" name="Rounded Rectangle"/>
            <p:cNvSpPr/>
            <p:nvPr/>
          </p:nvSpPr>
          <p:spPr>
            <a:xfrm>
              <a:off x="0" y="3370995"/>
              <a:ext cx="5286336" cy="2523889"/>
            </a:xfrm>
            <a:prstGeom prst="roundRect">
              <a:avLst>
                <a:gd name="adj" fmla="val 7548"/>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278" name="SOCIAL…"/>
            <p:cNvSpPr txBox="1"/>
            <p:nvPr/>
          </p:nvSpPr>
          <p:spPr>
            <a:xfrm>
              <a:off x="-152060" y="3924596"/>
              <a:ext cx="5583170" cy="151836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5000"/>
              </a:pPr>
              <a:r>
                <a:rPr lang="en-IN" sz="4600" b="0" dirty="0">
                  <a:latin typeface="Arial" panose="020B0604020202020204" pitchFamily="34" charset="0"/>
                  <a:cs typeface="Arial" panose="020B0604020202020204" pitchFamily="34" charset="0"/>
                </a:rPr>
                <a:t>STIGMA AND DISCRIMINATION </a:t>
              </a:r>
            </a:p>
          </p:txBody>
        </p:sp>
      </p:grpSp>
      <p:grpSp>
        <p:nvGrpSpPr>
          <p:cNvPr id="286" name="Group"/>
          <p:cNvGrpSpPr/>
          <p:nvPr/>
        </p:nvGrpSpPr>
        <p:grpSpPr>
          <a:xfrm>
            <a:off x="9902842" y="8065940"/>
            <a:ext cx="5286337" cy="2523889"/>
            <a:chOff x="0" y="3548623"/>
            <a:chExt cx="5286336" cy="2523889"/>
          </a:xfrm>
          <a:solidFill>
            <a:srgbClr val="C9EBFF"/>
          </a:solidFill>
        </p:grpSpPr>
        <p:sp>
          <p:nvSpPr>
            <p:cNvPr id="282" name="Rounded Rectangle"/>
            <p:cNvSpPr/>
            <p:nvPr/>
          </p:nvSpPr>
          <p:spPr>
            <a:xfrm>
              <a:off x="0" y="3548623"/>
              <a:ext cx="5286336" cy="2523889"/>
            </a:xfrm>
            <a:prstGeom prst="roundRect">
              <a:avLst>
                <a:gd name="adj" fmla="val 7548"/>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283" name="RESPIRATORY…"/>
            <p:cNvSpPr txBox="1"/>
            <p:nvPr/>
          </p:nvSpPr>
          <p:spPr>
            <a:xfrm>
              <a:off x="667474" y="3796441"/>
              <a:ext cx="3951401" cy="1641475"/>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5000">
                  <a:solidFill>
                    <a:srgbClr val="FFFFFF"/>
                  </a:solidFill>
                </a:defRPr>
              </a:pPr>
              <a:r>
                <a:rPr lang="en-IN" b="0" dirty="0">
                  <a:solidFill>
                    <a:sysClr val="windowText" lastClr="000000"/>
                  </a:solidFill>
                  <a:latin typeface="Arial" panose="020B0604020202020204" pitchFamily="34" charset="0"/>
                  <a:cs typeface="Arial" panose="020B0604020202020204" pitchFamily="34" charset="0"/>
                </a:rPr>
                <a:t>SAFE</a:t>
              </a:r>
            </a:p>
            <a:p>
              <a:pPr>
                <a:defRPr sz="5000">
                  <a:solidFill>
                    <a:srgbClr val="FFFFFF"/>
                  </a:solidFill>
                </a:defRPr>
              </a:pPr>
              <a:r>
                <a:rPr lang="en-IN" b="0" dirty="0">
                  <a:solidFill>
                    <a:sysClr val="windowText" lastClr="000000"/>
                  </a:solidFill>
                  <a:latin typeface="Arial" panose="020B0604020202020204" pitchFamily="34" charset="0"/>
                  <a:cs typeface="Arial" panose="020B0604020202020204" pitchFamily="34" charset="0"/>
                </a:rPr>
                <a:t>PRACTICES </a:t>
              </a:r>
            </a:p>
          </p:txBody>
        </p:sp>
      </p:grpSp>
      <p:grpSp>
        <p:nvGrpSpPr>
          <p:cNvPr id="291" name="Group"/>
          <p:cNvGrpSpPr/>
          <p:nvPr/>
        </p:nvGrpSpPr>
        <p:grpSpPr>
          <a:xfrm>
            <a:off x="1709760" y="7872550"/>
            <a:ext cx="5582858" cy="2621813"/>
            <a:chOff x="-156650" y="3502610"/>
            <a:chExt cx="5582857" cy="2660076"/>
          </a:xfrm>
        </p:grpSpPr>
        <p:sp>
          <p:nvSpPr>
            <p:cNvPr id="287" name="Rounded Rectangle"/>
            <p:cNvSpPr/>
            <p:nvPr/>
          </p:nvSpPr>
          <p:spPr>
            <a:xfrm>
              <a:off x="0" y="3638797"/>
              <a:ext cx="5286336" cy="2523889"/>
            </a:xfrm>
            <a:prstGeom prst="roundRect">
              <a:avLst>
                <a:gd name="adj" fmla="val 7548"/>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ABE3B"/>
                  </a:solidFill>
                </a:defRPr>
              </a:pPr>
              <a:endParaRPr b="0" dirty="0">
                <a:latin typeface="Arial" panose="020B0604020202020204" pitchFamily="34" charset="0"/>
                <a:cs typeface="Arial" panose="020B0604020202020204" pitchFamily="34" charset="0"/>
              </a:endParaRPr>
            </a:p>
          </p:txBody>
        </p:sp>
        <p:sp>
          <p:nvSpPr>
            <p:cNvPr id="288" name="HAND…"/>
            <p:cNvSpPr txBox="1"/>
            <p:nvPr/>
          </p:nvSpPr>
          <p:spPr>
            <a:xfrm>
              <a:off x="-156650" y="3502610"/>
              <a:ext cx="5582857" cy="2446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5000"/>
              </a:pPr>
              <a:endParaRPr lang="en-IN" b="0" dirty="0">
                <a:latin typeface="Arial" panose="020B0604020202020204" pitchFamily="34" charset="0"/>
                <a:cs typeface="Arial" panose="020B0604020202020204" pitchFamily="34" charset="0"/>
              </a:endParaRPr>
            </a:p>
            <a:p>
              <a:pPr>
                <a:defRPr sz="5000"/>
              </a:pPr>
              <a:r>
                <a:rPr lang="en-IN" b="0" dirty="0">
                  <a:latin typeface="Arial" panose="020B0604020202020204" pitchFamily="34" charset="0"/>
                  <a:cs typeface="Arial" panose="020B0604020202020204" pitchFamily="34" charset="0"/>
                </a:rPr>
                <a:t>ACTIVATING</a:t>
              </a:r>
            </a:p>
            <a:p>
              <a:pPr>
                <a:defRPr sz="5000"/>
              </a:pPr>
              <a:r>
                <a:rPr lang="en-IN" b="0" dirty="0">
                  <a:latin typeface="Arial" panose="020B0604020202020204" pitchFamily="34" charset="0"/>
                  <a:cs typeface="Arial" panose="020B0604020202020204" pitchFamily="34" charset="0"/>
                </a:rPr>
                <a:t>SUPPORT </a:t>
              </a:r>
            </a:p>
          </p:txBody>
        </p:sp>
      </p:grpSp>
    </p:spTree>
    <p:extLst>
      <p:ext uri="{BB962C8B-B14F-4D97-AF65-F5344CB8AC3E}">
        <p14:creationId xmlns:p14="http://schemas.microsoft.com/office/powerpoint/2010/main" val="13363650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animEffect transition="in" filter="blinds(horizontal)">
                                      <p:cBhvr>
                                        <p:cTn id="7" dur="1000"/>
                                        <p:tgtEl>
                                          <p:spTgt spid="2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1"/>
                                        </p:tgtEl>
                                        <p:attrNameLst>
                                          <p:attrName>style.visibility</p:attrName>
                                        </p:attrNameLst>
                                      </p:cBhvr>
                                      <p:to>
                                        <p:strVal val="visible"/>
                                      </p:to>
                                    </p:set>
                                    <p:animEffect transition="in" filter="fade">
                                      <p:cBhvr>
                                        <p:cTn id="12" dur="2000"/>
                                        <p:tgtEl>
                                          <p:spTgt spid="2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6"/>
                                        </p:tgtEl>
                                        <p:attrNameLst>
                                          <p:attrName>style.visibility</p:attrName>
                                        </p:attrNameLst>
                                      </p:cBhvr>
                                      <p:to>
                                        <p:strVal val="visible"/>
                                      </p:to>
                                    </p:set>
                                    <p:animEffect transition="in" filter="fade">
                                      <p:cBhvr>
                                        <p:cTn id="17" dur="2000"/>
                                        <p:tgtEl>
                                          <p:spTgt spid="2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1"/>
                                        </p:tgtEl>
                                        <p:attrNameLst>
                                          <p:attrName>style.visibility</p:attrName>
                                        </p:attrNameLst>
                                      </p:cBhvr>
                                      <p:to>
                                        <p:strVal val="visible"/>
                                      </p:to>
                                    </p:set>
                                    <p:animEffect transition="in" filter="fade">
                                      <p:cBhvr>
                                        <p:cTn id="22" dur="20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9" name="Group"/>
          <p:cNvGrpSpPr/>
          <p:nvPr/>
        </p:nvGrpSpPr>
        <p:grpSpPr>
          <a:xfrm>
            <a:off x="300010" y="12315300"/>
            <a:ext cx="4601210" cy="995767"/>
            <a:chOff x="0" y="0"/>
            <a:chExt cx="4601208" cy="995765"/>
          </a:xfrm>
        </p:grpSpPr>
        <p:pic>
          <p:nvPicPr>
            <p:cNvPr id="374"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375"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376"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377"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378"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382" name="Group"/>
          <p:cNvGrpSpPr/>
          <p:nvPr/>
        </p:nvGrpSpPr>
        <p:grpSpPr>
          <a:xfrm>
            <a:off x="5413143" y="420163"/>
            <a:ext cx="13557713" cy="1297968"/>
            <a:chOff x="-1" y="60173"/>
            <a:chExt cx="13557711" cy="1297966"/>
          </a:xfrm>
        </p:grpSpPr>
        <p:sp>
          <p:nvSpPr>
            <p:cNvPr id="380" name="Rounded Rectangle"/>
            <p:cNvSpPr/>
            <p:nvPr/>
          </p:nvSpPr>
          <p:spPr>
            <a:xfrm>
              <a:off x="-1" y="60173"/>
              <a:ext cx="13557711"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381" name="WHAT ARE WE GOING TO LEARN?"/>
            <p:cNvSpPr txBox="1"/>
            <p:nvPr/>
          </p:nvSpPr>
          <p:spPr>
            <a:xfrm>
              <a:off x="3075934" y="212966"/>
              <a:ext cx="7405873" cy="8720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5000">
                  <a:solidFill>
                    <a:srgbClr val="002135"/>
                  </a:solidFill>
                </a:defRPr>
              </a:lvl1pPr>
            </a:lstStyle>
            <a:p>
              <a:r>
                <a:rPr lang="en-IN" b="0" dirty="0">
                  <a:latin typeface="Arial" panose="020B0604020202020204" pitchFamily="34" charset="0"/>
                  <a:cs typeface="Arial" panose="020B0604020202020204" pitchFamily="34" charset="0"/>
                </a:rPr>
                <a:t>ACTIVATING SUPPORT </a:t>
              </a:r>
            </a:p>
          </p:txBody>
        </p:sp>
      </p:grpSp>
      <p:grpSp>
        <p:nvGrpSpPr>
          <p:cNvPr id="386" name="Group"/>
          <p:cNvGrpSpPr/>
          <p:nvPr/>
        </p:nvGrpSpPr>
        <p:grpSpPr>
          <a:xfrm>
            <a:off x="23097931" y="13055998"/>
            <a:ext cx="2098870" cy="1540535"/>
            <a:chOff x="0" y="2516"/>
            <a:chExt cx="2098868" cy="1540533"/>
          </a:xfrm>
        </p:grpSpPr>
        <p:sp>
          <p:nvSpPr>
            <p:cNvPr id="384" name="08"/>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42</a:t>
              </a:r>
              <a:endParaRPr dirty="0">
                <a:latin typeface="Arial" panose="020B0604020202020204" pitchFamily="34" charset="0"/>
                <a:cs typeface="Arial" panose="020B0604020202020204" pitchFamily="34" charset="0"/>
              </a:endParaRPr>
            </a:p>
          </p:txBody>
        </p:sp>
        <p:pic>
          <p:nvPicPr>
            <p:cNvPr id="385"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sp>
        <p:nvSpPr>
          <p:cNvPr id="15" name="Title 1">
            <a:extLst>
              <a:ext uri="{FF2B5EF4-FFF2-40B4-BE49-F238E27FC236}">
                <a16:creationId xmlns:a16="http://schemas.microsoft.com/office/drawing/2014/main" id="{D07954CA-9F4B-1442-9A17-9903BD92F62B}"/>
              </a:ext>
            </a:extLst>
          </p:cNvPr>
          <p:cNvSpPr txBox="1">
            <a:spLocks/>
          </p:cNvSpPr>
          <p:nvPr/>
        </p:nvSpPr>
        <p:spPr>
          <a:xfrm>
            <a:off x="2169042" y="1657956"/>
            <a:ext cx="19840353" cy="1429970"/>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solidFill>
                  <a:schemeClr val="accent1">
                    <a:hueOff val="114395"/>
                    <a:lumOff val="-24975"/>
                  </a:schemeClr>
                </a:solidFill>
                <a:latin typeface="Gill Sans"/>
                <a:ea typeface="Gill Sans"/>
                <a:cs typeface="Gill Sans"/>
              </a:defRPr>
            </a:lvl1pPr>
            <a:lvl2pPr>
              <a:defRPr>
                <a:solidFill>
                  <a:srgbClr val="000000"/>
                </a:solidFill>
                <a:latin typeface="Gill Sans"/>
                <a:ea typeface="Gill Sans"/>
                <a:cs typeface="Gill Sans"/>
              </a:defRPr>
            </a:lvl2pPr>
            <a:lvl3pPr>
              <a:defRPr>
                <a:solidFill>
                  <a:srgbClr val="000000"/>
                </a:solidFill>
                <a:latin typeface="Gill Sans"/>
                <a:ea typeface="Gill Sans"/>
                <a:cs typeface="Gill Sans"/>
              </a:defRPr>
            </a:lvl3pPr>
            <a:lvl4pPr>
              <a:defRPr>
                <a:solidFill>
                  <a:srgbClr val="000000"/>
                </a:solidFill>
                <a:latin typeface="Gill Sans"/>
                <a:ea typeface="Gill Sans"/>
                <a:cs typeface="Gill Sans"/>
              </a:defRPr>
            </a:lvl4pPr>
            <a:lvl5pPr>
              <a:defRPr>
                <a:solidFill>
                  <a:srgbClr val="000000"/>
                </a:solidFill>
                <a:latin typeface="Gill Sans"/>
                <a:ea typeface="Gill Sans"/>
                <a:cs typeface="Gill Sans"/>
              </a:defRPr>
            </a:lvl5pPr>
            <a:lvl6pPr>
              <a:defRPr>
                <a:solidFill>
                  <a:srgbClr val="000000"/>
                </a:solidFill>
                <a:latin typeface="Gill Sans"/>
                <a:ea typeface="Gill Sans"/>
                <a:cs typeface="Gill Sans"/>
              </a:defRPr>
            </a:lvl6pPr>
            <a:lvl7pPr>
              <a:defRPr>
                <a:solidFill>
                  <a:srgbClr val="000000"/>
                </a:solidFill>
                <a:latin typeface="Gill Sans"/>
                <a:ea typeface="Gill Sans"/>
                <a:cs typeface="Gill Sans"/>
              </a:defRPr>
            </a:lvl7pPr>
            <a:lvl8pPr>
              <a:defRPr>
                <a:solidFill>
                  <a:srgbClr val="000000"/>
                </a:solidFill>
                <a:latin typeface="Gill Sans"/>
                <a:ea typeface="Gill Sans"/>
                <a:cs typeface="Gill Sans"/>
              </a:defRPr>
            </a:lvl8pPr>
            <a:lvl9pPr>
              <a:defRPr>
                <a:solidFill>
                  <a:srgbClr val="000000"/>
                </a:solidFill>
                <a:latin typeface="Gill Sans"/>
                <a:ea typeface="Gill Sans"/>
                <a:cs typeface="Gill Sans"/>
              </a:defRPr>
            </a:lvl9pPr>
          </a:lstStyle>
          <a:p>
            <a:r>
              <a:rPr lang="en-US" sz="40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Community support should involve key stakeholders identified in the area and trained to given safe inputs and support </a:t>
            </a:r>
          </a:p>
        </p:txBody>
      </p:sp>
      <p:sp>
        <p:nvSpPr>
          <p:cNvPr id="16" name="Rounded Rectangle">
            <a:extLst>
              <a:ext uri="{FF2B5EF4-FFF2-40B4-BE49-F238E27FC236}">
                <a16:creationId xmlns:a16="http://schemas.microsoft.com/office/drawing/2014/main" id="{1D1C21AC-97B7-454B-8636-A312FF697888}"/>
              </a:ext>
            </a:extLst>
          </p:cNvPr>
          <p:cNvSpPr/>
          <p:nvPr/>
        </p:nvSpPr>
        <p:spPr>
          <a:xfrm>
            <a:off x="2120858" y="3838222"/>
            <a:ext cx="19840353" cy="7792999"/>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AD38EE4-AA60-9043-8AF0-0C625D33BABB}"/>
              </a:ext>
            </a:extLst>
          </p:cNvPr>
          <p:cNvSpPr/>
          <p:nvPr/>
        </p:nvSpPr>
        <p:spPr>
          <a:xfrm>
            <a:off x="4140473" y="3848557"/>
            <a:ext cx="15801121" cy="1169551"/>
          </a:xfrm>
          <a:prstGeom prst="rect">
            <a:avLst/>
          </a:prstGeom>
        </p:spPr>
        <p:txBody>
          <a:bodyPr wrap="none">
            <a:spAutoFit/>
          </a:bodyPr>
          <a:lstStyle/>
          <a:p>
            <a:r>
              <a:rPr lang="en-IN" sz="7000" b="0" dirty="0">
                <a:latin typeface="Arial" panose="020B0604020202020204" pitchFamily="34" charset="0"/>
                <a:cs typeface="Arial" panose="020B0604020202020204" pitchFamily="34" charset="0"/>
              </a:rPr>
              <a:t>ADVISE COMMUNITY MEMBERS TO </a:t>
            </a:r>
          </a:p>
        </p:txBody>
      </p:sp>
      <p:sp>
        <p:nvSpPr>
          <p:cNvPr id="3" name="Rectangle 2">
            <a:extLst>
              <a:ext uri="{FF2B5EF4-FFF2-40B4-BE49-F238E27FC236}">
                <a16:creationId xmlns:a16="http://schemas.microsoft.com/office/drawing/2014/main" id="{1E6CFD46-6E7F-D84A-B02B-CB63FD01FA10}"/>
              </a:ext>
            </a:extLst>
          </p:cNvPr>
          <p:cNvSpPr/>
          <p:nvPr/>
        </p:nvSpPr>
        <p:spPr>
          <a:xfrm>
            <a:off x="2587361" y="5117412"/>
            <a:ext cx="19373850" cy="6401753"/>
          </a:xfrm>
          <a:prstGeom prst="rect">
            <a:avLst/>
          </a:prstGeom>
        </p:spPr>
        <p:txBody>
          <a:bodyPr wrap="square">
            <a:spAutoFit/>
          </a:bodyPr>
          <a:lstStyle/>
          <a:p>
            <a:pPr marL="571500" indent="-571500" algn="l" defTabSz="914400">
              <a:lnSpc>
                <a:spcPct val="90000"/>
              </a:lnSpc>
              <a:spcBef>
                <a:spcPts val="1200"/>
              </a:spcBef>
              <a:buFont typeface="Arial" panose="020B0604020202020204" pitchFamily="34" charset="0"/>
              <a:buChar char="•"/>
              <a:defRPr sz="4400">
                <a:sym typeface="Gill Sans"/>
              </a:defRPr>
            </a:pPr>
            <a:r>
              <a:rPr lang="en-IN" sz="4000" b="0" dirty="0">
                <a:latin typeface="Arial" panose="020B0604020202020204" pitchFamily="34" charset="0"/>
                <a:cs typeface="Arial" panose="020B0604020202020204" pitchFamily="34" charset="0"/>
              </a:rPr>
              <a:t>Volunteer for supporting the Community help-desk set up by local municipality</a:t>
            </a:r>
          </a:p>
          <a:p>
            <a:pPr marL="571500" indent="-571500" algn="l" defTabSz="914400">
              <a:lnSpc>
                <a:spcPct val="90000"/>
              </a:lnSpc>
              <a:spcBef>
                <a:spcPts val="1200"/>
              </a:spcBef>
              <a:buFont typeface="Arial" panose="020B0604020202020204" pitchFamily="34" charset="0"/>
              <a:buChar char="•"/>
              <a:defRPr sz="4400">
                <a:sym typeface="Gill Sans"/>
              </a:defRPr>
            </a:pPr>
            <a:r>
              <a:rPr lang="en-IN" sz="4000" b="0" dirty="0">
                <a:latin typeface="Arial" panose="020B0604020202020204" pitchFamily="34" charset="0"/>
                <a:cs typeface="Arial" panose="020B0604020202020204" pitchFamily="34" charset="0"/>
              </a:rPr>
              <a:t>Support the task of distributing masks in the community, ensuring that they are given to those who most require. Mask management to be taught while distribution</a:t>
            </a:r>
          </a:p>
          <a:p>
            <a:pPr marL="571500" indent="-571500" algn="l" defTabSz="914400">
              <a:lnSpc>
                <a:spcPct val="90000"/>
              </a:lnSpc>
              <a:spcBef>
                <a:spcPts val="1200"/>
              </a:spcBef>
              <a:buFont typeface="Arial" panose="020B0604020202020204" pitchFamily="34" charset="0"/>
              <a:buChar char="•"/>
              <a:defRPr sz="4400">
                <a:sym typeface="Gill Sans"/>
              </a:defRPr>
            </a:pPr>
            <a:r>
              <a:rPr lang="en-IN" sz="4000" b="0" dirty="0">
                <a:latin typeface="Arial" panose="020B0604020202020204" pitchFamily="34" charset="0"/>
                <a:cs typeface="Arial" panose="020B0604020202020204" pitchFamily="34" charset="0"/>
              </a:rPr>
              <a:t>Community representative to ensure that community cleaning and disinfection drive to be taken up regularly by the Municipal corporation </a:t>
            </a:r>
          </a:p>
          <a:p>
            <a:pPr marL="571500" indent="-571500" algn="l" defTabSz="914400">
              <a:lnSpc>
                <a:spcPct val="90000"/>
              </a:lnSpc>
              <a:spcBef>
                <a:spcPts val="1200"/>
              </a:spcBef>
              <a:buFont typeface="Arial" panose="020B0604020202020204" pitchFamily="34" charset="0"/>
              <a:buChar char="•"/>
              <a:defRPr sz="4400">
                <a:sym typeface="Gill Sans"/>
              </a:defRPr>
            </a:pPr>
            <a:r>
              <a:rPr lang="en-IN" sz="4000" b="0" dirty="0">
                <a:latin typeface="Arial" panose="020B0604020202020204" pitchFamily="34" charset="0"/>
                <a:cs typeface="Arial" panose="020B0604020202020204" pitchFamily="34" charset="0"/>
              </a:rPr>
              <a:t>Give information through local political and religious leaders involvement</a:t>
            </a:r>
          </a:p>
          <a:p>
            <a:pPr marL="571500" indent="-571500" algn="l" defTabSz="914400">
              <a:lnSpc>
                <a:spcPct val="90000"/>
              </a:lnSpc>
              <a:spcBef>
                <a:spcPts val="1200"/>
              </a:spcBef>
              <a:buFont typeface="Arial" panose="020B0604020202020204" pitchFamily="34" charset="0"/>
              <a:buChar char="•"/>
              <a:defRPr sz="4400">
                <a:sym typeface="Gill Sans"/>
              </a:defRPr>
            </a:pPr>
            <a:r>
              <a:rPr lang="en-IN" sz="4000" b="0" dirty="0">
                <a:latin typeface="Arial" panose="020B0604020202020204" pitchFamily="34" charset="0"/>
                <a:cs typeface="Arial" panose="020B0604020202020204" pitchFamily="34" charset="0"/>
              </a:rPr>
              <a:t>Give information out through common essential services like garbage vans, milk supply van etc.</a:t>
            </a:r>
          </a:p>
          <a:p>
            <a:pPr marL="571500" indent="-571500" algn="l" defTabSz="914400">
              <a:lnSpc>
                <a:spcPct val="90000"/>
              </a:lnSpc>
              <a:spcBef>
                <a:spcPts val="1200"/>
              </a:spcBef>
              <a:buFont typeface="Arial" panose="020B0604020202020204" pitchFamily="34" charset="0"/>
              <a:buChar char="•"/>
              <a:defRPr sz="4400">
                <a:sym typeface="Gill Sans"/>
              </a:defRPr>
            </a:pPr>
            <a:r>
              <a:rPr lang="en-IN" sz="4000" b="0" dirty="0">
                <a:latin typeface="Arial" panose="020B0604020202020204" pitchFamily="34" charset="0"/>
                <a:cs typeface="Arial" panose="020B0604020202020204" pitchFamily="34" charset="0"/>
              </a:rPr>
              <a:t>Free distribution of bleach/sodium hypochlorite solution and use of the disinfectant to be planned in the community </a:t>
            </a:r>
          </a:p>
        </p:txBody>
      </p:sp>
    </p:spTree>
    <p:extLst>
      <p:ext uri="{BB962C8B-B14F-4D97-AF65-F5344CB8AC3E}">
        <p14:creationId xmlns:p14="http://schemas.microsoft.com/office/powerpoint/2010/main" val="7720769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2"/>
                                        </p:tgtEl>
                                        <p:attrNameLst>
                                          <p:attrName>style.visibility</p:attrName>
                                        </p:attrNameLst>
                                      </p:cBhvr>
                                      <p:to>
                                        <p:strVal val="visible"/>
                                      </p:to>
                                    </p:set>
                                    <p:animEffect transition="in" filter="blinds(horizontal)">
                                      <p:cBhvr>
                                        <p:cTn id="7" dur="1000"/>
                                        <p:tgtEl>
                                          <p:spTgt spid="38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 grpId="0"/>
      <p:bldP spid="3" grpId="0" build="p" bldLvl="2"/>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a:extLst>
              <a:ext uri="{FF2B5EF4-FFF2-40B4-BE49-F238E27FC236}">
                <a16:creationId xmlns:a16="http://schemas.microsoft.com/office/drawing/2014/main" id="{E2BA71A7-13ED-734E-920C-CD8EDE2BA616}"/>
              </a:ext>
            </a:extLst>
          </p:cNvPr>
          <p:cNvGrpSpPr/>
          <p:nvPr/>
        </p:nvGrpSpPr>
        <p:grpSpPr>
          <a:xfrm>
            <a:off x="5413144" y="359990"/>
            <a:ext cx="13557713" cy="1297968"/>
            <a:chOff x="0" y="0"/>
            <a:chExt cx="13557711" cy="1297966"/>
          </a:xfrm>
        </p:grpSpPr>
        <p:sp>
          <p:nvSpPr>
            <p:cNvPr id="3" name="Rounded Rectangle">
              <a:extLst>
                <a:ext uri="{FF2B5EF4-FFF2-40B4-BE49-F238E27FC236}">
                  <a16:creationId xmlns:a16="http://schemas.microsoft.com/office/drawing/2014/main" id="{2F4572F3-7AAA-D942-A3D9-D8860F97DCAD}"/>
                </a:ext>
              </a:extLst>
            </p:cNvPr>
            <p:cNvSpPr/>
            <p:nvPr/>
          </p:nvSpPr>
          <p:spPr>
            <a:xfrm>
              <a:off x="0" y="0"/>
              <a:ext cx="13557711"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4" name="WHAT ARE WE GOING TO LEARN?">
              <a:extLst>
                <a:ext uri="{FF2B5EF4-FFF2-40B4-BE49-F238E27FC236}">
                  <a16:creationId xmlns:a16="http://schemas.microsoft.com/office/drawing/2014/main" id="{E4CECD83-29C0-FB45-BE7D-D2DFD82A4421}"/>
                </a:ext>
              </a:extLst>
            </p:cNvPr>
            <p:cNvSpPr txBox="1"/>
            <p:nvPr/>
          </p:nvSpPr>
          <p:spPr>
            <a:xfrm>
              <a:off x="3129630" y="212966"/>
              <a:ext cx="7298472" cy="8720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5000">
                  <a:solidFill>
                    <a:srgbClr val="002135"/>
                  </a:solidFill>
                </a:defRPr>
              </a:lvl1pPr>
            </a:lstStyle>
            <a:p>
              <a:r>
                <a:rPr lang="en-IN" b="0" dirty="0">
                  <a:latin typeface="Arial" panose="020B0604020202020204" pitchFamily="34" charset="0"/>
                  <a:cs typeface="Arial" panose="020B0604020202020204" pitchFamily="34" charset="0"/>
                </a:rPr>
                <a:t>ACTIVATING SUPPORT</a:t>
              </a:r>
              <a:endParaRPr b="0" dirty="0">
                <a:latin typeface="Arial" panose="020B0604020202020204" pitchFamily="34" charset="0"/>
                <a:cs typeface="Arial" panose="020B0604020202020204" pitchFamily="34" charset="0"/>
              </a:endParaRPr>
            </a:p>
          </p:txBody>
        </p:sp>
      </p:grpSp>
      <p:sp>
        <p:nvSpPr>
          <p:cNvPr id="5" name="Title 1">
            <a:extLst>
              <a:ext uri="{FF2B5EF4-FFF2-40B4-BE49-F238E27FC236}">
                <a16:creationId xmlns:a16="http://schemas.microsoft.com/office/drawing/2014/main" id="{5C41EC28-B715-E242-ACEB-EA6D47DE6F12}"/>
              </a:ext>
            </a:extLst>
          </p:cNvPr>
          <p:cNvSpPr txBox="1">
            <a:spLocks/>
          </p:cNvSpPr>
          <p:nvPr/>
        </p:nvSpPr>
        <p:spPr>
          <a:xfrm>
            <a:off x="2169042" y="1657956"/>
            <a:ext cx="19840353" cy="1429970"/>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solidFill>
                  <a:schemeClr val="accent1">
                    <a:hueOff val="114395"/>
                    <a:lumOff val="-24975"/>
                  </a:schemeClr>
                </a:solidFill>
                <a:latin typeface="Gill Sans"/>
                <a:ea typeface="Gill Sans"/>
                <a:cs typeface="Gill Sans"/>
              </a:defRPr>
            </a:lvl1pPr>
            <a:lvl2pPr>
              <a:defRPr>
                <a:solidFill>
                  <a:srgbClr val="000000"/>
                </a:solidFill>
                <a:latin typeface="Gill Sans"/>
                <a:ea typeface="Gill Sans"/>
                <a:cs typeface="Gill Sans"/>
              </a:defRPr>
            </a:lvl2pPr>
            <a:lvl3pPr>
              <a:defRPr>
                <a:solidFill>
                  <a:srgbClr val="000000"/>
                </a:solidFill>
                <a:latin typeface="Gill Sans"/>
                <a:ea typeface="Gill Sans"/>
                <a:cs typeface="Gill Sans"/>
              </a:defRPr>
            </a:lvl3pPr>
            <a:lvl4pPr>
              <a:defRPr>
                <a:solidFill>
                  <a:srgbClr val="000000"/>
                </a:solidFill>
                <a:latin typeface="Gill Sans"/>
                <a:ea typeface="Gill Sans"/>
                <a:cs typeface="Gill Sans"/>
              </a:defRPr>
            </a:lvl4pPr>
            <a:lvl5pPr>
              <a:defRPr>
                <a:solidFill>
                  <a:srgbClr val="000000"/>
                </a:solidFill>
                <a:latin typeface="Gill Sans"/>
                <a:ea typeface="Gill Sans"/>
                <a:cs typeface="Gill Sans"/>
              </a:defRPr>
            </a:lvl5pPr>
            <a:lvl6pPr>
              <a:defRPr>
                <a:solidFill>
                  <a:srgbClr val="000000"/>
                </a:solidFill>
                <a:latin typeface="Gill Sans"/>
                <a:ea typeface="Gill Sans"/>
                <a:cs typeface="Gill Sans"/>
              </a:defRPr>
            </a:lvl6pPr>
            <a:lvl7pPr>
              <a:defRPr>
                <a:solidFill>
                  <a:srgbClr val="000000"/>
                </a:solidFill>
                <a:latin typeface="Gill Sans"/>
                <a:ea typeface="Gill Sans"/>
                <a:cs typeface="Gill Sans"/>
              </a:defRPr>
            </a:lvl7pPr>
            <a:lvl8pPr>
              <a:defRPr>
                <a:solidFill>
                  <a:srgbClr val="000000"/>
                </a:solidFill>
                <a:latin typeface="Gill Sans"/>
                <a:ea typeface="Gill Sans"/>
                <a:cs typeface="Gill Sans"/>
              </a:defRPr>
            </a:lvl8pPr>
            <a:lvl9pPr>
              <a:defRPr>
                <a:solidFill>
                  <a:srgbClr val="000000"/>
                </a:solidFill>
                <a:latin typeface="Gill Sans"/>
                <a:ea typeface="Gill Sans"/>
                <a:cs typeface="Gill Sans"/>
              </a:defRPr>
            </a:lvl9pPr>
          </a:lstStyle>
          <a:p>
            <a:r>
              <a:rPr lang="en-US" sz="40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Remember </a:t>
            </a:r>
            <a:r>
              <a:rPr lang="en-IN" sz="40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urban areas are densely populated with limited health staff. You need to develop community support to keep everyone and yourself safe.</a:t>
            </a:r>
            <a:endParaRPr lang="en-US" sz="40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6" name="Rounded Rectangle">
            <a:extLst>
              <a:ext uri="{FF2B5EF4-FFF2-40B4-BE49-F238E27FC236}">
                <a16:creationId xmlns:a16="http://schemas.microsoft.com/office/drawing/2014/main" id="{F6ACDCBC-202E-8349-8DE4-F5FE976DCE52}"/>
              </a:ext>
            </a:extLst>
          </p:cNvPr>
          <p:cNvSpPr/>
          <p:nvPr/>
        </p:nvSpPr>
        <p:spPr>
          <a:xfrm>
            <a:off x="2169042" y="3152506"/>
            <a:ext cx="19840353" cy="8842774"/>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1934EFD-3657-1E42-AA71-1CB6F753E651}"/>
              </a:ext>
            </a:extLst>
          </p:cNvPr>
          <p:cNvSpPr/>
          <p:nvPr/>
        </p:nvSpPr>
        <p:spPr>
          <a:xfrm>
            <a:off x="2402293" y="4052155"/>
            <a:ext cx="19373850" cy="7355860"/>
          </a:xfrm>
          <a:prstGeom prst="rect">
            <a:avLst/>
          </a:prstGeom>
        </p:spPr>
        <p:txBody>
          <a:bodyPr wrap="square">
            <a:spAutoFit/>
          </a:bodyPr>
          <a:lstStyle/>
          <a:p>
            <a:pPr marL="628650" indent="-628650" algn="l" defTabSz="914400">
              <a:lnSpc>
                <a:spcPct val="90000"/>
              </a:lnSpc>
              <a:spcBef>
                <a:spcPts val="1200"/>
              </a:spcBef>
              <a:buFont typeface="Arial" panose="020B0604020202020204" pitchFamily="34" charset="0"/>
              <a:buChar char="•"/>
              <a:defRPr sz="4400">
                <a:sym typeface="Gill Sans"/>
              </a:defRPr>
            </a:pPr>
            <a:r>
              <a:rPr lang="en-IN" sz="4800" b="0" dirty="0">
                <a:latin typeface="Arial" panose="020B0604020202020204" pitchFamily="34" charset="0"/>
                <a:cs typeface="Arial" panose="020B0604020202020204" pitchFamily="34" charset="0"/>
              </a:rPr>
              <a:t>Identify the high risk groups in the community and help them to isolate themselves to protect them from getting infected</a:t>
            </a:r>
          </a:p>
          <a:p>
            <a:pPr marL="628650" indent="-628650" algn="l" defTabSz="914400">
              <a:lnSpc>
                <a:spcPct val="90000"/>
              </a:lnSpc>
              <a:spcBef>
                <a:spcPts val="1200"/>
              </a:spcBef>
              <a:buFont typeface="Arial" panose="020B0604020202020204" pitchFamily="34" charset="0"/>
              <a:buChar char="•"/>
              <a:defRPr sz="4400">
                <a:sym typeface="Gill Sans"/>
              </a:defRPr>
            </a:pPr>
            <a:r>
              <a:rPr lang="en-IN" sz="4800" b="0" dirty="0">
                <a:latin typeface="Arial" panose="020B0604020202020204" pitchFamily="34" charset="0"/>
                <a:cs typeface="Arial" panose="020B0604020202020204" pitchFamily="34" charset="0"/>
              </a:rPr>
              <a:t>Be in touch with the government services to organise to get the mid-day meals delivered to the children’s homes. </a:t>
            </a:r>
          </a:p>
          <a:p>
            <a:pPr marL="628650" indent="-628650" algn="l" defTabSz="914400">
              <a:lnSpc>
                <a:spcPct val="90000"/>
              </a:lnSpc>
              <a:spcBef>
                <a:spcPts val="1200"/>
              </a:spcBef>
              <a:buFont typeface="Arial" panose="020B0604020202020204" pitchFamily="34" charset="0"/>
              <a:buChar char="•"/>
              <a:defRPr sz="4400">
                <a:sym typeface="Gill Sans"/>
              </a:defRPr>
            </a:pPr>
            <a:r>
              <a:rPr lang="en-IN" sz="4800" b="0" dirty="0">
                <a:latin typeface="Arial" panose="020B0604020202020204" pitchFamily="34" charset="0"/>
                <a:cs typeface="Arial" panose="020B0604020202020204" pitchFamily="34" charset="0"/>
              </a:rPr>
              <a:t>Get key influencers who can help you with vigilance and tracking people who may possibly be infected and report it for referral.</a:t>
            </a:r>
          </a:p>
          <a:p>
            <a:pPr marL="628650" indent="-628650" algn="l" defTabSz="914400">
              <a:lnSpc>
                <a:spcPct val="90000"/>
              </a:lnSpc>
              <a:spcBef>
                <a:spcPts val="1200"/>
              </a:spcBef>
              <a:buFont typeface="Arial" panose="020B0604020202020204" pitchFamily="34" charset="0"/>
              <a:buChar char="•"/>
              <a:defRPr sz="4400">
                <a:sym typeface="Gill Sans"/>
              </a:defRPr>
            </a:pPr>
            <a:r>
              <a:rPr lang="en-IN" sz="4800" b="0" dirty="0">
                <a:latin typeface="Arial" panose="020B0604020202020204" pitchFamily="34" charset="0"/>
                <a:cs typeface="Arial" panose="020B0604020202020204" pitchFamily="34" charset="0"/>
              </a:rPr>
              <a:t>Community level cadre to be trained to ensure compliance of protocols during lock down period</a:t>
            </a:r>
          </a:p>
          <a:p>
            <a:pPr marL="628650" indent="-628650" algn="l" defTabSz="914400">
              <a:lnSpc>
                <a:spcPct val="90000"/>
              </a:lnSpc>
              <a:spcBef>
                <a:spcPts val="1200"/>
              </a:spcBef>
              <a:buFont typeface="Arial" panose="020B0604020202020204" pitchFamily="34" charset="0"/>
              <a:buChar char="•"/>
              <a:defRPr sz="4400">
                <a:sym typeface="Gill Sans"/>
              </a:defRPr>
            </a:pPr>
            <a:r>
              <a:rPr lang="en-IN" sz="4800" b="0" dirty="0">
                <a:latin typeface="Arial" panose="020B0604020202020204" pitchFamily="34" charset="0"/>
                <a:cs typeface="Arial" panose="020B0604020202020204" pitchFamily="34" charset="0"/>
              </a:rPr>
              <a:t>Community level structure to be identified to transform into quarantine facilities </a:t>
            </a:r>
          </a:p>
        </p:txBody>
      </p:sp>
      <p:grpSp>
        <p:nvGrpSpPr>
          <p:cNvPr id="9" name="Group">
            <a:extLst>
              <a:ext uri="{FF2B5EF4-FFF2-40B4-BE49-F238E27FC236}">
                <a16:creationId xmlns:a16="http://schemas.microsoft.com/office/drawing/2014/main" id="{BA7FEF6B-9CDE-C64A-B0BF-D2175B759A19}"/>
              </a:ext>
            </a:extLst>
          </p:cNvPr>
          <p:cNvGrpSpPr/>
          <p:nvPr/>
        </p:nvGrpSpPr>
        <p:grpSpPr>
          <a:xfrm>
            <a:off x="23097931" y="13055998"/>
            <a:ext cx="2098871" cy="1540536"/>
            <a:chOff x="0" y="2516"/>
            <a:chExt cx="2098869" cy="1540534"/>
          </a:xfrm>
        </p:grpSpPr>
        <p:sp>
          <p:nvSpPr>
            <p:cNvPr id="10" name="08">
              <a:extLst>
                <a:ext uri="{FF2B5EF4-FFF2-40B4-BE49-F238E27FC236}">
                  <a16:creationId xmlns:a16="http://schemas.microsoft.com/office/drawing/2014/main" id="{A6F098C3-3738-F749-8A2B-93700C040F22}"/>
                </a:ext>
              </a:extLst>
            </p:cNvPr>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43</a:t>
              </a:r>
              <a:endParaRPr dirty="0">
                <a:latin typeface="Arial" panose="020B0604020202020204" pitchFamily="34" charset="0"/>
                <a:cs typeface="Arial" panose="020B0604020202020204" pitchFamily="34" charset="0"/>
              </a:endParaRPr>
            </a:p>
          </p:txBody>
        </p:sp>
        <p:pic>
          <p:nvPicPr>
            <p:cNvPr id="11" name="Image" descr="Image">
              <a:extLst>
                <a:ext uri="{FF2B5EF4-FFF2-40B4-BE49-F238E27FC236}">
                  <a16:creationId xmlns:a16="http://schemas.microsoft.com/office/drawing/2014/main" id="{97F189E4-BB4A-BD46-9256-F85D3325FC71}"/>
                </a:ext>
              </a:extLst>
            </p:cNvPr>
            <p:cNvPicPr>
              <a:picLocks noChangeAspect="1"/>
            </p:cNvPicPr>
            <p:nvPr/>
          </p:nvPicPr>
          <p:blipFill>
            <a:blip r:embed="rId3"/>
            <a:stretch>
              <a:fillRect/>
            </a:stretch>
          </p:blipFill>
          <p:spPr>
            <a:xfrm>
              <a:off x="0" y="2516"/>
              <a:ext cx="554528" cy="541069"/>
            </a:xfrm>
            <a:prstGeom prst="rect">
              <a:avLst/>
            </a:prstGeom>
            <a:ln w="12700" cap="flat">
              <a:noFill/>
              <a:miter lim="400000"/>
            </a:ln>
            <a:effectLst/>
          </p:spPr>
        </p:pic>
      </p:grpSp>
      <p:grpSp>
        <p:nvGrpSpPr>
          <p:cNvPr id="12" name="Group">
            <a:extLst>
              <a:ext uri="{FF2B5EF4-FFF2-40B4-BE49-F238E27FC236}">
                <a16:creationId xmlns:a16="http://schemas.microsoft.com/office/drawing/2014/main" id="{C29CC9C4-8C4E-9F4C-BB2C-A94AE98BE247}"/>
              </a:ext>
            </a:extLst>
          </p:cNvPr>
          <p:cNvGrpSpPr/>
          <p:nvPr/>
        </p:nvGrpSpPr>
        <p:grpSpPr>
          <a:xfrm>
            <a:off x="300010" y="12315300"/>
            <a:ext cx="4601210" cy="995767"/>
            <a:chOff x="0" y="0"/>
            <a:chExt cx="4601208" cy="995765"/>
          </a:xfrm>
        </p:grpSpPr>
        <p:pic>
          <p:nvPicPr>
            <p:cNvPr id="13" name="Picture 3" descr="Picture 3">
              <a:extLst>
                <a:ext uri="{FF2B5EF4-FFF2-40B4-BE49-F238E27FC236}">
                  <a16:creationId xmlns:a16="http://schemas.microsoft.com/office/drawing/2014/main" id="{8019086F-4A0F-054F-AB4F-D800112AF36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14" name="Picture 5" descr="Picture 5">
              <a:extLst>
                <a:ext uri="{FF2B5EF4-FFF2-40B4-BE49-F238E27FC236}">
                  <a16:creationId xmlns:a16="http://schemas.microsoft.com/office/drawing/2014/main" id="{428E9D25-9405-AA43-BD48-CF16FF7AC30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15" name="Line">
              <a:extLst>
                <a:ext uri="{FF2B5EF4-FFF2-40B4-BE49-F238E27FC236}">
                  <a16:creationId xmlns:a16="http://schemas.microsoft.com/office/drawing/2014/main" id="{328F7D17-A841-D841-B1EA-4C5AEB9794C9}"/>
                </a:ext>
              </a:extLst>
            </p:cNvPr>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16" name="Line">
              <a:extLst>
                <a:ext uri="{FF2B5EF4-FFF2-40B4-BE49-F238E27FC236}">
                  <a16:creationId xmlns:a16="http://schemas.microsoft.com/office/drawing/2014/main" id="{F72450BE-7EF2-2349-92E8-00BA180AE19E}"/>
                </a:ext>
              </a:extLst>
            </p:cNvPr>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17" name="ministry-and-health-family-welfare.png" descr="ministry-and-health-family-welfare.png">
              <a:extLst>
                <a:ext uri="{FF2B5EF4-FFF2-40B4-BE49-F238E27FC236}">
                  <a16:creationId xmlns:a16="http://schemas.microsoft.com/office/drawing/2014/main" id="{85FC8E98-46E0-5741-9FB8-54BCC3193C7D}"/>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spTree>
    <p:extLst>
      <p:ext uri="{BB962C8B-B14F-4D97-AF65-F5344CB8AC3E}">
        <p14:creationId xmlns:p14="http://schemas.microsoft.com/office/powerpoint/2010/main" val="19457751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fade">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fade">
                                      <p:cBhvr>
                                        <p:cTn id="30" dur="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500"/>
                                        <p:tgtEl>
                                          <p:spTgt spid="8">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xEl>
                                              <p:pRg st="4" end="4"/>
                                            </p:txEl>
                                          </p:spTgt>
                                        </p:tgtEl>
                                        <p:attrNameLst>
                                          <p:attrName>style.visibility</p:attrName>
                                        </p:attrNameLst>
                                      </p:cBhvr>
                                      <p:to>
                                        <p:strVal val="visible"/>
                                      </p:to>
                                    </p:set>
                                    <p:animEffect transition="in" filter="fade">
                                      <p:cBhvr>
                                        <p:cTn id="4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build="p" bldLvl="2"/>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9" name="Group"/>
          <p:cNvGrpSpPr/>
          <p:nvPr/>
        </p:nvGrpSpPr>
        <p:grpSpPr>
          <a:xfrm>
            <a:off x="300010" y="12315300"/>
            <a:ext cx="4601210" cy="995767"/>
            <a:chOff x="0" y="0"/>
            <a:chExt cx="4601208" cy="995765"/>
          </a:xfrm>
        </p:grpSpPr>
        <p:pic>
          <p:nvPicPr>
            <p:cNvPr id="374"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375"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376"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377"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378"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382" name="Group"/>
          <p:cNvGrpSpPr/>
          <p:nvPr/>
        </p:nvGrpSpPr>
        <p:grpSpPr>
          <a:xfrm>
            <a:off x="5413144" y="359990"/>
            <a:ext cx="13557713" cy="1297968"/>
            <a:chOff x="0" y="0"/>
            <a:chExt cx="13557711" cy="1297966"/>
          </a:xfrm>
        </p:grpSpPr>
        <p:sp>
          <p:nvSpPr>
            <p:cNvPr id="380" name="Rounded Rectangle"/>
            <p:cNvSpPr/>
            <p:nvPr/>
          </p:nvSpPr>
          <p:spPr>
            <a:xfrm>
              <a:off x="0" y="0"/>
              <a:ext cx="13557711"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381" name="WHAT ARE WE GOING TO LEARN?"/>
            <p:cNvSpPr txBox="1"/>
            <p:nvPr/>
          </p:nvSpPr>
          <p:spPr>
            <a:xfrm>
              <a:off x="1631628" y="212966"/>
              <a:ext cx="10294483" cy="8720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5000">
                  <a:solidFill>
                    <a:srgbClr val="002135"/>
                  </a:solidFill>
                </a:defRPr>
              </a:lvl1pPr>
            </a:lstStyle>
            <a:p>
              <a:r>
                <a:rPr lang="en-IN" b="0" dirty="0">
                  <a:latin typeface="Arial" panose="020B0604020202020204" pitchFamily="34" charset="0"/>
                  <a:cs typeface="Arial" panose="020B0604020202020204" pitchFamily="34" charset="0"/>
                </a:rPr>
                <a:t>PRACTICING SAFE BEHAVIOURS</a:t>
              </a:r>
            </a:p>
          </p:txBody>
        </p:sp>
      </p:grpSp>
      <p:grpSp>
        <p:nvGrpSpPr>
          <p:cNvPr id="386" name="Group"/>
          <p:cNvGrpSpPr/>
          <p:nvPr/>
        </p:nvGrpSpPr>
        <p:grpSpPr>
          <a:xfrm>
            <a:off x="23097931" y="13055998"/>
            <a:ext cx="2098870" cy="1540535"/>
            <a:chOff x="0" y="2516"/>
            <a:chExt cx="2098868" cy="1540533"/>
          </a:xfrm>
        </p:grpSpPr>
        <p:sp>
          <p:nvSpPr>
            <p:cNvPr id="384" name="08"/>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44</a:t>
              </a:r>
              <a:endParaRPr dirty="0">
                <a:latin typeface="Arial" panose="020B0604020202020204" pitchFamily="34" charset="0"/>
                <a:cs typeface="Arial" panose="020B0604020202020204" pitchFamily="34" charset="0"/>
              </a:endParaRPr>
            </a:p>
          </p:txBody>
        </p:sp>
        <p:pic>
          <p:nvPicPr>
            <p:cNvPr id="385"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sp>
        <p:nvSpPr>
          <p:cNvPr id="15" name="Title 1">
            <a:extLst>
              <a:ext uri="{FF2B5EF4-FFF2-40B4-BE49-F238E27FC236}">
                <a16:creationId xmlns:a16="http://schemas.microsoft.com/office/drawing/2014/main" id="{D07954CA-9F4B-1442-9A17-9903BD92F62B}"/>
              </a:ext>
            </a:extLst>
          </p:cNvPr>
          <p:cNvSpPr txBox="1">
            <a:spLocks/>
          </p:cNvSpPr>
          <p:nvPr/>
        </p:nvSpPr>
        <p:spPr>
          <a:xfrm>
            <a:off x="2169042" y="1657956"/>
            <a:ext cx="19840353" cy="1429970"/>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solidFill>
                  <a:schemeClr val="accent1">
                    <a:hueOff val="114395"/>
                    <a:lumOff val="-24975"/>
                  </a:schemeClr>
                </a:solidFill>
                <a:latin typeface="Gill Sans"/>
                <a:ea typeface="Gill Sans"/>
                <a:cs typeface="Gill Sans"/>
              </a:defRPr>
            </a:lvl1pPr>
            <a:lvl2pPr>
              <a:defRPr>
                <a:solidFill>
                  <a:srgbClr val="000000"/>
                </a:solidFill>
                <a:latin typeface="Gill Sans"/>
                <a:ea typeface="Gill Sans"/>
                <a:cs typeface="Gill Sans"/>
              </a:defRPr>
            </a:lvl2pPr>
            <a:lvl3pPr>
              <a:defRPr>
                <a:solidFill>
                  <a:srgbClr val="000000"/>
                </a:solidFill>
                <a:latin typeface="Gill Sans"/>
                <a:ea typeface="Gill Sans"/>
                <a:cs typeface="Gill Sans"/>
              </a:defRPr>
            </a:lvl3pPr>
            <a:lvl4pPr>
              <a:defRPr>
                <a:solidFill>
                  <a:srgbClr val="000000"/>
                </a:solidFill>
                <a:latin typeface="Gill Sans"/>
                <a:ea typeface="Gill Sans"/>
                <a:cs typeface="Gill Sans"/>
              </a:defRPr>
            </a:lvl4pPr>
            <a:lvl5pPr>
              <a:defRPr>
                <a:solidFill>
                  <a:srgbClr val="000000"/>
                </a:solidFill>
                <a:latin typeface="Gill Sans"/>
                <a:ea typeface="Gill Sans"/>
                <a:cs typeface="Gill Sans"/>
              </a:defRPr>
            </a:lvl5pPr>
            <a:lvl6pPr>
              <a:defRPr>
                <a:solidFill>
                  <a:srgbClr val="000000"/>
                </a:solidFill>
                <a:latin typeface="Gill Sans"/>
                <a:ea typeface="Gill Sans"/>
                <a:cs typeface="Gill Sans"/>
              </a:defRPr>
            </a:lvl6pPr>
            <a:lvl7pPr>
              <a:defRPr>
                <a:solidFill>
                  <a:srgbClr val="000000"/>
                </a:solidFill>
                <a:latin typeface="Gill Sans"/>
                <a:ea typeface="Gill Sans"/>
                <a:cs typeface="Gill Sans"/>
              </a:defRPr>
            </a:lvl7pPr>
            <a:lvl8pPr>
              <a:defRPr>
                <a:solidFill>
                  <a:srgbClr val="000000"/>
                </a:solidFill>
                <a:latin typeface="Gill Sans"/>
                <a:ea typeface="Gill Sans"/>
                <a:cs typeface="Gill Sans"/>
              </a:defRPr>
            </a:lvl8pPr>
            <a:lvl9pPr>
              <a:defRPr>
                <a:solidFill>
                  <a:srgbClr val="000000"/>
                </a:solidFill>
                <a:latin typeface="Gill Sans"/>
                <a:ea typeface="Gill Sans"/>
                <a:cs typeface="Gill Sans"/>
              </a:defRPr>
            </a:lvl9pPr>
          </a:lstStyle>
          <a:p>
            <a:r>
              <a:rPr lang="en-US" sz="40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Remember many daily wage / unorganized sector workers with </a:t>
            </a:r>
            <a:r>
              <a:rPr lang="en-IN" sz="40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severe economic hardship would go to work despite restrictions increasing their vulnerability</a:t>
            </a:r>
            <a:endParaRPr lang="en-US" sz="40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6" name="Rounded Rectangle">
            <a:extLst>
              <a:ext uri="{FF2B5EF4-FFF2-40B4-BE49-F238E27FC236}">
                <a16:creationId xmlns:a16="http://schemas.microsoft.com/office/drawing/2014/main" id="{1D1C21AC-97B7-454B-8636-A312FF697888}"/>
              </a:ext>
            </a:extLst>
          </p:cNvPr>
          <p:cNvSpPr/>
          <p:nvPr/>
        </p:nvSpPr>
        <p:spPr>
          <a:xfrm>
            <a:off x="2169042" y="3152506"/>
            <a:ext cx="19840353" cy="8842774"/>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E6CFD46-6E7F-D84A-B02B-CB63FD01FA10}"/>
              </a:ext>
            </a:extLst>
          </p:cNvPr>
          <p:cNvSpPr/>
          <p:nvPr/>
        </p:nvSpPr>
        <p:spPr>
          <a:xfrm>
            <a:off x="2543175" y="3929582"/>
            <a:ext cx="19373850" cy="6955750"/>
          </a:xfrm>
          <a:prstGeom prst="rect">
            <a:avLst/>
          </a:prstGeom>
        </p:spPr>
        <p:txBody>
          <a:bodyPr wrap="square">
            <a:spAutoFit/>
          </a:bodyPr>
          <a:lstStyle/>
          <a:p>
            <a:pPr algn="l" defTabSz="914400">
              <a:lnSpc>
                <a:spcPct val="90000"/>
              </a:lnSpc>
              <a:spcBef>
                <a:spcPts val="1200"/>
              </a:spcBef>
              <a:defRPr sz="4400">
                <a:sym typeface="Gill Sans"/>
              </a:defRPr>
            </a:pPr>
            <a:r>
              <a:rPr lang="en-IN" b="0" dirty="0">
                <a:latin typeface="Arial" panose="020B0604020202020204" pitchFamily="34" charset="0"/>
                <a:cs typeface="Arial" panose="020B0604020202020204" pitchFamily="34" charset="0"/>
              </a:rPr>
              <a:t>Reach out to specific group of people such as labourers, housemaids, shelter home migrants and daily wage workers and advise them to follow:</a:t>
            </a:r>
          </a:p>
          <a:p>
            <a:pPr marL="754063" lvl="3" indent="-720725" algn="l" defTabSz="914400">
              <a:lnSpc>
                <a:spcPct val="90000"/>
              </a:lnSpc>
              <a:spcBef>
                <a:spcPts val="1200"/>
              </a:spcBef>
              <a:buFont typeface="Arial" panose="020B0604020202020204" pitchFamily="34" charset="0"/>
              <a:buChar char="•"/>
              <a:tabLst>
                <a:tab pos="479425" algn="l"/>
              </a:tabLst>
              <a:defRPr sz="4400">
                <a:sym typeface="Gill Sans"/>
              </a:defRPr>
            </a:pPr>
            <a:r>
              <a:rPr lang="en-IN" b="0" dirty="0">
                <a:latin typeface="Arial" panose="020B0604020202020204" pitchFamily="34" charset="0"/>
                <a:cs typeface="Arial" panose="020B0604020202020204" pitchFamily="34" charset="0"/>
              </a:rPr>
              <a:t>Frequent handwashing with soap and water for 40 seconds especially after coming from outside, before eating food and after going to toilet.</a:t>
            </a:r>
          </a:p>
          <a:p>
            <a:pPr marL="754063" lvl="3" indent="-720725" algn="l" defTabSz="914400">
              <a:lnSpc>
                <a:spcPct val="90000"/>
              </a:lnSpc>
              <a:spcBef>
                <a:spcPts val="1200"/>
              </a:spcBef>
              <a:buFont typeface="Arial" panose="020B0604020202020204" pitchFamily="34" charset="0"/>
              <a:buChar char="•"/>
              <a:tabLst>
                <a:tab pos="479425" algn="l"/>
              </a:tabLst>
              <a:defRPr sz="4400">
                <a:sym typeface="Gill Sans"/>
              </a:defRPr>
            </a:pPr>
            <a:r>
              <a:rPr lang="en-IN" b="0" dirty="0">
                <a:latin typeface="Arial" panose="020B0604020202020204" pitchFamily="34" charset="0"/>
                <a:cs typeface="Arial" panose="020B0604020202020204" pitchFamily="34" charset="0"/>
              </a:rPr>
              <a:t>Change clothes and if possible wash oneself using soap after coming from outside. Avoid touching eyes, nose and mouth.</a:t>
            </a:r>
          </a:p>
          <a:p>
            <a:pPr marL="754063" lvl="3" indent="-720725" algn="l" defTabSz="914400">
              <a:lnSpc>
                <a:spcPct val="90000"/>
              </a:lnSpc>
              <a:spcBef>
                <a:spcPts val="1200"/>
              </a:spcBef>
              <a:buFont typeface="Arial" panose="020B0604020202020204" pitchFamily="34" charset="0"/>
              <a:buChar char="•"/>
              <a:tabLst>
                <a:tab pos="479425" algn="l"/>
              </a:tabLst>
              <a:defRPr sz="4400">
                <a:sym typeface="Gill Sans"/>
              </a:defRPr>
            </a:pPr>
            <a:r>
              <a:rPr lang="en-IN" b="0" dirty="0">
                <a:latin typeface="Arial" panose="020B0604020202020204" pitchFamily="34" charset="0"/>
                <a:cs typeface="Arial" panose="020B0604020202020204" pitchFamily="34" charset="0"/>
              </a:rPr>
              <a:t>Avoid spitting in open places and use only a wash basin or spittoon </a:t>
            </a:r>
          </a:p>
          <a:p>
            <a:pPr marL="754063" lvl="3" indent="-720725" algn="l" defTabSz="914400">
              <a:lnSpc>
                <a:spcPct val="90000"/>
              </a:lnSpc>
              <a:spcBef>
                <a:spcPts val="1200"/>
              </a:spcBef>
              <a:buFont typeface="Arial" panose="020B0604020202020204" pitchFamily="34" charset="0"/>
              <a:buChar char="•"/>
              <a:tabLst>
                <a:tab pos="479425" algn="l"/>
              </a:tabLst>
              <a:defRPr sz="4400">
                <a:sym typeface="Gill Sans"/>
              </a:defRPr>
            </a:pPr>
            <a:r>
              <a:rPr lang="en-IN" b="0" dirty="0">
                <a:latin typeface="Arial" panose="020B0604020202020204" pitchFamily="34" charset="0"/>
                <a:cs typeface="Arial" panose="020B0604020202020204" pitchFamily="34" charset="0"/>
              </a:rPr>
              <a:t>Maintain a distance of minimum 1 meter from others</a:t>
            </a:r>
          </a:p>
          <a:p>
            <a:pPr marL="754063" lvl="3" indent="-720725" algn="l" defTabSz="914400">
              <a:lnSpc>
                <a:spcPct val="90000"/>
              </a:lnSpc>
              <a:spcBef>
                <a:spcPts val="1200"/>
              </a:spcBef>
              <a:buFont typeface="Arial" panose="020B0604020202020204" pitchFamily="34" charset="0"/>
              <a:buChar char="•"/>
              <a:tabLst>
                <a:tab pos="479425" algn="l"/>
              </a:tabLst>
              <a:defRPr sz="4400">
                <a:sym typeface="Gill Sans"/>
              </a:defRPr>
            </a:pPr>
            <a:r>
              <a:rPr lang="en-IN" b="0" dirty="0">
                <a:latin typeface="Arial" panose="020B0604020202020204" pitchFamily="34" charset="0"/>
                <a:cs typeface="Arial" panose="020B0604020202020204" pitchFamily="34" charset="0"/>
              </a:rPr>
              <a:t>Contact community help-desk/ health facility if they develop fever, cough or difficulty in breathing or need any information</a:t>
            </a:r>
          </a:p>
        </p:txBody>
      </p:sp>
    </p:spTree>
    <p:extLst>
      <p:ext uri="{BB962C8B-B14F-4D97-AF65-F5344CB8AC3E}">
        <p14:creationId xmlns:p14="http://schemas.microsoft.com/office/powerpoint/2010/main" val="7784259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2"/>
                                        </p:tgtEl>
                                        <p:attrNameLst>
                                          <p:attrName>style.visibility</p:attrName>
                                        </p:attrNameLst>
                                      </p:cBhvr>
                                      <p:to>
                                        <p:strVal val="visible"/>
                                      </p:to>
                                    </p:set>
                                    <p:animEffect transition="in" filter="blinds(horizontal)">
                                      <p:cBhvr>
                                        <p:cTn id="7" dur="1000"/>
                                        <p:tgtEl>
                                          <p:spTgt spid="38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3" grpId="0" build="p" bldLvl="2"/>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a:extLst>
              <a:ext uri="{FF2B5EF4-FFF2-40B4-BE49-F238E27FC236}">
                <a16:creationId xmlns:a16="http://schemas.microsoft.com/office/drawing/2014/main" id="{E2BA71A7-13ED-734E-920C-CD8EDE2BA616}"/>
              </a:ext>
            </a:extLst>
          </p:cNvPr>
          <p:cNvGrpSpPr/>
          <p:nvPr/>
        </p:nvGrpSpPr>
        <p:grpSpPr>
          <a:xfrm>
            <a:off x="5658471" y="396827"/>
            <a:ext cx="13557713" cy="1297968"/>
            <a:chOff x="0" y="0"/>
            <a:chExt cx="13557711" cy="1297966"/>
          </a:xfrm>
        </p:grpSpPr>
        <p:sp>
          <p:nvSpPr>
            <p:cNvPr id="3" name="Rounded Rectangle">
              <a:extLst>
                <a:ext uri="{FF2B5EF4-FFF2-40B4-BE49-F238E27FC236}">
                  <a16:creationId xmlns:a16="http://schemas.microsoft.com/office/drawing/2014/main" id="{2F4572F3-7AAA-D942-A3D9-D8860F97DCAD}"/>
                </a:ext>
              </a:extLst>
            </p:cNvPr>
            <p:cNvSpPr/>
            <p:nvPr/>
          </p:nvSpPr>
          <p:spPr>
            <a:xfrm>
              <a:off x="0" y="0"/>
              <a:ext cx="13557711"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4" name="WHAT ARE WE GOING TO LEARN?">
              <a:extLst>
                <a:ext uri="{FF2B5EF4-FFF2-40B4-BE49-F238E27FC236}">
                  <a16:creationId xmlns:a16="http://schemas.microsoft.com/office/drawing/2014/main" id="{E4CECD83-29C0-FB45-BE7D-D2DFD82A4421}"/>
                </a:ext>
              </a:extLst>
            </p:cNvPr>
            <p:cNvSpPr txBox="1"/>
            <p:nvPr/>
          </p:nvSpPr>
          <p:spPr>
            <a:xfrm>
              <a:off x="2918037" y="212966"/>
              <a:ext cx="7721664" cy="8720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5000">
                  <a:solidFill>
                    <a:srgbClr val="002135"/>
                  </a:solidFill>
                </a:defRPr>
              </a:lvl1pPr>
            </a:lstStyle>
            <a:p>
              <a:r>
                <a:rPr lang="en-US" b="0" dirty="0">
                  <a:latin typeface="Arial" panose="020B0604020202020204" pitchFamily="34" charset="0"/>
                  <a:cs typeface="Arial" panose="020B0604020202020204" pitchFamily="34" charset="0"/>
                </a:rPr>
                <a:t>Stigma and Discrimination </a:t>
              </a:r>
              <a:endParaRPr b="0" dirty="0">
                <a:latin typeface="Arial" panose="020B0604020202020204" pitchFamily="34" charset="0"/>
                <a:cs typeface="Arial" panose="020B0604020202020204" pitchFamily="34" charset="0"/>
              </a:endParaRPr>
            </a:p>
          </p:txBody>
        </p:sp>
      </p:grpSp>
      <p:sp>
        <p:nvSpPr>
          <p:cNvPr id="5" name="Title 1">
            <a:extLst>
              <a:ext uri="{FF2B5EF4-FFF2-40B4-BE49-F238E27FC236}">
                <a16:creationId xmlns:a16="http://schemas.microsoft.com/office/drawing/2014/main" id="{5C41EC28-B715-E242-ACEB-EA6D47DE6F12}"/>
              </a:ext>
            </a:extLst>
          </p:cNvPr>
          <p:cNvSpPr txBox="1">
            <a:spLocks/>
          </p:cNvSpPr>
          <p:nvPr/>
        </p:nvSpPr>
        <p:spPr>
          <a:xfrm>
            <a:off x="2169042" y="1657956"/>
            <a:ext cx="19840353" cy="1429970"/>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solidFill>
                  <a:schemeClr val="accent1">
                    <a:hueOff val="114395"/>
                    <a:lumOff val="-24975"/>
                  </a:schemeClr>
                </a:solidFill>
                <a:latin typeface="Gill Sans"/>
                <a:ea typeface="Gill Sans"/>
                <a:cs typeface="Gill Sans"/>
              </a:defRPr>
            </a:lvl1pPr>
            <a:lvl2pPr>
              <a:defRPr>
                <a:solidFill>
                  <a:srgbClr val="000000"/>
                </a:solidFill>
                <a:latin typeface="Gill Sans"/>
                <a:ea typeface="Gill Sans"/>
                <a:cs typeface="Gill Sans"/>
              </a:defRPr>
            </a:lvl2pPr>
            <a:lvl3pPr>
              <a:defRPr>
                <a:solidFill>
                  <a:srgbClr val="000000"/>
                </a:solidFill>
                <a:latin typeface="Gill Sans"/>
                <a:ea typeface="Gill Sans"/>
                <a:cs typeface="Gill Sans"/>
              </a:defRPr>
            </a:lvl3pPr>
            <a:lvl4pPr>
              <a:defRPr>
                <a:solidFill>
                  <a:srgbClr val="000000"/>
                </a:solidFill>
                <a:latin typeface="Gill Sans"/>
                <a:ea typeface="Gill Sans"/>
                <a:cs typeface="Gill Sans"/>
              </a:defRPr>
            </a:lvl4pPr>
            <a:lvl5pPr>
              <a:defRPr>
                <a:solidFill>
                  <a:srgbClr val="000000"/>
                </a:solidFill>
                <a:latin typeface="Gill Sans"/>
                <a:ea typeface="Gill Sans"/>
                <a:cs typeface="Gill Sans"/>
              </a:defRPr>
            </a:lvl5pPr>
            <a:lvl6pPr>
              <a:defRPr>
                <a:solidFill>
                  <a:srgbClr val="000000"/>
                </a:solidFill>
                <a:latin typeface="Gill Sans"/>
                <a:ea typeface="Gill Sans"/>
                <a:cs typeface="Gill Sans"/>
              </a:defRPr>
            </a:lvl6pPr>
            <a:lvl7pPr>
              <a:defRPr>
                <a:solidFill>
                  <a:srgbClr val="000000"/>
                </a:solidFill>
                <a:latin typeface="Gill Sans"/>
                <a:ea typeface="Gill Sans"/>
                <a:cs typeface="Gill Sans"/>
              </a:defRPr>
            </a:lvl7pPr>
            <a:lvl8pPr>
              <a:defRPr>
                <a:solidFill>
                  <a:srgbClr val="000000"/>
                </a:solidFill>
                <a:latin typeface="Gill Sans"/>
                <a:ea typeface="Gill Sans"/>
                <a:cs typeface="Gill Sans"/>
              </a:defRPr>
            </a:lvl8pPr>
            <a:lvl9pPr>
              <a:defRPr>
                <a:solidFill>
                  <a:srgbClr val="000000"/>
                </a:solidFill>
                <a:latin typeface="Gill Sans"/>
                <a:ea typeface="Gill Sans"/>
                <a:cs typeface="Gill Sans"/>
              </a:defRPr>
            </a:lvl9pPr>
          </a:lstStyle>
          <a:p>
            <a:r>
              <a:rPr lang="en-US" sz="40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Remember </a:t>
            </a:r>
            <a:r>
              <a:rPr lang="en-IN" sz="40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urban areas are densely populated with limited health staff. You need to develop community support to keep everyone and yourself safe.</a:t>
            </a:r>
            <a:endParaRPr lang="en-US" sz="40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6" name="Rounded Rectangle">
            <a:extLst>
              <a:ext uri="{FF2B5EF4-FFF2-40B4-BE49-F238E27FC236}">
                <a16:creationId xmlns:a16="http://schemas.microsoft.com/office/drawing/2014/main" id="{F6ACDCBC-202E-8349-8DE4-F5FE976DCE52}"/>
              </a:ext>
            </a:extLst>
          </p:cNvPr>
          <p:cNvSpPr/>
          <p:nvPr/>
        </p:nvSpPr>
        <p:spPr>
          <a:xfrm>
            <a:off x="2169042" y="3152505"/>
            <a:ext cx="19840353" cy="8151751"/>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marL="742950" indent="-742950" algn="l">
              <a:buFont typeface="+mj-lt"/>
              <a:buAutoNum type="arabicPeriod"/>
              <a:defRPr sz="3200">
                <a:solidFill>
                  <a:srgbClr val="FFFFFF"/>
                </a:solidFill>
              </a:defRPr>
            </a:pPr>
            <a:r>
              <a:rPr lang="en-US" sz="3600" b="0" dirty="0">
                <a:solidFill>
                  <a:schemeClr val="tx1"/>
                </a:solidFill>
                <a:latin typeface="Arial" panose="020B0604020202020204" pitchFamily="34" charset="0"/>
                <a:cs typeface="Arial" panose="020B0604020202020204" pitchFamily="34" charset="0"/>
              </a:rPr>
              <a:t>Many of the societies have stopped maids and other helpers from entering. While this is correct as this will keep people at home, the way of managing this distancing is stigmatizing</a:t>
            </a:r>
          </a:p>
          <a:p>
            <a:pPr marL="742950" indent="-742950" algn="l">
              <a:buFont typeface="+mj-lt"/>
              <a:buAutoNum type="arabicPeriod"/>
              <a:defRPr sz="3200">
                <a:solidFill>
                  <a:srgbClr val="FFFFFF"/>
                </a:solidFill>
              </a:defRPr>
            </a:pPr>
            <a:r>
              <a:rPr lang="en-US" sz="3600" b="0" dirty="0">
                <a:solidFill>
                  <a:schemeClr val="tx1"/>
                </a:solidFill>
                <a:latin typeface="Arial" panose="020B0604020202020204" pitchFamily="34" charset="0"/>
                <a:cs typeface="Arial" panose="020B0604020202020204" pitchFamily="34" charset="0"/>
              </a:rPr>
              <a:t>Words like “They will bring this disease to us” “The disease will spread  because of them” </a:t>
            </a:r>
            <a:r>
              <a:rPr lang="en-US" sz="3600" b="0" dirty="0" err="1">
                <a:solidFill>
                  <a:schemeClr val="tx1"/>
                </a:solidFill>
                <a:latin typeface="Arial" panose="020B0604020202020204" pitchFamily="34" charset="0"/>
                <a:cs typeface="Arial" panose="020B0604020202020204" pitchFamily="34" charset="0"/>
              </a:rPr>
              <a:t>etc</a:t>
            </a:r>
            <a:r>
              <a:rPr lang="en-US" sz="3600" b="0" dirty="0">
                <a:solidFill>
                  <a:schemeClr val="tx1"/>
                </a:solidFill>
                <a:latin typeface="Arial" panose="020B0604020202020204" pitchFamily="34" charset="0"/>
                <a:cs typeface="Arial" panose="020B0604020202020204" pitchFamily="34" charset="0"/>
              </a:rPr>
              <a:t> are stigmatizing</a:t>
            </a:r>
          </a:p>
          <a:p>
            <a:pPr marL="742950" indent="-742950" algn="l">
              <a:buFont typeface="+mj-lt"/>
              <a:buAutoNum type="arabicPeriod"/>
              <a:defRPr sz="3200">
                <a:solidFill>
                  <a:srgbClr val="FFFFFF"/>
                </a:solidFill>
              </a:defRPr>
            </a:pPr>
            <a:r>
              <a:rPr lang="en-US" sz="3600" b="0" dirty="0">
                <a:solidFill>
                  <a:schemeClr val="tx1"/>
                </a:solidFill>
                <a:latin typeface="Arial" panose="020B0604020202020204" pitchFamily="34" charset="0"/>
                <a:cs typeface="Arial" panose="020B0604020202020204" pitchFamily="34" charset="0"/>
              </a:rPr>
              <a:t>Work with the local influencers and key decisionmakers of the area to </a:t>
            </a:r>
            <a:r>
              <a:rPr lang="en-US" sz="3600" b="0" dirty="0" err="1">
                <a:solidFill>
                  <a:schemeClr val="tx1"/>
                </a:solidFill>
                <a:latin typeface="Arial" panose="020B0604020202020204" pitchFamily="34" charset="0"/>
                <a:cs typeface="Arial" panose="020B0604020202020204" pitchFamily="34" charset="0"/>
              </a:rPr>
              <a:t>sensitise</a:t>
            </a:r>
            <a:r>
              <a:rPr lang="en-US" sz="3600" b="0" dirty="0">
                <a:solidFill>
                  <a:schemeClr val="tx1"/>
                </a:solidFill>
                <a:latin typeface="Arial" panose="020B0604020202020204" pitchFamily="34" charset="0"/>
                <a:cs typeface="Arial" panose="020B0604020202020204" pitchFamily="34" charset="0"/>
              </a:rPr>
              <a:t> people </a:t>
            </a:r>
          </a:p>
          <a:p>
            <a:pPr marL="742950" indent="-742950" algn="l">
              <a:buFont typeface="+mj-lt"/>
              <a:buAutoNum type="arabicPeriod"/>
              <a:defRPr sz="3200">
                <a:solidFill>
                  <a:srgbClr val="FFFFFF"/>
                </a:solidFill>
              </a:defRPr>
            </a:pPr>
            <a:r>
              <a:rPr lang="en-US" sz="3600" b="0" dirty="0">
                <a:solidFill>
                  <a:schemeClr val="tx1"/>
                </a:solidFill>
                <a:latin typeface="Arial" panose="020B0604020202020204" pitchFamily="34" charset="0"/>
                <a:cs typeface="Arial" panose="020B0604020202020204" pitchFamily="34" charset="0"/>
              </a:rPr>
              <a:t>Use the mass media clips to </a:t>
            </a:r>
            <a:r>
              <a:rPr lang="en-US" sz="3600" b="0" dirty="0" err="1">
                <a:solidFill>
                  <a:schemeClr val="tx1"/>
                </a:solidFill>
                <a:latin typeface="Arial" panose="020B0604020202020204" pitchFamily="34" charset="0"/>
                <a:cs typeface="Arial" panose="020B0604020202020204" pitchFamily="34" charset="0"/>
              </a:rPr>
              <a:t>sensitise</a:t>
            </a:r>
            <a:endParaRPr lang="en-US" sz="3600" b="0" dirty="0">
              <a:solidFill>
                <a:schemeClr val="tx1"/>
              </a:solidFill>
              <a:latin typeface="Arial" panose="020B0604020202020204" pitchFamily="34" charset="0"/>
              <a:cs typeface="Arial" panose="020B0604020202020204" pitchFamily="34" charset="0"/>
            </a:endParaRPr>
          </a:p>
          <a:p>
            <a:pPr marL="742950" indent="-742950" algn="l">
              <a:buFont typeface="+mj-lt"/>
              <a:buAutoNum type="arabicPeriod"/>
              <a:defRPr sz="3200">
                <a:solidFill>
                  <a:srgbClr val="FFFFFF"/>
                </a:solidFill>
              </a:defRPr>
            </a:pPr>
            <a:r>
              <a:rPr lang="en-US" sz="3600" b="0" dirty="0">
                <a:solidFill>
                  <a:schemeClr val="tx1"/>
                </a:solidFill>
                <a:latin typeface="Arial" panose="020B0604020202020204" pitchFamily="34" charset="0"/>
                <a:cs typeface="Arial" panose="020B0604020202020204" pitchFamily="34" charset="0"/>
              </a:rPr>
              <a:t>Use government orders to show why housing societies should not discriminate against the working class like car cleaners, maids etc.</a:t>
            </a:r>
          </a:p>
        </p:txBody>
      </p:sp>
      <p:sp>
        <p:nvSpPr>
          <p:cNvPr id="7" name="Rectangle 6">
            <a:extLst>
              <a:ext uri="{FF2B5EF4-FFF2-40B4-BE49-F238E27FC236}">
                <a16:creationId xmlns:a16="http://schemas.microsoft.com/office/drawing/2014/main" id="{C47F2036-7CE0-E94D-A4C6-E002E0662CC7}"/>
              </a:ext>
            </a:extLst>
          </p:cNvPr>
          <p:cNvSpPr/>
          <p:nvPr/>
        </p:nvSpPr>
        <p:spPr>
          <a:xfrm>
            <a:off x="2202268" y="3523413"/>
            <a:ext cx="19840352" cy="830997"/>
          </a:xfrm>
          <a:prstGeom prst="rect">
            <a:avLst/>
          </a:prstGeom>
        </p:spPr>
        <p:txBody>
          <a:bodyPr wrap="square">
            <a:spAutoFit/>
          </a:bodyPr>
          <a:lstStyle/>
          <a:p>
            <a:r>
              <a:rPr lang="en-IN" sz="4800" b="0" dirty="0">
                <a:latin typeface="Arial" panose="020B0604020202020204" pitchFamily="34" charset="0"/>
                <a:cs typeface="Arial" panose="020B0604020202020204" pitchFamily="34" charset="0"/>
              </a:rPr>
              <a:t>Resident Welfare Associations</a:t>
            </a:r>
          </a:p>
        </p:txBody>
      </p:sp>
      <p:grpSp>
        <p:nvGrpSpPr>
          <p:cNvPr id="8" name="Group">
            <a:extLst>
              <a:ext uri="{FF2B5EF4-FFF2-40B4-BE49-F238E27FC236}">
                <a16:creationId xmlns:a16="http://schemas.microsoft.com/office/drawing/2014/main" id="{6A9A393E-0A12-5240-AD67-F406A9D1FE99}"/>
              </a:ext>
            </a:extLst>
          </p:cNvPr>
          <p:cNvGrpSpPr/>
          <p:nvPr/>
        </p:nvGrpSpPr>
        <p:grpSpPr>
          <a:xfrm>
            <a:off x="23097931" y="13055998"/>
            <a:ext cx="2098870" cy="1540535"/>
            <a:chOff x="0" y="2516"/>
            <a:chExt cx="2098868" cy="1540533"/>
          </a:xfrm>
        </p:grpSpPr>
        <p:sp>
          <p:nvSpPr>
            <p:cNvPr id="9" name="08">
              <a:extLst>
                <a:ext uri="{FF2B5EF4-FFF2-40B4-BE49-F238E27FC236}">
                  <a16:creationId xmlns:a16="http://schemas.microsoft.com/office/drawing/2014/main" id="{3470B9DE-11C8-5C4E-A57C-AC951F94F553}"/>
                </a:ext>
              </a:extLst>
            </p:cNvPr>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45</a:t>
              </a:r>
              <a:endParaRPr dirty="0">
                <a:latin typeface="Arial" panose="020B0604020202020204" pitchFamily="34" charset="0"/>
                <a:cs typeface="Arial" panose="020B0604020202020204" pitchFamily="34" charset="0"/>
              </a:endParaRPr>
            </a:p>
          </p:txBody>
        </p:sp>
        <p:pic>
          <p:nvPicPr>
            <p:cNvPr id="10" name="Image" descr="Image">
              <a:extLst>
                <a:ext uri="{FF2B5EF4-FFF2-40B4-BE49-F238E27FC236}">
                  <a16:creationId xmlns:a16="http://schemas.microsoft.com/office/drawing/2014/main" id="{B6CFDCB4-076F-EC43-AA3E-E57C8B98BB14}"/>
                </a:ext>
              </a:extLst>
            </p:cNvPr>
            <p:cNvPicPr>
              <a:picLocks noChangeAspect="1"/>
            </p:cNvPicPr>
            <p:nvPr/>
          </p:nvPicPr>
          <p:blipFill>
            <a:blip r:embed="rId3"/>
            <a:stretch>
              <a:fillRect/>
            </a:stretch>
          </p:blipFill>
          <p:spPr>
            <a:xfrm>
              <a:off x="0" y="2516"/>
              <a:ext cx="554528" cy="541069"/>
            </a:xfrm>
            <a:prstGeom prst="rect">
              <a:avLst/>
            </a:prstGeom>
            <a:ln w="12700" cap="flat">
              <a:noFill/>
              <a:miter lim="400000"/>
            </a:ln>
            <a:effectLst/>
          </p:spPr>
        </p:pic>
      </p:grpSp>
      <p:grpSp>
        <p:nvGrpSpPr>
          <p:cNvPr id="11" name="Group">
            <a:extLst>
              <a:ext uri="{FF2B5EF4-FFF2-40B4-BE49-F238E27FC236}">
                <a16:creationId xmlns:a16="http://schemas.microsoft.com/office/drawing/2014/main" id="{24203980-B2CD-5048-8907-4B2815534ABE}"/>
              </a:ext>
            </a:extLst>
          </p:cNvPr>
          <p:cNvGrpSpPr/>
          <p:nvPr/>
        </p:nvGrpSpPr>
        <p:grpSpPr>
          <a:xfrm>
            <a:off x="300010" y="12315300"/>
            <a:ext cx="4601210" cy="995767"/>
            <a:chOff x="0" y="0"/>
            <a:chExt cx="4601208" cy="995765"/>
          </a:xfrm>
        </p:grpSpPr>
        <p:pic>
          <p:nvPicPr>
            <p:cNvPr id="12" name="Picture 3" descr="Picture 3">
              <a:extLst>
                <a:ext uri="{FF2B5EF4-FFF2-40B4-BE49-F238E27FC236}">
                  <a16:creationId xmlns:a16="http://schemas.microsoft.com/office/drawing/2014/main" id="{3DDE1D53-7700-4448-B8A2-431A4341611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13" name="Picture 5" descr="Picture 5">
              <a:extLst>
                <a:ext uri="{FF2B5EF4-FFF2-40B4-BE49-F238E27FC236}">
                  <a16:creationId xmlns:a16="http://schemas.microsoft.com/office/drawing/2014/main" id="{5D05270E-190F-1542-B6F7-68D7A9975F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14" name="Line">
              <a:extLst>
                <a:ext uri="{FF2B5EF4-FFF2-40B4-BE49-F238E27FC236}">
                  <a16:creationId xmlns:a16="http://schemas.microsoft.com/office/drawing/2014/main" id="{73133A41-18FF-3F49-8C46-196E882D8460}"/>
                </a:ext>
              </a:extLst>
            </p:cNvPr>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15" name="Line">
              <a:extLst>
                <a:ext uri="{FF2B5EF4-FFF2-40B4-BE49-F238E27FC236}">
                  <a16:creationId xmlns:a16="http://schemas.microsoft.com/office/drawing/2014/main" id="{8270CD9E-F9BB-304F-917C-C8CB159F28BE}"/>
                </a:ext>
              </a:extLst>
            </p:cNvPr>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16" name="ministry-and-health-family-welfare.png" descr="ministry-and-health-family-welfare.png">
              <a:extLst>
                <a:ext uri="{FF2B5EF4-FFF2-40B4-BE49-F238E27FC236}">
                  <a16:creationId xmlns:a16="http://schemas.microsoft.com/office/drawing/2014/main" id="{C549F95A-4486-914F-8529-281B26FEC7FF}"/>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spTree>
    <p:extLst>
      <p:ext uri="{BB962C8B-B14F-4D97-AF65-F5344CB8AC3E}">
        <p14:creationId xmlns:p14="http://schemas.microsoft.com/office/powerpoint/2010/main" val="29204001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8" name="Group"/>
          <p:cNvGrpSpPr/>
          <p:nvPr/>
        </p:nvGrpSpPr>
        <p:grpSpPr>
          <a:xfrm>
            <a:off x="300010" y="12315300"/>
            <a:ext cx="4601210" cy="995767"/>
            <a:chOff x="0" y="0"/>
            <a:chExt cx="4601208" cy="995765"/>
          </a:xfrm>
        </p:grpSpPr>
        <p:pic>
          <p:nvPicPr>
            <p:cNvPr id="223"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224"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225"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226"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227"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231" name="Group"/>
          <p:cNvGrpSpPr/>
          <p:nvPr/>
        </p:nvGrpSpPr>
        <p:grpSpPr>
          <a:xfrm>
            <a:off x="23097931" y="13055998"/>
            <a:ext cx="2098870" cy="1540535"/>
            <a:chOff x="0" y="2516"/>
            <a:chExt cx="2098868" cy="1540533"/>
          </a:xfrm>
        </p:grpSpPr>
        <p:sp>
          <p:nvSpPr>
            <p:cNvPr id="229" name="05"/>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05</a:t>
              </a:r>
            </a:p>
          </p:txBody>
        </p:sp>
        <p:pic>
          <p:nvPicPr>
            <p:cNvPr id="230"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grpSp>
        <p:nvGrpSpPr>
          <p:cNvPr id="235" name="Group"/>
          <p:cNvGrpSpPr/>
          <p:nvPr/>
        </p:nvGrpSpPr>
        <p:grpSpPr>
          <a:xfrm>
            <a:off x="1026430" y="3971842"/>
            <a:ext cx="8216086" cy="3397534"/>
            <a:chOff x="0" y="0"/>
            <a:chExt cx="8216084" cy="3397532"/>
          </a:xfrm>
        </p:grpSpPr>
        <p:pic>
          <p:nvPicPr>
            <p:cNvPr id="232" name="Image" descr="Imag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567852"/>
              <a:ext cx="2900076" cy="2829680"/>
            </a:xfrm>
            <a:prstGeom prst="rect">
              <a:avLst/>
            </a:prstGeom>
            <a:ln w="12700" cap="flat">
              <a:noFill/>
              <a:miter lim="400000"/>
            </a:ln>
            <a:effectLst>
              <a:outerShdw dist="25400" dir="5400000" rotWithShape="0">
                <a:srgbClr val="000000"/>
              </a:outerShdw>
            </a:effectLst>
          </p:spPr>
        </p:pic>
        <p:sp>
          <p:nvSpPr>
            <p:cNvPr id="233" name="Rounded Rectangle"/>
            <p:cNvSpPr/>
            <p:nvPr/>
          </p:nvSpPr>
          <p:spPr>
            <a:xfrm>
              <a:off x="80052" y="0"/>
              <a:ext cx="8136032" cy="1993397"/>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234" name="COVID-19 is…"/>
            <p:cNvSpPr txBox="1"/>
            <p:nvPr/>
          </p:nvSpPr>
          <p:spPr>
            <a:xfrm>
              <a:off x="534100" y="348998"/>
              <a:ext cx="7227938" cy="13490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p>
              <a:pPr defTabSz="914400">
                <a:spcBef>
                  <a:spcPts val="600"/>
                </a:spcBef>
                <a:defRPr sz="3800" cap="all">
                  <a:solidFill>
                    <a:srgbClr val="002135"/>
                  </a:solidFill>
                </a:defRPr>
              </a:pPr>
              <a:r>
                <a:rPr b="0" dirty="0">
                  <a:latin typeface="Arial" panose="020B0604020202020204" pitchFamily="34" charset="0"/>
                  <a:cs typeface="Arial" panose="020B0604020202020204" pitchFamily="34" charset="0"/>
                </a:rPr>
                <a:t>COVID-19 is</a:t>
              </a:r>
            </a:p>
            <a:p>
              <a:pPr defTabSz="914400">
                <a:spcBef>
                  <a:spcPts val="600"/>
                </a:spcBef>
                <a:defRPr sz="3800" cap="all">
                  <a:solidFill>
                    <a:srgbClr val="002135"/>
                  </a:solidFill>
                </a:defRPr>
              </a:pPr>
              <a:r>
                <a:rPr b="0" dirty="0">
                  <a:latin typeface="Arial" panose="020B0604020202020204" pitchFamily="34" charset="0"/>
                  <a:cs typeface="Arial" panose="020B0604020202020204" pitchFamily="34" charset="0"/>
                </a:rPr>
                <a:t>Coronavirus Disease-2019</a:t>
              </a:r>
            </a:p>
          </p:txBody>
        </p:sp>
      </p:grpSp>
      <p:grpSp>
        <p:nvGrpSpPr>
          <p:cNvPr id="239" name="Group"/>
          <p:cNvGrpSpPr/>
          <p:nvPr/>
        </p:nvGrpSpPr>
        <p:grpSpPr>
          <a:xfrm>
            <a:off x="1392979" y="7739598"/>
            <a:ext cx="7792763" cy="3105469"/>
            <a:chOff x="0" y="0"/>
            <a:chExt cx="7792762" cy="3105468"/>
          </a:xfrm>
        </p:grpSpPr>
        <p:pic>
          <p:nvPicPr>
            <p:cNvPr id="236" name="Image" descr="Imag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92685" y="0"/>
              <a:ext cx="2900077" cy="2829679"/>
            </a:xfrm>
            <a:prstGeom prst="rect">
              <a:avLst/>
            </a:prstGeom>
            <a:ln w="12700" cap="flat">
              <a:noFill/>
              <a:miter lim="400000"/>
            </a:ln>
            <a:effectLst>
              <a:outerShdw dist="25400" dir="5400000" rotWithShape="0">
                <a:srgbClr val="000000"/>
              </a:outerShdw>
            </a:effectLst>
          </p:spPr>
        </p:pic>
        <p:sp>
          <p:nvSpPr>
            <p:cNvPr id="237" name="Rounded Rectangle"/>
            <p:cNvSpPr/>
            <p:nvPr/>
          </p:nvSpPr>
          <p:spPr>
            <a:xfrm>
              <a:off x="0" y="1027675"/>
              <a:ext cx="7773690" cy="1993398"/>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238" name="It is caused by a Coronavirus…"/>
            <p:cNvSpPr txBox="1"/>
            <p:nvPr/>
          </p:nvSpPr>
          <p:spPr>
            <a:xfrm>
              <a:off x="863254" y="1094662"/>
              <a:ext cx="5836532" cy="20108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p>
              <a:pPr defTabSz="914400">
                <a:spcBef>
                  <a:spcPts val="600"/>
                </a:spcBef>
                <a:defRPr sz="3800" cap="all">
                  <a:solidFill>
                    <a:srgbClr val="002135"/>
                  </a:solidFill>
                </a:defRPr>
              </a:pPr>
              <a:r>
                <a:rPr b="0" dirty="0">
                  <a:latin typeface="Arial" panose="020B0604020202020204" pitchFamily="34" charset="0"/>
                  <a:cs typeface="Arial" panose="020B0604020202020204" pitchFamily="34" charset="0"/>
                </a:rPr>
                <a:t>It is caused by a</a:t>
              </a:r>
            </a:p>
            <a:p>
              <a:pPr defTabSz="914400">
                <a:spcBef>
                  <a:spcPts val="600"/>
                </a:spcBef>
                <a:defRPr sz="3800" cap="all">
                  <a:solidFill>
                    <a:srgbClr val="002135"/>
                  </a:solidFill>
                </a:defRPr>
              </a:pPr>
              <a:r>
                <a:rPr b="0" dirty="0">
                  <a:latin typeface="Arial" panose="020B0604020202020204" pitchFamily="34" charset="0"/>
                  <a:cs typeface="Arial" panose="020B0604020202020204" pitchFamily="34" charset="0"/>
                </a:rPr>
                <a:t>Coronavirus</a:t>
              </a:r>
            </a:p>
            <a:p>
              <a:pPr defTabSz="914400">
                <a:spcBef>
                  <a:spcPts val="600"/>
                </a:spcBef>
                <a:defRPr sz="3800" cap="all">
                  <a:solidFill>
                    <a:srgbClr val="002135"/>
                  </a:solidFill>
                </a:defRPr>
              </a:pPr>
              <a:r>
                <a:rPr b="0" dirty="0">
                  <a:latin typeface="Arial" panose="020B0604020202020204" pitchFamily="34" charset="0"/>
                  <a:cs typeface="Arial" panose="020B0604020202020204" pitchFamily="34" charset="0"/>
                </a:rPr>
                <a:t>named as SARS-C</a:t>
              </a:r>
              <a:r>
                <a:rPr b="0" cap="none" dirty="0">
                  <a:latin typeface="Arial" panose="020B0604020202020204" pitchFamily="34" charset="0"/>
                  <a:cs typeface="Arial" panose="020B0604020202020204" pitchFamily="34" charset="0"/>
                </a:rPr>
                <a:t>o</a:t>
              </a:r>
              <a:r>
                <a:rPr b="0" dirty="0">
                  <a:latin typeface="Arial" panose="020B0604020202020204" pitchFamily="34" charset="0"/>
                  <a:cs typeface="Arial" panose="020B0604020202020204" pitchFamily="34" charset="0"/>
                </a:rPr>
                <a:t>V-2</a:t>
              </a:r>
            </a:p>
          </p:txBody>
        </p:sp>
      </p:grpSp>
      <p:grpSp>
        <p:nvGrpSpPr>
          <p:cNvPr id="245" name="Group"/>
          <p:cNvGrpSpPr/>
          <p:nvPr/>
        </p:nvGrpSpPr>
        <p:grpSpPr>
          <a:xfrm>
            <a:off x="13200273" y="3562819"/>
            <a:ext cx="10146682" cy="2811445"/>
            <a:chOff x="0" y="0"/>
            <a:chExt cx="10146680" cy="2811443"/>
          </a:xfrm>
          <a:solidFill>
            <a:srgbClr val="C9EBFF"/>
          </a:solidFill>
        </p:grpSpPr>
        <p:sp>
          <p:nvSpPr>
            <p:cNvPr id="240" name="Rounded Rectangle"/>
            <p:cNvSpPr/>
            <p:nvPr/>
          </p:nvSpPr>
          <p:spPr>
            <a:xfrm>
              <a:off x="0" y="0"/>
              <a:ext cx="10146680" cy="2811443"/>
            </a:xfrm>
            <a:prstGeom prst="roundRect">
              <a:avLst>
                <a:gd name="adj" fmla="val 8491"/>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228B22"/>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241" name="The symptoms of COVID-19 are Cough,…"/>
            <p:cNvSpPr txBox="1"/>
            <p:nvPr/>
          </p:nvSpPr>
          <p:spPr>
            <a:xfrm>
              <a:off x="4755224" y="409023"/>
              <a:ext cx="5142432" cy="2053766"/>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defTabSz="914400">
                <a:lnSpc>
                  <a:spcPct val="150000"/>
                </a:lnSpc>
                <a:spcBef>
                  <a:spcPts val="600"/>
                </a:spcBef>
                <a:defRPr sz="2700" b="0" cap="all">
                  <a:solidFill>
                    <a:srgbClr val="FFFFFF"/>
                  </a:solidFill>
                </a:defRPr>
              </a:pPr>
              <a:r>
                <a:rPr lang="en-IN" b="0" dirty="0">
                  <a:solidFill>
                    <a:sysClr val="windowText" lastClr="000000"/>
                  </a:solidFill>
                  <a:latin typeface="Arial" panose="020B0604020202020204" pitchFamily="34" charset="0"/>
                  <a:cs typeface="Arial" panose="020B0604020202020204" pitchFamily="34" charset="0"/>
                </a:rPr>
                <a:t>The symptoms of covid-19</a:t>
              </a:r>
            </a:p>
            <a:p>
              <a:pPr algn="l" defTabSz="914400">
                <a:lnSpc>
                  <a:spcPct val="150000"/>
                </a:lnSpc>
                <a:spcBef>
                  <a:spcPts val="600"/>
                </a:spcBef>
                <a:defRPr sz="2700" b="0" cap="all">
                  <a:solidFill>
                    <a:srgbClr val="FFFFFF"/>
                  </a:solidFill>
                </a:defRPr>
              </a:pPr>
              <a:r>
                <a:rPr lang="en-IN" b="0" dirty="0">
                  <a:solidFill>
                    <a:sysClr val="windowText" lastClr="000000"/>
                  </a:solidFill>
                  <a:latin typeface="Arial" panose="020B0604020202020204" pitchFamily="34" charset="0"/>
                  <a:cs typeface="Arial" panose="020B0604020202020204" pitchFamily="34" charset="0"/>
                </a:rPr>
                <a:t>Are fever, cough, and</a:t>
              </a:r>
            </a:p>
            <a:p>
              <a:pPr algn="l" defTabSz="914400">
                <a:lnSpc>
                  <a:spcPct val="150000"/>
                </a:lnSpc>
                <a:spcBef>
                  <a:spcPts val="600"/>
                </a:spcBef>
                <a:defRPr sz="2700" b="0" cap="all">
                  <a:solidFill>
                    <a:srgbClr val="FFFFFF"/>
                  </a:solidFill>
                </a:defRPr>
              </a:pPr>
              <a:r>
                <a:rPr lang="en-IN" b="0" dirty="0">
                  <a:solidFill>
                    <a:sysClr val="windowText" lastClr="000000"/>
                  </a:solidFill>
                  <a:latin typeface="Arial" panose="020B0604020202020204" pitchFamily="34" charset="0"/>
                  <a:cs typeface="Arial" panose="020B0604020202020204" pitchFamily="34" charset="0"/>
                </a:rPr>
                <a:t>Difficulty in breathing</a:t>
              </a:r>
            </a:p>
          </p:txBody>
        </p:sp>
        <p:pic>
          <p:nvPicPr>
            <p:cNvPr id="242" name="Image" descr="Image"/>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375427" y="641141"/>
              <a:ext cx="1236022" cy="1529080"/>
            </a:xfrm>
            <a:prstGeom prst="rect">
              <a:avLst/>
            </a:prstGeom>
            <a:grpFill/>
            <a:ln w="12700" cap="flat">
              <a:noFill/>
              <a:miter lim="400000"/>
            </a:ln>
            <a:effectLst/>
          </p:spPr>
        </p:pic>
        <p:pic>
          <p:nvPicPr>
            <p:cNvPr id="243" name="Image" descr="Image"/>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921392" y="680035"/>
              <a:ext cx="1241741" cy="1451381"/>
            </a:xfrm>
            <a:prstGeom prst="rect">
              <a:avLst/>
            </a:prstGeom>
            <a:grpFill/>
            <a:ln w="12700" cap="flat">
              <a:noFill/>
              <a:miter lim="400000"/>
            </a:ln>
            <a:effectLst/>
          </p:spPr>
        </p:pic>
        <p:pic>
          <p:nvPicPr>
            <p:cNvPr id="244" name="Image" descr="Image"/>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3473310" y="644316"/>
              <a:ext cx="1289798" cy="1522892"/>
            </a:xfrm>
            <a:prstGeom prst="rect">
              <a:avLst/>
            </a:prstGeom>
            <a:grpFill/>
            <a:ln w="12700" cap="flat">
              <a:noFill/>
              <a:miter lim="400000"/>
            </a:ln>
            <a:effectLst/>
          </p:spPr>
        </p:pic>
      </p:grpSp>
      <p:grpSp>
        <p:nvGrpSpPr>
          <p:cNvPr id="249" name="Group"/>
          <p:cNvGrpSpPr/>
          <p:nvPr/>
        </p:nvGrpSpPr>
        <p:grpSpPr>
          <a:xfrm>
            <a:off x="13189655" y="7118013"/>
            <a:ext cx="10146655" cy="4808944"/>
            <a:chOff x="0" y="0"/>
            <a:chExt cx="10146653" cy="4808942"/>
          </a:xfrm>
          <a:solidFill>
            <a:srgbClr val="C9EBFF"/>
          </a:solidFill>
        </p:grpSpPr>
        <p:sp>
          <p:nvSpPr>
            <p:cNvPr id="246" name="Rounded Rectangle"/>
            <p:cNvSpPr/>
            <p:nvPr/>
          </p:nvSpPr>
          <p:spPr>
            <a:xfrm>
              <a:off x="0" y="0"/>
              <a:ext cx="10146653" cy="4808942"/>
            </a:xfrm>
            <a:prstGeom prst="roundRect">
              <a:avLst>
                <a:gd name="adj" fmla="val 5884"/>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247" name="If you have these or you are a contact of a…"/>
            <p:cNvSpPr txBox="1"/>
            <p:nvPr/>
          </p:nvSpPr>
          <p:spPr>
            <a:xfrm>
              <a:off x="216707" y="137456"/>
              <a:ext cx="8605635" cy="366587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lgn="l" defTabSz="914400">
                <a:lnSpc>
                  <a:spcPct val="150000"/>
                </a:lnSpc>
                <a:spcBef>
                  <a:spcPts val="600"/>
                </a:spcBef>
                <a:defRPr sz="2400" b="0" cap="all">
                  <a:solidFill>
                    <a:srgbClr val="FFFFFF"/>
                  </a:solidFill>
                </a:defRPr>
              </a:pPr>
              <a:r>
                <a:rPr lang="en-IN" b="0" dirty="0">
                  <a:solidFill>
                    <a:srgbClr val="002060"/>
                  </a:solidFill>
                  <a:latin typeface="Arial" panose="020B0604020202020204" pitchFamily="34" charset="0"/>
                  <a:cs typeface="Arial" panose="020B0604020202020204" pitchFamily="34" charset="0"/>
                </a:rPr>
                <a:t> If you have these and you are a contact of</a:t>
              </a:r>
            </a:p>
            <a:p>
              <a:pPr algn="l" defTabSz="914400">
                <a:lnSpc>
                  <a:spcPct val="150000"/>
                </a:lnSpc>
                <a:spcBef>
                  <a:spcPts val="600"/>
                </a:spcBef>
                <a:defRPr sz="2400" b="0" cap="all">
                  <a:solidFill>
                    <a:srgbClr val="FFFFFF"/>
                  </a:solidFill>
                </a:defRPr>
              </a:pPr>
              <a:r>
                <a:rPr lang="en-IN" b="0" dirty="0">
                  <a:solidFill>
                    <a:srgbClr val="002060"/>
                  </a:solidFill>
                  <a:latin typeface="Arial" panose="020B0604020202020204" pitchFamily="34" charset="0"/>
                  <a:cs typeface="Arial" panose="020B0604020202020204" pitchFamily="34" charset="0"/>
                </a:rPr>
                <a:t>A Laboratory confirmed positive case immediately Call the state helpline</a:t>
              </a:r>
            </a:p>
            <a:p>
              <a:pPr algn="l" defTabSz="914400">
                <a:lnSpc>
                  <a:spcPct val="150000"/>
                </a:lnSpc>
                <a:spcBef>
                  <a:spcPts val="600"/>
                </a:spcBef>
                <a:defRPr sz="2400" b="0" cap="all">
                  <a:solidFill>
                    <a:srgbClr val="FFFFFF"/>
                  </a:solidFill>
                </a:defRPr>
              </a:pPr>
              <a:r>
                <a:rPr lang="en-IN" b="0" dirty="0">
                  <a:solidFill>
                    <a:srgbClr val="002060"/>
                  </a:solidFill>
                  <a:latin typeface="Arial" panose="020B0604020202020204" pitchFamily="34" charset="0"/>
                  <a:cs typeface="Arial" panose="020B0604020202020204" pitchFamily="34" charset="0"/>
                </a:rPr>
                <a:t>number or ministry of Health &amp; family</a:t>
              </a:r>
            </a:p>
            <a:p>
              <a:pPr algn="l" defTabSz="914400">
                <a:lnSpc>
                  <a:spcPct val="150000"/>
                </a:lnSpc>
                <a:spcBef>
                  <a:spcPts val="600"/>
                </a:spcBef>
                <a:defRPr sz="2400" b="0" cap="all">
                  <a:solidFill>
                    <a:srgbClr val="FFFFFF"/>
                  </a:solidFill>
                </a:defRPr>
              </a:pPr>
              <a:r>
                <a:rPr lang="en-IN" b="0" dirty="0">
                  <a:solidFill>
                    <a:srgbClr val="002060"/>
                  </a:solidFill>
                  <a:latin typeface="Arial" panose="020B0604020202020204" pitchFamily="34" charset="0"/>
                  <a:cs typeface="Arial" panose="020B0604020202020204" pitchFamily="34" charset="0"/>
                </a:rPr>
                <a:t>welfare, government of India 24x7 helpline</a:t>
              </a:r>
            </a:p>
            <a:p>
              <a:pPr algn="l" defTabSz="914400">
                <a:lnSpc>
                  <a:spcPct val="150000"/>
                </a:lnSpc>
                <a:spcBef>
                  <a:spcPts val="600"/>
                </a:spcBef>
                <a:defRPr sz="2400" b="0" cap="all">
                  <a:solidFill>
                    <a:srgbClr val="FFFFFF"/>
                  </a:solidFill>
                </a:defRPr>
              </a:pPr>
              <a:r>
                <a:rPr lang="en-IN" b="0" dirty="0">
                  <a:solidFill>
                    <a:srgbClr val="002060"/>
                  </a:solidFill>
                  <a:latin typeface="Arial" panose="020B0604020202020204" pitchFamily="34" charset="0"/>
                  <a:cs typeface="Arial" panose="020B0604020202020204" pitchFamily="34" charset="0"/>
                </a:rPr>
                <a:t>011-2397 8046, 1075 Or your ASHA/ANM.</a:t>
              </a:r>
            </a:p>
          </p:txBody>
        </p:sp>
        <p:pic>
          <p:nvPicPr>
            <p:cNvPr id="248" name="Image" descr="Image"/>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flipH="1">
              <a:off x="7974597" y="65416"/>
              <a:ext cx="2128904" cy="2911941"/>
            </a:xfrm>
            <a:prstGeom prst="rect">
              <a:avLst/>
            </a:prstGeom>
            <a:grpFill/>
            <a:ln w="12700" cap="flat">
              <a:noFill/>
              <a:miter lim="400000"/>
            </a:ln>
            <a:effectLst/>
          </p:spPr>
        </p:pic>
      </p:grpSp>
      <p:grpSp>
        <p:nvGrpSpPr>
          <p:cNvPr id="252" name="Group"/>
          <p:cNvGrpSpPr/>
          <p:nvPr/>
        </p:nvGrpSpPr>
        <p:grpSpPr>
          <a:xfrm>
            <a:off x="556113" y="654801"/>
            <a:ext cx="8886307" cy="1891549"/>
            <a:chOff x="0" y="0"/>
            <a:chExt cx="8886305" cy="1891548"/>
          </a:xfrm>
        </p:grpSpPr>
        <p:sp>
          <p:nvSpPr>
            <p:cNvPr id="250" name="Rounded Rectangle"/>
            <p:cNvSpPr/>
            <p:nvPr/>
          </p:nvSpPr>
          <p:spPr>
            <a:xfrm>
              <a:off x="0" y="0"/>
              <a:ext cx="8886305" cy="1891548"/>
            </a:xfrm>
            <a:prstGeom prst="roundRect">
              <a:avLst>
                <a:gd name="adj" fmla="val 10071"/>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251" name="WHAT ARE WE GOING TO LEARN?"/>
            <p:cNvSpPr txBox="1"/>
            <p:nvPr/>
          </p:nvSpPr>
          <p:spPr>
            <a:xfrm>
              <a:off x="375137" y="125037"/>
              <a:ext cx="8136031" cy="16414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5000">
                  <a:solidFill>
                    <a:srgbClr val="002135"/>
                  </a:solidFill>
                </a:defRPr>
              </a:lvl1pPr>
            </a:lstStyle>
            <a:p>
              <a:r>
                <a:rPr b="0" dirty="0">
                  <a:latin typeface="Arial" panose="020B0604020202020204" pitchFamily="34" charset="0"/>
                  <a:cs typeface="Arial" panose="020B0604020202020204" pitchFamily="34" charset="0"/>
                </a:rPr>
                <a:t>LET US UNDERSTAND ABOUT COVID-19</a:t>
              </a:r>
            </a:p>
          </p:txBody>
        </p:sp>
      </p:grpSp>
      <p:grpSp>
        <p:nvGrpSpPr>
          <p:cNvPr id="255" name="Group"/>
          <p:cNvGrpSpPr/>
          <p:nvPr/>
        </p:nvGrpSpPr>
        <p:grpSpPr>
          <a:xfrm>
            <a:off x="14799887" y="452288"/>
            <a:ext cx="6596986" cy="2296575"/>
            <a:chOff x="0" y="0"/>
            <a:chExt cx="6596985" cy="2296573"/>
          </a:xfrm>
        </p:grpSpPr>
        <p:sp>
          <p:nvSpPr>
            <p:cNvPr id="253" name="Rounded Rectangle"/>
            <p:cNvSpPr/>
            <p:nvPr/>
          </p:nvSpPr>
          <p:spPr>
            <a:xfrm>
              <a:off x="0" y="0"/>
              <a:ext cx="6596985" cy="2296573"/>
            </a:xfrm>
            <a:prstGeom prst="roundRect">
              <a:avLst>
                <a:gd name="adj" fmla="val 8295"/>
              </a:avLst>
            </a:prstGeom>
            <a:solidFill>
              <a:srgbClr val="FFFFFF"/>
            </a:solidFill>
            <a:ln w="12700" cap="flat">
              <a:solidFill>
                <a:srgbClr val="055FB8"/>
              </a:solidFill>
              <a:prstDash val="solid"/>
              <a:miter lim="400000"/>
            </a:ln>
            <a:effectLst/>
          </p:spPr>
          <p:txBody>
            <a:bodyPr wrap="square" lIns="0" tIns="0" rIns="0" bIns="0" numCol="1" anchor="ctr">
              <a:noAutofit/>
            </a:bodyP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254" name="WHAT ARE WE GOING TO LEARN?"/>
            <p:cNvSpPr txBox="1"/>
            <p:nvPr/>
          </p:nvSpPr>
          <p:spPr>
            <a:xfrm>
              <a:off x="450025" y="173662"/>
              <a:ext cx="5573641" cy="19492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4000">
                  <a:solidFill>
                    <a:srgbClr val="002135"/>
                  </a:solidFill>
                </a:defRPr>
              </a:pPr>
              <a:r>
                <a:rPr b="0" dirty="0">
                  <a:latin typeface="Arial" panose="020B0604020202020204" pitchFamily="34" charset="0"/>
                  <a:cs typeface="Arial" panose="020B0604020202020204" pitchFamily="34" charset="0"/>
                </a:rPr>
                <a:t>WHAT ARE THE</a:t>
              </a:r>
            </a:p>
            <a:p>
              <a:pPr>
                <a:defRPr sz="4000">
                  <a:solidFill>
                    <a:srgbClr val="002135"/>
                  </a:solidFill>
                </a:defRPr>
              </a:pPr>
              <a:r>
                <a:rPr b="0" dirty="0">
                  <a:latin typeface="Arial" panose="020B0604020202020204" pitchFamily="34" charset="0"/>
                  <a:cs typeface="Arial" panose="020B0604020202020204" pitchFamily="34" charset="0"/>
                </a:rPr>
                <a:t>COMMON SYMPTOMS</a:t>
              </a:r>
            </a:p>
            <a:p>
              <a:pPr>
                <a:defRPr sz="4000">
                  <a:solidFill>
                    <a:srgbClr val="002135"/>
                  </a:solidFill>
                </a:defRPr>
              </a:pPr>
              <a:r>
                <a:rPr b="0" dirty="0">
                  <a:latin typeface="Arial" panose="020B0604020202020204" pitchFamily="34" charset="0"/>
                  <a:cs typeface="Arial" panose="020B0604020202020204" pitchFamily="34" charset="0"/>
                </a:rPr>
                <a:t>OF COVID-19 </a:t>
              </a:r>
            </a:p>
          </p:txBody>
        </p:sp>
      </p:grpSp>
      <p:sp>
        <p:nvSpPr>
          <p:cNvPr id="256" name="Line"/>
          <p:cNvSpPr/>
          <p:nvPr/>
        </p:nvSpPr>
        <p:spPr>
          <a:xfrm flipV="1">
            <a:off x="12367233" y="2525138"/>
            <a:ext cx="1" cy="8452645"/>
          </a:xfrm>
          <a:prstGeom prst="line">
            <a:avLst/>
          </a:prstGeom>
          <a:ln w="25400">
            <a:solidFill>
              <a:srgbClr val="FFFFFF"/>
            </a:solidFill>
            <a:miter lim="400000"/>
          </a:ln>
        </p:spPr>
        <p:txBody>
          <a:bodyPr lIns="0" tIns="0" rIns="0" bIns="0" anchor="ct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blinds(horizontal)">
                                      <p:cBhvr>
                                        <p:cTn id="7" dur="1000"/>
                                        <p:tgtEl>
                                          <p:spTgt spid="25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35"/>
                                        </p:tgtEl>
                                        <p:attrNameLst>
                                          <p:attrName>style.visibility</p:attrName>
                                        </p:attrNameLst>
                                      </p:cBhvr>
                                      <p:to>
                                        <p:strVal val="visible"/>
                                      </p:to>
                                    </p:set>
                                    <p:anim calcmode="lin" valueType="num">
                                      <p:cBhvr additive="base">
                                        <p:cTn id="12" dur="1000"/>
                                        <p:tgtEl>
                                          <p:spTgt spid="235"/>
                                        </p:tgtEl>
                                        <p:attrNameLst>
                                          <p:attrName>ppt_y</p:attrName>
                                        </p:attrNameLst>
                                      </p:cBhvr>
                                      <p:tavLst>
                                        <p:tav tm="0">
                                          <p:val>
                                            <p:strVal val="#ppt_y+#ppt_h*1.125000"/>
                                          </p:val>
                                        </p:tav>
                                        <p:tav tm="100000">
                                          <p:val>
                                            <p:strVal val="#ppt_y"/>
                                          </p:val>
                                        </p:tav>
                                      </p:tavLst>
                                    </p:anim>
                                    <p:animEffect transition="in" filter="wipe(up)">
                                      <p:cBhvr>
                                        <p:cTn id="13" dur="1000"/>
                                        <p:tgtEl>
                                          <p:spTgt spid="23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239"/>
                                        </p:tgtEl>
                                        <p:attrNameLst>
                                          <p:attrName>style.visibility</p:attrName>
                                        </p:attrNameLst>
                                      </p:cBhvr>
                                      <p:to>
                                        <p:strVal val="visible"/>
                                      </p:to>
                                    </p:set>
                                    <p:anim calcmode="lin" valueType="num">
                                      <p:cBhvr additive="base">
                                        <p:cTn id="18" dur="1000"/>
                                        <p:tgtEl>
                                          <p:spTgt spid="239"/>
                                        </p:tgtEl>
                                        <p:attrNameLst>
                                          <p:attrName>ppt_y</p:attrName>
                                        </p:attrNameLst>
                                      </p:cBhvr>
                                      <p:tavLst>
                                        <p:tav tm="0">
                                          <p:val>
                                            <p:strVal val="#ppt_y+#ppt_h*1.125000"/>
                                          </p:val>
                                        </p:tav>
                                        <p:tav tm="100000">
                                          <p:val>
                                            <p:strVal val="#ppt_y"/>
                                          </p:val>
                                        </p:tav>
                                      </p:tavLst>
                                    </p:anim>
                                    <p:animEffect transition="in" filter="wipe(up)">
                                      <p:cBhvr>
                                        <p:cTn id="19" dur="1000"/>
                                        <p:tgtEl>
                                          <p:spTgt spid="23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55"/>
                                        </p:tgtEl>
                                        <p:attrNameLst>
                                          <p:attrName>style.visibility</p:attrName>
                                        </p:attrNameLst>
                                      </p:cBhvr>
                                      <p:to>
                                        <p:strVal val="visible"/>
                                      </p:to>
                                    </p:set>
                                    <p:animEffect transition="in" filter="blinds(horizontal)">
                                      <p:cBhvr>
                                        <p:cTn id="24" dur="500"/>
                                        <p:tgtEl>
                                          <p:spTgt spid="255"/>
                                        </p:tgtEl>
                                      </p:cBhvr>
                                    </p:animEffect>
                                  </p:childTnLst>
                                </p:cTn>
                              </p:par>
                              <p:par>
                                <p:cTn id="25" presetID="20" presetClass="entr" presetSubtype="0" fill="hold" grpId="0" nodeType="withEffect">
                                  <p:stCondLst>
                                    <p:cond delay="0"/>
                                  </p:stCondLst>
                                  <p:childTnLst>
                                    <p:set>
                                      <p:cBhvr>
                                        <p:cTn id="26" dur="1" fill="hold">
                                          <p:stCondLst>
                                            <p:cond delay="0"/>
                                          </p:stCondLst>
                                        </p:cTn>
                                        <p:tgtEl>
                                          <p:spTgt spid="256"/>
                                        </p:tgtEl>
                                        <p:attrNameLst>
                                          <p:attrName>style.visibility</p:attrName>
                                        </p:attrNameLst>
                                      </p:cBhvr>
                                      <p:to>
                                        <p:strVal val="visible"/>
                                      </p:to>
                                    </p:set>
                                    <p:animEffect transition="in" filter="wedge">
                                      <p:cBhvr>
                                        <p:cTn id="27" dur="2000"/>
                                        <p:tgtEl>
                                          <p:spTgt spid="256"/>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245"/>
                                        </p:tgtEl>
                                        <p:attrNameLst>
                                          <p:attrName>style.visibility</p:attrName>
                                        </p:attrNameLst>
                                      </p:cBhvr>
                                      <p:to>
                                        <p:strVal val="visible"/>
                                      </p:to>
                                    </p:set>
                                    <p:animEffect transition="in" filter="wedge">
                                      <p:cBhvr>
                                        <p:cTn id="32" dur="2000"/>
                                        <p:tgtEl>
                                          <p:spTgt spid="245"/>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249"/>
                                        </p:tgtEl>
                                        <p:attrNameLst>
                                          <p:attrName>style.visibility</p:attrName>
                                        </p:attrNameLst>
                                      </p:cBhvr>
                                      <p:to>
                                        <p:strVal val="visible"/>
                                      </p:to>
                                    </p:set>
                                    <p:animEffect transition="in" filter="wedge">
                                      <p:cBhvr>
                                        <p:cTn id="37" dur="20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3" name="Group"/>
          <p:cNvGrpSpPr/>
          <p:nvPr/>
        </p:nvGrpSpPr>
        <p:grpSpPr>
          <a:xfrm>
            <a:off x="300010" y="12315300"/>
            <a:ext cx="4601210" cy="995767"/>
            <a:chOff x="0" y="0"/>
            <a:chExt cx="4601208" cy="995765"/>
          </a:xfrm>
        </p:grpSpPr>
        <p:pic>
          <p:nvPicPr>
            <p:cNvPr id="258" name="Picture 3" descr="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259" name="Picture 5" descr="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260"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261"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262" name="ministry-and-health-family-welfare.png" descr="ministry-and-health-family-welfar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266" name="Group"/>
          <p:cNvGrpSpPr/>
          <p:nvPr/>
        </p:nvGrpSpPr>
        <p:grpSpPr>
          <a:xfrm>
            <a:off x="23097931" y="13055998"/>
            <a:ext cx="2098870" cy="1540535"/>
            <a:chOff x="0" y="2516"/>
            <a:chExt cx="2098868" cy="1540533"/>
          </a:xfrm>
        </p:grpSpPr>
        <p:sp>
          <p:nvSpPr>
            <p:cNvPr id="264" name="06"/>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06</a:t>
              </a:r>
            </a:p>
          </p:txBody>
        </p:sp>
        <p:pic>
          <p:nvPicPr>
            <p:cNvPr id="265" name="Image" descr="Image"/>
            <p:cNvPicPr>
              <a:picLocks noChangeAspect="1"/>
            </p:cNvPicPr>
            <p:nvPr/>
          </p:nvPicPr>
          <p:blipFill>
            <a:blip r:embed="rId5"/>
            <a:stretch>
              <a:fillRect/>
            </a:stretch>
          </p:blipFill>
          <p:spPr>
            <a:xfrm>
              <a:off x="0" y="2516"/>
              <a:ext cx="554528" cy="541069"/>
            </a:xfrm>
            <a:prstGeom prst="rect">
              <a:avLst/>
            </a:prstGeom>
            <a:ln w="12700" cap="flat">
              <a:noFill/>
              <a:miter lim="400000"/>
            </a:ln>
            <a:effectLst/>
          </p:spPr>
        </p:pic>
      </p:grpSp>
      <p:grpSp>
        <p:nvGrpSpPr>
          <p:cNvPr id="271" name="Group"/>
          <p:cNvGrpSpPr/>
          <p:nvPr/>
        </p:nvGrpSpPr>
        <p:grpSpPr>
          <a:xfrm>
            <a:off x="-25400" y="1227391"/>
            <a:ext cx="24434800" cy="4245175"/>
            <a:chOff x="0" y="0"/>
            <a:chExt cx="24434800" cy="4245174"/>
          </a:xfrm>
        </p:grpSpPr>
        <p:sp>
          <p:nvSpPr>
            <p:cNvPr id="267" name="Rectangle"/>
            <p:cNvSpPr/>
            <p:nvPr/>
          </p:nvSpPr>
          <p:spPr>
            <a:xfrm>
              <a:off x="0" y="0"/>
              <a:ext cx="24434800" cy="4245174"/>
            </a:xfrm>
            <a:prstGeom prst="rect">
              <a:avLst/>
            </a:prstGeom>
            <a:solidFill>
              <a:srgbClr val="FFFFFF"/>
            </a:solidFill>
            <a:ln w="12700" cap="flat">
              <a:noFill/>
              <a:miter lim="400000"/>
            </a:ln>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268" name="SESSION 2"/>
            <p:cNvSpPr txBox="1"/>
            <p:nvPr/>
          </p:nvSpPr>
          <p:spPr>
            <a:xfrm>
              <a:off x="8779760" y="957891"/>
              <a:ext cx="6875279" cy="1641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defTabSz="412750">
                <a:defRPr sz="10000">
                  <a:solidFill>
                    <a:srgbClr val="002135"/>
                  </a:solidFill>
                </a:defRPr>
              </a:lvl1pPr>
            </a:lstStyle>
            <a:p>
              <a:r>
                <a:rPr b="0" dirty="0">
                  <a:latin typeface="Arial" panose="020B0604020202020204" pitchFamily="34" charset="0"/>
                  <a:cs typeface="Arial" panose="020B0604020202020204" pitchFamily="34" charset="0"/>
                </a:rPr>
                <a:t>SESSION 2</a:t>
              </a:r>
            </a:p>
          </p:txBody>
        </p:sp>
        <p:sp>
          <p:nvSpPr>
            <p:cNvPr id="269" name="PREVENTION: WHAT EVERYBODY NEEDS TO KNOW"/>
            <p:cNvSpPr txBox="1"/>
            <p:nvPr/>
          </p:nvSpPr>
          <p:spPr>
            <a:xfrm>
              <a:off x="7173559" y="2724167"/>
              <a:ext cx="10087698" cy="5642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a:solidFill>
                    <a:srgbClr val="002135"/>
                  </a:solidFill>
                </a:defRPr>
              </a:lvl1pPr>
            </a:lstStyle>
            <a:p>
              <a:r>
                <a:rPr b="0" dirty="0">
                  <a:latin typeface="Arial" panose="020B0604020202020204" pitchFamily="34" charset="0"/>
                  <a:cs typeface="Arial" panose="020B0604020202020204" pitchFamily="34" charset="0"/>
                </a:rPr>
                <a:t>PREVENTION: </a:t>
              </a:r>
              <a:r>
                <a:rPr lang="en-US" b="0" dirty="0">
                  <a:latin typeface="Arial" panose="020B0604020202020204" pitchFamily="34" charset="0"/>
                  <a:cs typeface="Arial" panose="020B0604020202020204" pitchFamily="34" charset="0"/>
                </a:rPr>
                <a:t>SAFE PRACTICES IN THE COMMUNITY </a:t>
              </a:r>
              <a:endParaRPr b="0" dirty="0">
                <a:latin typeface="Arial" panose="020B0604020202020204" pitchFamily="34" charset="0"/>
                <a:cs typeface="Arial" panose="020B0604020202020204" pitchFamily="34" charset="0"/>
              </a:endParaRPr>
            </a:p>
          </p:txBody>
        </p:sp>
        <p:sp>
          <p:nvSpPr>
            <p:cNvPr id="270" name="Line"/>
            <p:cNvSpPr/>
            <p:nvPr/>
          </p:nvSpPr>
          <p:spPr>
            <a:xfrm>
              <a:off x="8860605" y="2603070"/>
              <a:ext cx="6713589" cy="1"/>
            </a:xfrm>
            <a:prstGeom prst="line">
              <a:avLst/>
            </a:prstGeom>
            <a:noFill/>
            <a:ln w="25400" cap="flat">
              <a:solidFill>
                <a:srgbClr val="000000"/>
              </a:solidFill>
              <a:prstDash val="solid"/>
              <a:miter lim="400000"/>
            </a:ln>
            <a:effectLst/>
          </p:spPr>
          <p:txBody>
            <a:bodyPr wrap="square" lIns="45718" tIns="45718" rIns="45718" bIns="45718" numCol="1" anchor="t">
              <a:noAutofit/>
            </a:bodyPr>
            <a:lstStyle/>
            <a:p>
              <a:endParaRPr b="0" dirty="0">
                <a:latin typeface="Arial" panose="020B0604020202020204" pitchFamily="34" charset="0"/>
                <a:cs typeface="Arial" panose="020B0604020202020204" pitchFamily="34" charset="0"/>
              </a:endParaRPr>
            </a:p>
          </p:txBody>
        </p:sp>
      </p:grpSp>
      <p:grpSp>
        <p:nvGrpSpPr>
          <p:cNvPr id="276" name="Group"/>
          <p:cNvGrpSpPr/>
          <p:nvPr/>
        </p:nvGrpSpPr>
        <p:grpSpPr>
          <a:xfrm>
            <a:off x="18284510" y="6013301"/>
            <a:ext cx="5286337" cy="5873554"/>
            <a:chOff x="0" y="0"/>
            <a:chExt cx="5286336" cy="5873552"/>
          </a:xfrm>
          <a:solidFill>
            <a:srgbClr val="C9EBFF"/>
          </a:solidFill>
        </p:grpSpPr>
        <p:sp>
          <p:nvSpPr>
            <p:cNvPr id="272" name="Rounded Rectangle"/>
            <p:cNvSpPr/>
            <p:nvPr/>
          </p:nvSpPr>
          <p:spPr>
            <a:xfrm>
              <a:off x="0" y="3349663"/>
              <a:ext cx="5286336" cy="2523889"/>
            </a:xfrm>
            <a:prstGeom prst="roundRect">
              <a:avLst>
                <a:gd name="adj" fmla="val 7548"/>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273" name="HIGH RISK…"/>
            <p:cNvSpPr txBox="1"/>
            <p:nvPr/>
          </p:nvSpPr>
          <p:spPr>
            <a:xfrm>
              <a:off x="952803" y="3790872"/>
              <a:ext cx="3380733" cy="1641474"/>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5000">
                  <a:solidFill>
                    <a:srgbClr val="FFFFFF"/>
                  </a:solidFill>
                </a:defRPr>
              </a:pPr>
              <a:r>
                <a:rPr b="0" dirty="0">
                  <a:solidFill>
                    <a:sysClr val="windowText" lastClr="000000"/>
                  </a:solidFill>
                  <a:latin typeface="Arial" panose="020B0604020202020204" pitchFamily="34" charset="0"/>
                  <a:cs typeface="Arial" panose="020B0604020202020204" pitchFamily="34" charset="0"/>
                </a:rPr>
                <a:t>HIGH RISK</a:t>
              </a:r>
            </a:p>
            <a:p>
              <a:pPr>
                <a:defRPr sz="5000">
                  <a:solidFill>
                    <a:srgbClr val="FFFFFF"/>
                  </a:solidFill>
                </a:defRPr>
              </a:pPr>
              <a:r>
                <a:rPr b="0" dirty="0">
                  <a:solidFill>
                    <a:sysClr val="windowText" lastClr="000000"/>
                  </a:solidFill>
                  <a:latin typeface="Arial" panose="020B0604020202020204" pitchFamily="34" charset="0"/>
                  <a:cs typeface="Arial" panose="020B0604020202020204" pitchFamily="34" charset="0"/>
                </a:rPr>
                <a:t>GROUP</a:t>
              </a:r>
            </a:p>
          </p:txBody>
        </p:sp>
        <p:sp>
          <p:nvSpPr>
            <p:cNvPr id="274" name="Arrow 10"/>
            <p:cNvSpPr/>
            <p:nvPr/>
          </p:nvSpPr>
          <p:spPr>
            <a:xfrm rot="5400000">
              <a:off x="2299802" y="2601401"/>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tx1"/>
            </a:solidFill>
            <a:ln w="12700" cap="flat">
              <a:noFill/>
              <a:miter lim="400000"/>
            </a:ln>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pic>
          <p:nvPicPr>
            <p:cNvPr id="275" name="Image" descr="Imag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29761" y="0"/>
              <a:ext cx="1026813" cy="2411599"/>
            </a:xfrm>
            <a:prstGeom prst="rect">
              <a:avLst/>
            </a:prstGeom>
            <a:grpFill/>
            <a:ln w="12700" cap="flat">
              <a:noFill/>
              <a:miter lim="400000"/>
            </a:ln>
            <a:effectLst/>
          </p:spPr>
        </p:pic>
      </p:grpSp>
      <p:grpSp>
        <p:nvGrpSpPr>
          <p:cNvPr id="281" name="Group"/>
          <p:cNvGrpSpPr/>
          <p:nvPr/>
        </p:nvGrpSpPr>
        <p:grpSpPr>
          <a:xfrm>
            <a:off x="12460724" y="6008161"/>
            <a:ext cx="5286338" cy="5894885"/>
            <a:chOff x="0" y="0"/>
            <a:chExt cx="5286336" cy="5894884"/>
          </a:xfrm>
        </p:grpSpPr>
        <p:sp>
          <p:nvSpPr>
            <p:cNvPr id="277" name="Rounded Rectangle"/>
            <p:cNvSpPr/>
            <p:nvPr/>
          </p:nvSpPr>
          <p:spPr>
            <a:xfrm>
              <a:off x="0" y="3370995"/>
              <a:ext cx="5286336" cy="2523889"/>
            </a:xfrm>
            <a:prstGeom prst="roundRect">
              <a:avLst>
                <a:gd name="adj" fmla="val 7548"/>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278" name="SOCIAL…"/>
            <p:cNvSpPr txBox="1"/>
            <p:nvPr/>
          </p:nvSpPr>
          <p:spPr>
            <a:xfrm>
              <a:off x="614568" y="3812202"/>
              <a:ext cx="4057199" cy="1641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5000"/>
              </a:pPr>
              <a:r>
                <a:rPr b="0" dirty="0">
                  <a:latin typeface="Arial" panose="020B0604020202020204" pitchFamily="34" charset="0"/>
                  <a:cs typeface="Arial" panose="020B0604020202020204" pitchFamily="34" charset="0"/>
                </a:rPr>
                <a:t>SOCIAL</a:t>
              </a:r>
            </a:p>
            <a:p>
              <a:pPr>
                <a:defRPr sz="5000"/>
              </a:pPr>
              <a:r>
                <a:rPr b="0" dirty="0">
                  <a:latin typeface="Arial" panose="020B0604020202020204" pitchFamily="34" charset="0"/>
                  <a:cs typeface="Arial" panose="020B0604020202020204" pitchFamily="34" charset="0"/>
                </a:rPr>
                <a:t>DISTANCING</a:t>
              </a:r>
            </a:p>
          </p:txBody>
        </p:sp>
        <p:sp>
          <p:nvSpPr>
            <p:cNvPr id="279" name="Arrow 10"/>
            <p:cNvSpPr/>
            <p:nvPr/>
          </p:nvSpPr>
          <p:spPr>
            <a:xfrm rot="5400000">
              <a:off x="2299800" y="2606541"/>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bg2"/>
            </a:solidFill>
            <a:ln w="12700" cap="flat">
              <a:noFill/>
              <a:miter lim="400000"/>
            </a:ln>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pic>
          <p:nvPicPr>
            <p:cNvPr id="280" name="Image" descr="Image"/>
            <p:cNvPicPr>
              <a:picLocks noChangeAspect="1"/>
            </p:cNvPicPr>
            <p:nvPr/>
          </p:nvPicPr>
          <p:blipFill>
            <a:blip r:embed="rId7"/>
            <a:stretch>
              <a:fillRect/>
            </a:stretch>
          </p:blipFill>
          <p:spPr>
            <a:xfrm>
              <a:off x="541216" y="0"/>
              <a:ext cx="3590210" cy="2815533"/>
            </a:xfrm>
            <a:prstGeom prst="rect">
              <a:avLst/>
            </a:prstGeom>
            <a:ln w="12700" cap="flat">
              <a:noFill/>
              <a:miter lim="400000"/>
            </a:ln>
            <a:effectLst/>
          </p:spPr>
        </p:pic>
      </p:grpSp>
      <p:grpSp>
        <p:nvGrpSpPr>
          <p:cNvPr id="286" name="Group"/>
          <p:cNvGrpSpPr/>
          <p:nvPr/>
        </p:nvGrpSpPr>
        <p:grpSpPr>
          <a:xfrm>
            <a:off x="6636939" y="5775856"/>
            <a:ext cx="5286337" cy="6110998"/>
            <a:chOff x="0" y="-231875"/>
            <a:chExt cx="5286336" cy="6110997"/>
          </a:xfrm>
          <a:solidFill>
            <a:srgbClr val="C9EBFF"/>
          </a:solidFill>
        </p:grpSpPr>
        <p:sp>
          <p:nvSpPr>
            <p:cNvPr id="282" name="Rounded Rectangle"/>
            <p:cNvSpPr/>
            <p:nvPr/>
          </p:nvSpPr>
          <p:spPr>
            <a:xfrm>
              <a:off x="0" y="3355233"/>
              <a:ext cx="5286336" cy="2523889"/>
            </a:xfrm>
            <a:prstGeom prst="roundRect">
              <a:avLst>
                <a:gd name="adj" fmla="val 7548"/>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283" name="RESPIRATORY…"/>
            <p:cNvSpPr txBox="1"/>
            <p:nvPr/>
          </p:nvSpPr>
          <p:spPr>
            <a:xfrm>
              <a:off x="293167" y="3796441"/>
              <a:ext cx="4700004" cy="1641475"/>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5000">
                  <a:solidFill>
                    <a:srgbClr val="FFFFFF"/>
                  </a:solidFill>
                </a:defRPr>
              </a:pPr>
              <a:r>
                <a:rPr b="0" dirty="0">
                  <a:solidFill>
                    <a:sysClr val="windowText" lastClr="000000"/>
                  </a:solidFill>
                  <a:latin typeface="Arial" panose="020B0604020202020204" pitchFamily="34" charset="0"/>
                  <a:cs typeface="Arial" panose="020B0604020202020204" pitchFamily="34" charset="0"/>
                </a:rPr>
                <a:t>RESPIRATORY</a:t>
              </a:r>
            </a:p>
            <a:p>
              <a:pPr>
                <a:defRPr sz="5000">
                  <a:solidFill>
                    <a:srgbClr val="FFFFFF"/>
                  </a:solidFill>
                </a:defRPr>
              </a:pPr>
              <a:r>
                <a:rPr b="0" dirty="0">
                  <a:solidFill>
                    <a:sysClr val="windowText" lastClr="000000"/>
                  </a:solidFill>
                  <a:latin typeface="Arial" panose="020B0604020202020204" pitchFamily="34" charset="0"/>
                  <a:cs typeface="Arial" panose="020B0604020202020204" pitchFamily="34" charset="0"/>
                </a:rPr>
                <a:t>HYGIENE</a:t>
              </a:r>
            </a:p>
          </p:txBody>
        </p:sp>
        <p:sp>
          <p:nvSpPr>
            <p:cNvPr id="284" name="Arrow 10"/>
            <p:cNvSpPr/>
            <p:nvPr/>
          </p:nvSpPr>
          <p:spPr>
            <a:xfrm rot="5400000">
              <a:off x="2299799" y="2606971"/>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tx1"/>
            </a:solidFill>
            <a:ln w="12700" cap="flat">
              <a:noFill/>
              <a:miter lim="400000"/>
            </a:ln>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pic>
          <p:nvPicPr>
            <p:cNvPr id="285" name="Image" descr="Image"/>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14841" y="-231875"/>
              <a:ext cx="1587946" cy="2621281"/>
            </a:xfrm>
            <a:prstGeom prst="rect">
              <a:avLst/>
            </a:prstGeom>
            <a:grpFill/>
            <a:ln w="12700" cap="flat">
              <a:noFill/>
              <a:miter lim="400000"/>
            </a:ln>
            <a:effectLst/>
          </p:spPr>
        </p:pic>
      </p:grpSp>
      <p:grpSp>
        <p:nvGrpSpPr>
          <p:cNvPr id="291" name="Group"/>
          <p:cNvGrpSpPr/>
          <p:nvPr/>
        </p:nvGrpSpPr>
        <p:grpSpPr>
          <a:xfrm>
            <a:off x="813155" y="5740359"/>
            <a:ext cx="5286337" cy="6162687"/>
            <a:chOff x="0" y="0"/>
            <a:chExt cx="5286336" cy="6162686"/>
          </a:xfrm>
        </p:grpSpPr>
        <p:sp>
          <p:nvSpPr>
            <p:cNvPr id="287" name="Rounded Rectangle"/>
            <p:cNvSpPr/>
            <p:nvPr/>
          </p:nvSpPr>
          <p:spPr>
            <a:xfrm>
              <a:off x="0" y="3638797"/>
              <a:ext cx="5286336" cy="2523889"/>
            </a:xfrm>
            <a:prstGeom prst="roundRect">
              <a:avLst>
                <a:gd name="adj" fmla="val 7548"/>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ABE3B"/>
                  </a:solidFill>
                </a:defRPr>
              </a:pPr>
              <a:endParaRPr b="0" dirty="0">
                <a:latin typeface="Arial" panose="020B0604020202020204" pitchFamily="34" charset="0"/>
                <a:cs typeface="Arial" panose="020B0604020202020204" pitchFamily="34" charset="0"/>
              </a:endParaRPr>
            </a:p>
          </p:txBody>
        </p:sp>
        <p:sp>
          <p:nvSpPr>
            <p:cNvPr id="288" name="HAND…"/>
            <p:cNvSpPr txBox="1"/>
            <p:nvPr/>
          </p:nvSpPr>
          <p:spPr>
            <a:xfrm>
              <a:off x="1148368" y="4080004"/>
              <a:ext cx="2989599" cy="1641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5000"/>
              </a:pPr>
              <a:r>
                <a:rPr b="0" dirty="0">
                  <a:latin typeface="Arial" panose="020B0604020202020204" pitchFamily="34" charset="0"/>
                  <a:cs typeface="Arial" panose="020B0604020202020204" pitchFamily="34" charset="0"/>
                </a:rPr>
                <a:t>HAND</a:t>
              </a:r>
            </a:p>
            <a:p>
              <a:pPr>
                <a:defRPr sz="5000"/>
              </a:pPr>
              <a:r>
                <a:rPr b="0" dirty="0">
                  <a:latin typeface="Arial" panose="020B0604020202020204" pitchFamily="34" charset="0"/>
                  <a:cs typeface="Arial" panose="020B0604020202020204" pitchFamily="34" charset="0"/>
                </a:rPr>
                <a:t>HYGIENE</a:t>
              </a:r>
            </a:p>
          </p:txBody>
        </p:sp>
        <p:sp>
          <p:nvSpPr>
            <p:cNvPr id="289" name="Arrow 10"/>
            <p:cNvSpPr/>
            <p:nvPr/>
          </p:nvSpPr>
          <p:spPr>
            <a:xfrm rot="5400000">
              <a:off x="2299796" y="2874343"/>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bg2"/>
            </a:solidFill>
            <a:ln w="12700" cap="flat">
              <a:noFill/>
              <a:miter lim="400000"/>
            </a:ln>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pic>
          <p:nvPicPr>
            <p:cNvPr id="290" name="Image" descr="Image"/>
            <p:cNvPicPr>
              <a:picLocks noChangeAspect="1"/>
            </p:cNvPicPr>
            <p:nvPr/>
          </p:nvPicPr>
          <p:blipFill>
            <a:blip r:embed="rId9"/>
            <a:stretch>
              <a:fillRect/>
            </a:stretch>
          </p:blipFill>
          <p:spPr>
            <a:xfrm>
              <a:off x="1390754" y="0"/>
              <a:ext cx="2504828" cy="2668350"/>
            </a:xfrm>
            <a:prstGeom prst="rect">
              <a:avLst/>
            </a:prstGeom>
            <a:ln w="12700" cap="flat">
              <a:noFill/>
              <a:miter lim="400000"/>
            </a:ln>
            <a:effectLst/>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animEffect transition="in" filter="blinds(horizontal)">
                                      <p:cBhvr>
                                        <p:cTn id="7" dur="1000"/>
                                        <p:tgtEl>
                                          <p:spTgt spid="2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1"/>
                                        </p:tgtEl>
                                        <p:attrNameLst>
                                          <p:attrName>style.visibility</p:attrName>
                                        </p:attrNameLst>
                                      </p:cBhvr>
                                      <p:to>
                                        <p:strVal val="visible"/>
                                      </p:to>
                                    </p:set>
                                    <p:animEffect transition="in" filter="fade">
                                      <p:cBhvr>
                                        <p:cTn id="12" dur="2000"/>
                                        <p:tgtEl>
                                          <p:spTgt spid="2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6"/>
                                        </p:tgtEl>
                                        <p:attrNameLst>
                                          <p:attrName>style.visibility</p:attrName>
                                        </p:attrNameLst>
                                      </p:cBhvr>
                                      <p:to>
                                        <p:strVal val="visible"/>
                                      </p:to>
                                    </p:set>
                                    <p:animEffect transition="in" filter="fade">
                                      <p:cBhvr>
                                        <p:cTn id="17" dur="2000"/>
                                        <p:tgtEl>
                                          <p:spTgt spid="2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1"/>
                                        </p:tgtEl>
                                        <p:attrNameLst>
                                          <p:attrName>style.visibility</p:attrName>
                                        </p:attrNameLst>
                                      </p:cBhvr>
                                      <p:to>
                                        <p:strVal val="visible"/>
                                      </p:to>
                                    </p:set>
                                    <p:animEffect transition="in" filter="fade">
                                      <p:cBhvr>
                                        <p:cTn id="22" dur="2000"/>
                                        <p:tgtEl>
                                          <p:spTgt spid="28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6"/>
                                        </p:tgtEl>
                                        <p:attrNameLst>
                                          <p:attrName>style.visibility</p:attrName>
                                        </p:attrNameLst>
                                      </p:cBhvr>
                                      <p:to>
                                        <p:strVal val="visible"/>
                                      </p:to>
                                    </p:set>
                                    <p:animEffect transition="in" filter="fade">
                                      <p:cBhvr>
                                        <p:cTn id="27" dur="20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8" name="Group"/>
          <p:cNvGrpSpPr/>
          <p:nvPr/>
        </p:nvGrpSpPr>
        <p:grpSpPr>
          <a:xfrm>
            <a:off x="300010" y="12315300"/>
            <a:ext cx="4601210" cy="995767"/>
            <a:chOff x="0" y="0"/>
            <a:chExt cx="4601208" cy="995765"/>
          </a:xfrm>
        </p:grpSpPr>
        <p:pic>
          <p:nvPicPr>
            <p:cNvPr id="293"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294"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295"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296"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297"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6" name="Group 5">
            <a:extLst>
              <a:ext uri="{FF2B5EF4-FFF2-40B4-BE49-F238E27FC236}">
                <a16:creationId xmlns:a16="http://schemas.microsoft.com/office/drawing/2014/main" id="{A8D756ED-638C-0142-BC1C-28A512A492E5}"/>
              </a:ext>
            </a:extLst>
          </p:cNvPr>
          <p:cNvGrpSpPr/>
          <p:nvPr/>
        </p:nvGrpSpPr>
        <p:grpSpPr>
          <a:xfrm>
            <a:off x="7085624" y="359990"/>
            <a:ext cx="10212752" cy="1297967"/>
            <a:chOff x="7085624" y="359990"/>
            <a:chExt cx="10212752" cy="1297967"/>
          </a:xfrm>
        </p:grpSpPr>
        <p:sp>
          <p:nvSpPr>
            <p:cNvPr id="299" name="Rounded Rectangle"/>
            <p:cNvSpPr/>
            <p:nvPr/>
          </p:nvSpPr>
          <p:spPr>
            <a:xfrm>
              <a:off x="7085624" y="359990"/>
              <a:ext cx="10212752" cy="1297967"/>
            </a:xfrm>
            <a:prstGeom prst="roundRect">
              <a:avLst>
                <a:gd name="adj" fmla="val 14677"/>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300" name="WHAT ARE WE GOING TO LEARN?"/>
            <p:cNvSpPr txBox="1"/>
            <p:nvPr/>
          </p:nvSpPr>
          <p:spPr>
            <a:xfrm>
              <a:off x="7901563" y="572957"/>
              <a:ext cx="8580874"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000">
                  <a:solidFill>
                    <a:srgbClr val="002135"/>
                  </a:solidFill>
                </a:defRPr>
              </a:lvl1pPr>
            </a:lstStyle>
            <a:p>
              <a:r>
                <a:rPr b="0" dirty="0">
                  <a:latin typeface="Arial" panose="020B0604020202020204" pitchFamily="34" charset="0"/>
                  <a:cs typeface="Arial" panose="020B0604020202020204" pitchFamily="34" charset="0"/>
                </a:rPr>
                <a:t>MODES OF TRANSMISSION</a:t>
              </a:r>
            </a:p>
          </p:txBody>
        </p:sp>
      </p:grpSp>
      <p:grpSp>
        <p:nvGrpSpPr>
          <p:cNvPr id="304" name="Group"/>
          <p:cNvGrpSpPr/>
          <p:nvPr/>
        </p:nvGrpSpPr>
        <p:grpSpPr>
          <a:xfrm>
            <a:off x="197367" y="3175652"/>
            <a:ext cx="4269119" cy="3016110"/>
            <a:chOff x="0" y="0"/>
            <a:chExt cx="4269118" cy="3016109"/>
          </a:xfrm>
        </p:grpSpPr>
        <p:pic>
          <p:nvPicPr>
            <p:cNvPr id="301" name="Image" descr="Image"/>
            <p:cNvPicPr>
              <a:picLocks noChangeAspect="1"/>
            </p:cNvPicPr>
            <p:nvPr/>
          </p:nvPicPr>
          <p:blipFill>
            <a:blip r:embed="rId6"/>
            <a:stretch>
              <a:fillRect/>
            </a:stretch>
          </p:blipFill>
          <p:spPr>
            <a:xfrm>
              <a:off x="974630" y="0"/>
              <a:ext cx="1986102" cy="2166915"/>
            </a:xfrm>
            <a:prstGeom prst="rect">
              <a:avLst/>
            </a:prstGeom>
            <a:ln w="12700" cap="flat">
              <a:noFill/>
              <a:miter lim="400000"/>
            </a:ln>
            <a:effectLst/>
          </p:spPr>
        </p:pic>
        <p:sp>
          <p:nvSpPr>
            <p:cNvPr id="302" name="Rounded Rectangle"/>
            <p:cNvSpPr/>
            <p:nvPr/>
          </p:nvSpPr>
          <p:spPr>
            <a:xfrm>
              <a:off x="0" y="2137998"/>
              <a:ext cx="4269118" cy="878111"/>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03" name="SNEEZE/ COUGH"/>
            <p:cNvSpPr txBox="1"/>
            <p:nvPr/>
          </p:nvSpPr>
          <p:spPr>
            <a:xfrm>
              <a:off x="477856" y="2226016"/>
              <a:ext cx="3313407" cy="7797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200"/>
              </a:pPr>
              <a:r>
                <a:rPr b="0" dirty="0">
                  <a:latin typeface="Arial" panose="020B0604020202020204" pitchFamily="34" charset="0"/>
                  <a:cs typeface="Arial" panose="020B0604020202020204" pitchFamily="34" charset="0"/>
                </a:rPr>
                <a:t>SNEEZE/ COUGH</a:t>
              </a:r>
            </a:p>
            <a:p>
              <a:pPr>
                <a:defRPr sz="2200"/>
              </a:pPr>
              <a:r>
                <a:rPr b="0" dirty="0">
                  <a:latin typeface="Arial" panose="020B0604020202020204" pitchFamily="34" charset="0"/>
                  <a:cs typeface="Arial" panose="020B0604020202020204" pitchFamily="34" charset="0"/>
                </a:rPr>
                <a:t>BY INFECTED PERSON </a:t>
              </a:r>
            </a:p>
          </p:txBody>
        </p:sp>
      </p:grpSp>
      <p:sp>
        <p:nvSpPr>
          <p:cNvPr id="310" name="Arrow 10"/>
          <p:cNvSpPr/>
          <p:nvPr/>
        </p:nvSpPr>
        <p:spPr>
          <a:xfrm>
            <a:off x="9702593" y="5566386"/>
            <a:ext cx="504654" cy="410386"/>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228B22"/>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grpSp>
        <p:nvGrpSpPr>
          <p:cNvPr id="314" name="Group"/>
          <p:cNvGrpSpPr/>
          <p:nvPr/>
        </p:nvGrpSpPr>
        <p:grpSpPr>
          <a:xfrm>
            <a:off x="10185147" y="3133863"/>
            <a:ext cx="4269120" cy="3096712"/>
            <a:chOff x="0" y="0"/>
            <a:chExt cx="4269118" cy="3096711"/>
          </a:xfrm>
        </p:grpSpPr>
        <p:pic>
          <p:nvPicPr>
            <p:cNvPr id="311" name="Image" descr="Image"/>
            <p:cNvPicPr>
              <a:picLocks noChangeAspect="1"/>
            </p:cNvPicPr>
            <p:nvPr/>
          </p:nvPicPr>
          <p:blipFill>
            <a:blip r:embed="rId7"/>
            <a:stretch>
              <a:fillRect/>
            </a:stretch>
          </p:blipFill>
          <p:spPr>
            <a:xfrm>
              <a:off x="1198419" y="0"/>
              <a:ext cx="1786720" cy="2250493"/>
            </a:xfrm>
            <a:prstGeom prst="rect">
              <a:avLst/>
            </a:prstGeom>
            <a:ln w="12700" cap="flat">
              <a:noFill/>
              <a:miter lim="400000"/>
            </a:ln>
            <a:effectLst/>
          </p:spPr>
        </p:pic>
        <p:sp>
          <p:nvSpPr>
            <p:cNvPr id="312" name="Rounded Rectangle"/>
            <p:cNvSpPr/>
            <p:nvPr/>
          </p:nvSpPr>
          <p:spPr>
            <a:xfrm>
              <a:off x="0" y="2218600"/>
              <a:ext cx="4269118" cy="878111"/>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13" name="INFECTED DROPLETS…"/>
            <p:cNvSpPr txBox="1"/>
            <p:nvPr/>
          </p:nvSpPr>
          <p:spPr>
            <a:xfrm>
              <a:off x="536065" y="2267805"/>
              <a:ext cx="3111427" cy="7797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200"/>
              </a:pPr>
              <a:r>
                <a:rPr b="0" dirty="0">
                  <a:latin typeface="Arial" panose="020B0604020202020204" pitchFamily="34" charset="0"/>
                  <a:cs typeface="Arial" panose="020B0604020202020204" pitchFamily="34" charset="0"/>
                </a:rPr>
                <a:t>INFECTED DROPLETS</a:t>
              </a:r>
            </a:p>
            <a:p>
              <a:pPr>
                <a:defRPr sz="2200"/>
              </a:pPr>
              <a:r>
                <a:rPr b="0" dirty="0">
                  <a:latin typeface="Arial" panose="020B0604020202020204" pitchFamily="34" charset="0"/>
                  <a:cs typeface="Arial" panose="020B0604020202020204" pitchFamily="34" charset="0"/>
                </a:rPr>
                <a:t>GET ON YOUR HAND</a:t>
              </a:r>
            </a:p>
          </p:txBody>
        </p:sp>
      </p:grpSp>
      <p:sp>
        <p:nvSpPr>
          <p:cNvPr id="315" name="Arrow 10"/>
          <p:cNvSpPr/>
          <p:nvPr/>
        </p:nvSpPr>
        <p:spPr>
          <a:xfrm>
            <a:off x="14529255" y="5566386"/>
            <a:ext cx="504654" cy="410386"/>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228B22"/>
          </a:solidFill>
          <a:ln w="12700">
            <a:miter lim="400000"/>
          </a:ln>
        </p:spPr>
        <p:txBody>
          <a:bodyPr lIns="0" tIns="0" rIns="0" bIns="0" anchor="ctr"/>
          <a:lstStyle/>
          <a:p>
            <a:pPr>
              <a:defRPr sz="3200">
                <a:solidFill>
                  <a:srgbClr val="228B22"/>
                </a:solidFill>
              </a:defRPr>
            </a:pPr>
            <a:endParaRPr b="0" dirty="0">
              <a:latin typeface="Arial" panose="020B0604020202020204" pitchFamily="34" charset="0"/>
              <a:cs typeface="Arial" panose="020B0604020202020204" pitchFamily="34" charset="0"/>
            </a:endParaRPr>
          </a:p>
        </p:txBody>
      </p:sp>
      <p:sp>
        <p:nvSpPr>
          <p:cNvPr id="316" name="Arrow 10"/>
          <p:cNvSpPr/>
          <p:nvPr/>
        </p:nvSpPr>
        <p:spPr>
          <a:xfrm>
            <a:off x="19379276" y="5566386"/>
            <a:ext cx="504654" cy="410386"/>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228B22"/>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grpSp>
        <p:nvGrpSpPr>
          <p:cNvPr id="320" name="Group"/>
          <p:cNvGrpSpPr/>
          <p:nvPr/>
        </p:nvGrpSpPr>
        <p:grpSpPr>
          <a:xfrm>
            <a:off x="15053245" y="3495214"/>
            <a:ext cx="4269120" cy="2715421"/>
            <a:chOff x="0" y="0"/>
            <a:chExt cx="4269118" cy="2715419"/>
          </a:xfrm>
        </p:grpSpPr>
        <p:sp>
          <p:nvSpPr>
            <p:cNvPr id="317" name="Rounded Rectangle"/>
            <p:cNvSpPr/>
            <p:nvPr/>
          </p:nvSpPr>
          <p:spPr>
            <a:xfrm>
              <a:off x="0" y="1837308"/>
              <a:ext cx="4269118" cy="878111"/>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18" name="TOUCH ANY…"/>
            <p:cNvSpPr txBox="1"/>
            <p:nvPr/>
          </p:nvSpPr>
          <p:spPr>
            <a:xfrm>
              <a:off x="196531" y="1906455"/>
              <a:ext cx="3876059" cy="7797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200"/>
              </a:pPr>
              <a:r>
                <a:rPr b="0" dirty="0">
                  <a:latin typeface="Arial" panose="020B0604020202020204" pitchFamily="34" charset="0"/>
                  <a:cs typeface="Arial" panose="020B0604020202020204" pitchFamily="34" charset="0"/>
                </a:rPr>
                <a:t>AND WHEN TOUCH</a:t>
              </a:r>
            </a:p>
            <a:p>
              <a:pPr>
                <a:defRPr sz="2200"/>
              </a:pPr>
              <a:r>
                <a:rPr b="0" dirty="0">
                  <a:latin typeface="Arial" panose="020B0604020202020204" pitchFamily="34" charset="0"/>
                  <a:cs typeface="Arial" panose="020B0604020202020204" pitchFamily="34" charset="0"/>
                </a:rPr>
                <a:t>ANY SURFACE OR PERSON</a:t>
              </a:r>
            </a:p>
          </p:txBody>
        </p:sp>
        <p:pic>
          <p:nvPicPr>
            <p:cNvPr id="319" name="Image" descr="Image"/>
            <p:cNvPicPr>
              <a:picLocks noChangeAspect="1"/>
            </p:cNvPicPr>
            <p:nvPr/>
          </p:nvPicPr>
          <p:blipFill>
            <a:blip r:embed="rId8"/>
            <a:stretch>
              <a:fillRect/>
            </a:stretch>
          </p:blipFill>
          <p:spPr>
            <a:xfrm>
              <a:off x="438610" y="0"/>
              <a:ext cx="3391899" cy="1439912"/>
            </a:xfrm>
            <a:prstGeom prst="rect">
              <a:avLst/>
            </a:prstGeom>
            <a:ln w="12700" cap="flat">
              <a:noFill/>
              <a:miter lim="400000"/>
            </a:ln>
            <a:effectLst/>
          </p:spPr>
        </p:pic>
      </p:grpSp>
      <p:grpSp>
        <p:nvGrpSpPr>
          <p:cNvPr id="5" name="Group 4">
            <a:extLst>
              <a:ext uri="{FF2B5EF4-FFF2-40B4-BE49-F238E27FC236}">
                <a16:creationId xmlns:a16="http://schemas.microsoft.com/office/drawing/2014/main" id="{C8E660AA-3FD7-4B48-B1E7-9A70E22AA361}"/>
              </a:ext>
            </a:extLst>
          </p:cNvPr>
          <p:cNvGrpSpPr/>
          <p:nvPr/>
        </p:nvGrpSpPr>
        <p:grpSpPr>
          <a:xfrm>
            <a:off x="19917514" y="1209042"/>
            <a:ext cx="4269120" cy="5021533"/>
            <a:chOff x="19917514" y="1209042"/>
            <a:chExt cx="4269120" cy="5021533"/>
          </a:xfrm>
        </p:grpSpPr>
        <p:pic>
          <p:nvPicPr>
            <p:cNvPr id="306" name="Image" descr="Image"/>
            <p:cNvPicPr>
              <a:picLocks noChangeAspect="1"/>
            </p:cNvPicPr>
            <p:nvPr/>
          </p:nvPicPr>
          <p:blipFill>
            <a:blip r:embed="rId9"/>
            <a:stretch>
              <a:fillRect/>
            </a:stretch>
          </p:blipFill>
          <p:spPr>
            <a:xfrm>
              <a:off x="20489428" y="1209042"/>
              <a:ext cx="3399592" cy="3311166"/>
            </a:xfrm>
            <a:prstGeom prst="rect">
              <a:avLst/>
            </a:prstGeom>
            <a:ln w="12700" cap="flat">
              <a:noFill/>
              <a:miter lim="400000"/>
            </a:ln>
            <a:effectLst/>
          </p:spPr>
        </p:pic>
        <p:sp>
          <p:nvSpPr>
            <p:cNvPr id="321" name="Rounded Rectangle"/>
            <p:cNvSpPr/>
            <p:nvPr/>
          </p:nvSpPr>
          <p:spPr>
            <a:xfrm>
              <a:off x="19917514" y="5352464"/>
              <a:ext cx="4269120" cy="878111"/>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22" name="VIRUS…"/>
            <p:cNvSpPr txBox="1"/>
            <p:nvPr/>
          </p:nvSpPr>
          <p:spPr>
            <a:xfrm>
              <a:off x="20865051" y="5362856"/>
              <a:ext cx="2374047" cy="7797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200"/>
              </a:pPr>
              <a:r>
                <a:rPr b="0" dirty="0">
                  <a:latin typeface="Arial" panose="020B0604020202020204" pitchFamily="34" charset="0"/>
                  <a:cs typeface="Arial" panose="020B0604020202020204" pitchFamily="34" charset="0"/>
                </a:rPr>
                <a:t>VIRUS</a:t>
              </a:r>
            </a:p>
            <a:p>
              <a:pPr>
                <a:defRPr sz="2200"/>
              </a:pPr>
              <a:r>
                <a:rPr b="0" dirty="0">
                  <a:latin typeface="Arial" panose="020B0604020202020204" pitchFamily="34" charset="0"/>
                  <a:cs typeface="Arial" panose="020B0604020202020204" pitchFamily="34" charset="0"/>
                </a:rPr>
                <a:t>TRANSFERRED!!</a:t>
              </a:r>
            </a:p>
          </p:txBody>
        </p:sp>
        <p:pic>
          <p:nvPicPr>
            <p:cNvPr id="323" name="Image" descr="Image"/>
            <p:cNvPicPr>
              <a:picLocks noChangeAspect="1"/>
            </p:cNvPicPr>
            <p:nvPr/>
          </p:nvPicPr>
          <p:blipFill>
            <a:blip r:embed="rId10"/>
            <a:stretch>
              <a:fillRect/>
            </a:stretch>
          </p:blipFill>
          <p:spPr>
            <a:xfrm>
              <a:off x="20356123" y="3213779"/>
              <a:ext cx="3391901" cy="2312940"/>
            </a:xfrm>
            <a:prstGeom prst="rect">
              <a:avLst/>
            </a:prstGeom>
            <a:ln w="12700" cap="flat">
              <a:noFill/>
              <a:miter lim="400000"/>
            </a:ln>
            <a:effectLst/>
          </p:spPr>
        </p:pic>
      </p:grpSp>
      <p:grpSp>
        <p:nvGrpSpPr>
          <p:cNvPr id="7" name="Group 6">
            <a:extLst>
              <a:ext uri="{FF2B5EF4-FFF2-40B4-BE49-F238E27FC236}">
                <a16:creationId xmlns:a16="http://schemas.microsoft.com/office/drawing/2014/main" id="{40798ED6-BC1B-6F4F-8510-D5022454EFA9}"/>
              </a:ext>
            </a:extLst>
          </p:cNvPr>
          <p:cNvGrpSpPr/>
          <p:nvPr/>
        </p:nvGrpSpPr>
        <p:grpSpPr>
          <a:xfrm>
            <a:off x="4660158" y="5566386"/>
            <a:ext cx="504654" cy="1232943"/>
            <a:chOff x="4660158" y="5566386"/>
            <a:chExt cx="504654" cy="1232943"/>
          </a:xfrm>
        </p:grpSpPr>
        <p:sp>
          <p:nvSpPr>
            <p:cNvPr id="305" name="Arrow 10"/>
            <p:cNvSpPr/>
            <p:nvPr/>
          </p:nvSpPr>
          <p:spPr>
            <a:xfrm>
              <a:off x="4660158" y="5566386"/>
              <a:ext cx="504654" cy="410386"/>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228B22"/>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25" name="Arrow 10"/>
            <p:cNvSpPr/>
            <p:nvPr/>
          </p:nvSpPr>
          <p:spPr>
            <a:xfrm rot="5400000">
              <a:off x="4660158" y="6341809"/>
              <a:ext cx="504654" cy="410386"/>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228B22"/>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grpSp>
      <p:grpSp>
        <p:nvGrpSpPr>
          <p:cNvPr id="328" name="Group"/>
          <p:cNvGrpSpPr/>
          <p:nvPr/>
        </p:nvGrpSpPr>
        <p:grpSpPr>
          <a:xfrm>
            <a:off x="23097931" y="13055998"/>
            <a:ext cx="2098870" cy="1540535"/>
            <a:chOff x="0" y="2516"/>
            <a:chExt cx="2098868" cy="1540533"/>
          </a:xfrm>
        </p:grpSpPr>
        <p:sp>
          <p:nvSpPr>
            <p:cNvPr id="326" name="06"/>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07</a:t>
              </a:r>
            </a:p>
          </p:txBody>
        </p:sp>
        <p:pic>
          <p:nvPicPr>
            <p:cNvPr id="327" name="Image" descr="Image"/>
            <p:cNvPicPr>
              <a:picLocks noChangeAspect="1"/>
            </p:cNvPicPr>
            <p:nvPr/>
          </p:nvPicPr>
          <p:blipFill>
            <a:blip r:embed="rId11"/>
            <a:stretch>
              <a:fillRect/>
            </a:stretch>
          </p:blipFill>
          <p:spPr>
            <a:xfrm>
              <a:off x="0" y="2516"/>
              <a:ext cx="554528" cy="541069"/>
            </a:xfrm>
            <a:prstGeom prst="rect">
              <a:avLst/>
            </a:prstGeom>
            <a:ln w="12700" cap="flat">
              <a:noFill/>
              <a:miter lim="400000"/>
            </a:ln>
            <a:effectLst/>
          </p:spPr>
        </p:pic>
      </p:grpSp>
      <p:grpSp>
        <p:nvGrpSpPr>
          <p:cNvPr id="332" name="Group"/>
          <p:cNvGrpSpPr/>
          <p:nvPr/>
        </p:nvGrpSpPr>
        <p:grpSpPr>
          <a:xfrm>
            <a:off x="4084117" y="7062468"/>
            <a:ext cx="4269120" cy="4343314"/>
            <a:chOff x="0" y="0"/>
            <a:chExt cx="4269118" cy="4343313"/>
          </a:xfrm>
        </p:grpSpPr>
        <p:pic>
          <p:nvPicPr>
            <p:cNvPr id="329" name="illustrations-01.png" descr="illustrations-01.pn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244649" y="0"/>
              <a:ext cx="3779819" cy="3311165"/>
            </a:xfrm>
            <a:prstGeom prst="rect">
              <a:avLst/>
            </a:prstGeom>
            <a:ln w="12700" cap="flat">
              <a:noFill/>
              <a:miter lim="400000"/>
            </a:ln>
            <a:effectLst/>
          </p:spPr>
        </p:pic>
        <p:sp>
          <p:nvSpPr>
            <p:cNvPr id="330" name="Rounded Rectangle"/>
            <p:cNvSpPr/>
            <p:nvPr/>
          </p:nvSpPr>
          <p:spPr>
            <a:xfrm>
              <a:off x="0" y="3465202"/>
              <a:ext cx="4269118" cy="878111"/>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31" name="COVER YOUR FACE…"/>
            <p:cNvSpPr txBox="1"/>
            <p:nvPr/>
          </p:nvSpPr>
          <p:spPr>
            <a:xfrm>
              <a:off x="477855" y="3514407"/>
              <a:ext cx="3313406" cy="7797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200"/>
              </a:pPr>
              <a:r>
                <a:rPr b="0" dirty="0">
                  <a:latin typeface="Arial" panose="020B0604020202020204" pitchFamily="34" charset="0"/>
                  <a:cs typeface="Arial" panose="020B0604020202020204" pitchFamily="34" charset="0"/>
                </a:rPr>
                <a:t>SNEEZE/ COUGH</a:t>
              </a:r>
            </a:p>
            <a:p>
              <a:pPr>
                <a:defRPr sz="2200"/>
              </a:pPr>
              <a:r>
                <a:rPr b="0" dirty="0">
                  <a:latin typeface="Arial" panose="020B0604020202020204" pitchFamily="34" charset="0"/>
                  <a:cs typeface="Arial" panose="020B0604020202020204" pitchFamily="34" charset="0"/>
                </a:rPr>
                <a:t>BY INFECTED PERSON </a:t>
              </a:r>
            </a:p>
          </p:txBody>
        </p:sp>
      </p:grpSp>
      <p:grpSp>
        <p:nvGrpSpPr>
          <p:cNvPr id="336" name="Group"/>
          <p:cNvGrpSpPr/>
          <p:nvPr/>
        </p:nvGrpSpPr>
        <p:grpSpPr>
          <a:xfrm>
            <a:off x="8762069" y="7101280"/>
            <a:ext cx="4269120" cy="4343314"/>
            <a:chOff x="0" y="0"/>
            <a:chExt cx="4269118" cy="4343313"/>
          </a:xfrm>
        </p:grpSpPr>
        <p:pic>
          <p:nvPicPr>
            <p:cNvPr id="333" name="illustrations-02.png" descr="illustrations-02.pn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244649" y="0"/>
              <a:ext cx="3779819" cy="3311165"/>
            </a:xfrm>
            <a:prstGeom prst="rect">
              <a:avLst/>
            </a:prstGeom>
            <a:ln w="12700" cap="flat">
              <a:noFill/>
              <a:miter lim="400000"/>
            </a:ln>
            <a:effectLst/>
          </p:spPr>
        </p:pic>
        <p:sp>
          <p:nvSpPr>
            <p:cNvPr id="334" name="Rounded Rectangle"/>
            <p:cNvSpPr/>
            <p:nvPr/>
          </p:nvSpPr>
          <p:spPr>
            <a:xfrm>
              <a:off x="0" y="3465202"/>
              <a:ext cx="4269118" cy="878111"/>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35" name="COVER YOUR FACE…"/>
            <p:cNvSpPr txBox="1"/>
            <p:nvPr/>
          </p:nvSpPr>
          <p:spPr>
            <a:xfrm>
              <a:off x="539571" y="3683685"/>
              <a:ext cx="3189975" cy="44114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200"/>
              </a:lvl1pPr>
            </a:lstStyle>
            <a:p>
              <a:r>
                <a:rPr b="0" dirty="0">
                  <a:latin typeface="Arial" panose="020B0604020202020204" pitchFamily="34" charset="0"/>
                  <a:cs typeface="Arial" panose="020B0604020202020204" pitchFamily="34" charset="0"/>
                </a:rPr>
                <a:t>INFECTED DROPLETS </a:t>
              </a:r>
            </a:p>
          </p:txBody>
        </p:sp>
      </p:grpSp>
      <p:sp>
        <p:nvSpPr>
          <p:cNvPr id="337" name="Arrow 10"/>
          <p:cNvSpPr/>
          <p:nvPr/>
        </p:nvSpPr>
        <p:spPr>
          <a:xfrm>
            <a:off x="8303928" y="8755464"/>
            <a:ext cx="504654" cy="410386"/>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228B22"/>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grpSp>
        <p:nvGrpSpPr>
          <p:cNvPr id="341" name="Group"/>
          <p:cNvGrpSpPr/>
          <p:nvPr/>
        </p:nvGrpSpPr>
        <p:grpSpPr>
          <a:xfrm>
            <a:off x="13376391" y="7097826"/>
            <a:ext cx="4269119" cy="4343315"/>
            <a:chOff x="0" y="0"/>
            <a:chExt cx="4269118" cy="4343314"/>
          </a:xfrm>
        </p:grpSpPr>
        <p:sp>
          <p:nvSpPr>
            <p:cNvPr id="338" name="Rounded Rectangle"/>
            <p:cNvSpPr/>
            <p:nvPr/>
          </p:nvSpPr>
          <p:spPr>
            <a:xfrm>
              <a:off x="0" y="3465203"/>
              <a:ext cx="4269118" cy="878111"/>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39" name="INFECTED DROPLETS…"/>
            <p:cNvSpPr txBox="1"/>
            <p:nvPr/>
          </p:nvSpPr>
          <p:spPr>
            <a:xfrm>
              <a:off x="536064" y="3514407"/>
              <a:ext cx="3111427" cy="7797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200"/>
              </a:pPr>
              <a:r>
                <a:rPr b="0" dirty="0">
                  <a:latin typeface="Arial" panose="020B0604020202020204" pitchFamily="34" charset="0"/>
                  <a:cs typeface="Arial" panose="020B0604020202020204" pitchFamily="34" charset="0"/>
                </a:rPr>
                <a:t>INFECTED DROPLETS</a:t>
              </a:r>
            </a:p>
            <a:p>
              <a:pPr>
                <a:defRPr sz="2200"/>
              </a:pPr>
              <a:r>
                <a:rPr b="0" dirty="0">
                  <a:latin typeface="Arial" panose="020B0604020202020204" pitchFamily="34" charset="0"/>
                  <a:cs typeface="Arial" panose="020B0604020202020204" pitchFamily="34" charset="0"/>
                </a:rPr>
                <a:t>GET ON YOUR HAND</a:t>
              </a:r>
            </a:p>
          </p:txBody>
        </p:sp>
        <p:pic>
          <p:nvPicPr>
            <p:cNvPr id="340" name="illustrations-03.png" descr="illustrations-03.png"/>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a:xfrm>
              <a:off x="201858" y="0"/>
              <a:ext cx="3779820" cy="3311165"/>
            </a:xfrm>
            <a:prstGeom prst="rect">
              <a:avLst/>
            </a:prstGeom>
            <a:ln w="12700" cap="flat">
              <a:noFill/>
              <a:miter lim="400000"/>
            </a:ln>
            <a:effectLst/>
          </p:spPr>
        </p:pic>
      </p:grpSp>
      <p:sp>
        <p:nvSpPr>
          <p:cNvPr id="342" name="Arrow 10"/>
          <p:cNvSpPr/>
          <p:nvPr/>
        </p:nvSpPr>
        <p:spPr>
          <a:xfrm>
            <a:off x="12930077" y="8755464"/>
            <a:ext cx="504654" cy="410386"/>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228B22"/>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grpSp>
        <p:nvGrpSpPr>
          <p:cNvPr id="346" name="Group"/>
          <p:cNvGrpSpPr/>
          <p:nvPr/>
        </p:nvGrpSpPr>
        <p:grpSpPr>
          <a:xfrm>
            <a:off x="17990712" y="7135803"/>
            <a:ext cx="4269120" cy="4269979"/>
            <a:chOff x="0" y="0"/>
            <a:chExt cx="4269118" cy="4269978"/>
          </a:xfrm>
        </p:grpSpPr>
        <p:sp>
          <p:nvSpPr>
            <p:cNvPr id="343" name="Rounded Rectangle"/>
            <p:cNvSpPr/>
            <p:nvPr/>
          </p:nvSpPr>
          <p:spPr>
            <a:xfrm>
              <a:off x="0" y="3391867"/>
              <a:ext cx="4269118" cy="878111"/>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44" name="VIRUS…"/>
            <p:cNvSpPr txBox="1"/>
            <p:nvPr/>
          </p:nvSpPr>
          <p:spPr>
            <a:xfrm>
              <a:off x="947537" y="3402258"/>
              <a:ext cx="2374046" cy="7797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200"/>
              </a:pPr>
              <a:r>
                <a:rPr b="0" dirty="0">
                  <a:latin typeface="Arial" panose="020B0604020202020204" pitchFamily="34" charset="0"/>
                  <a:cs typeface="Arial" panose="020B0604020202020204" pitchFamily="34" charset="0"/>
                </a:rPr>
                <a:t>VIRUS</a:t>
              </a:r>
            </a:p>
            <a:p>
              <a:pPr>
                <a:defRPr sz="2200"/>
              </a:pPr>
              <a:r>
                <a:rPr b="0" dirty="0">
                  <a:latin typeface="Arial" panose="020B0604020202020204" pitchFamily="34" charset="0"/>
                  <a:cs typeface="Arial" panose="020B0604020202020204" pitchFamily="34" charset="0"/>
                </a:rPr>
                <a:t>TRANSFERRED!!</a:t>
              </a:r>
            </a:p>
          </p:txBody>
        </p:sp>
        <p:pic>
          <p:nvPicPr>
            <p:cNvPr id="345" name="illustrations-04.png" descr="illustrations-04.png"/>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a:xfrm>
              <a:off x="244639" y="0"/>
              <a:ext cx="3779819" cy="3311165"/>
            </a:xfrm>
            <a:prstGeom prst="rect">
              <a:avLst/>
            </a:prstGeom>
            <a:ln w="12700" cap="flat">
              <a:noFill/>
              <a:miter lim="400000"/>
            </a:ln>
            <a:effectLst/>
          </p:spPr>
        </p:pic>
      </p:grpSp>
      <p:sp>
        <p:nvSpPr>
          <p:cNvPr id="347" name="Arrow 10"/>
          <p:cNvSpPr/>
          <p:nvPr/>
        </p:nvSpPr>
        <p:spPr>
          <a:xfrm>
            <a:off x="17544394" y="8755464"/>
            <a:ext cx="504654" cy="410386"/>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228B22"/>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603FA767-A23F-BE47-822A-B81E6F426623}"/>
              </a:ext>
            </a:extLst>
          </p:cNvPr>
          <p:cNvGrpSpPr/>
          <p:nvPr/>
        </p:nvGrpSpPr>
        <p:grpSpPr>
          <a:xfrm>
            <a:off x="5358484" y="2541297"/>
            <a:ext cx="4269120" cy="3689278"/>
            <a:chOff x="5358484" y="2541297"/>
            <a:chExt cx="4269120" cy="3689278"/>
          </a:xfrm>
        </p:grpSpPr>
        <p:sp>
          <p:nvSpPr>
            <p:cNvPr id="307" name="Rounded Rectangle"/>
            <p:cNvSpPr/>
            <p:nvPr/>
          </p:nvSpPr>
          <p:spPr>
            <a:xfrm>
              <a:off x="5358484" y="5352464"/>
              <a:ext cx="4269120" cy="878111"/>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08" name="COVER YOUR FACE…"/>
            <p:cNvSpPr txBox="1"/>
            <p:nvPr/>
          </p:nvSpPr>
          <p:spPr>
            <a:xfrm>
              <a:off x="5898055" y="5570947"/>
              <a:ext cx="3189976" cy="44114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200"/>
              </a:lvl1pPr>
            </a:lstStyle>
            <a:p>
              <a:r>
                <a:rPr b="0" dirty="0">
                  <a:latin typeface="Arial" panose="020B0604020202020204" pitchFamily="34" charset="0"/>
                  <a:cs typeface="Arial" panose="020B0604020202020204" pitchFamily="34" charset="0"/>
                </a:rPr>
                <a:t>INFECTED DROPLETS </a:t>
              </a:r>
            </a:p>
          </p:txBody>
        </p:sp>
        <p:grpSp>
          <p:nvGrpSpPr>
            <p:cNvPr id="3" name="Group 2">
              <a:extLst>
                <a:ext uri="{FF2B5EF4-FFF2-40B4-BE49-F238E27FC236}">
                  <a16:creationId xmlns:a16="http://schemas.microsoft.com/office/drawing/2014/main" id="{16BF2446-3297-154E-8F8D-C6C86AD50654}"/>
                </a:ext>
              </a:extLst>
            </p:cNvPr>
            <p:cNvGrpSpPr/>
            <p:nvPr/>
          </p:nvGrpSpPr>
          <p:grpSpPr>
            <a:xfrm>
              <a:off x="5723947" y="2541297"/>
              <a:ext cx="3122561" cy="2709430"/>
              <a:chOff x="5723947" y="2541297"/>
              <a:chExt cx="3122561" cy="2709430"/>
            </a:xfrm>
          </p:grpSpPr>
          <p:pic>
            <p:nvPicPr>
              <p:cNvPr id="64" name="Image" descr="Image">
                <a:extLst>
                  <a:ext uri="{FF2B5EF4-FFF2-40B4-BE49-F238E27FC236}">
                    <a16:creationId xmlns:a16="http://schemas.microsoft.com/office/drawing/2014/main" id="{36CF96F9-1FF7-9343-A2E9-11DC53DBFDF2}"/>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216143" y="2541297"/>
                <a:ext cx="749266" cy="731078"/>
              </a:xfrm>
              <a:prstGeom prst="rect">
                <a:avLst/>
              </a:prstGeom>
              <a:ln w="12700" cap="flat">
                <a:noFill/>
                <a:miter lim="400000"/>
              </a:ln>
              <a:effectLst>
                <a:outerShdw dist="25400" dir="5400000" rotWithShape="0">
                  <a:srgbClr val="000000"/>
                </a:outerShdw>
              </a:effectLst>
            </p:spPr>
          </p:pic>
          <p:grpSp>
            <p:nvGrpSpPr>
              <p:cNvPr id="2" name="Group 1">
                <a:extLst>
                  <a:ext uri="{FF2B5EF4-FFF2-40B4-BE49-F238E27FC236}">
                    <a16:creationId xmlns:a16="http://schemas.microsoft.com/office/drawing/2014/main" id="{7E0039CC-613A-454C-AE51-6C670F162726}"/>
                  </a:ext>
                </a:extLst>
              </p:cNvPr>
              <p:cNvGrpSpPr/>
              <p:nvPr/>
            </p:nvGrpSpPr>
            <p:grpSpPr>
              <a:xfrm>
                <a:off x="5723947" y="2743217"/>
                <a:ext cx="3122561" cy="2507510"/>
                <a:chOff x="5723947" y="2743217"/>
                <a:chExt cx="3122561" cy="2507510"/>
              </a:xfrm>
            </p:grpSpPr>
            <p:pic>
              <p:nvPicPr>
                <p:cNvPr id="57" name="Image" descr="Image">
                  <a:extLst>
                    <a:ext uri="{FF2B5EF4-FFF2-40B4-BE49-F238E27FC236}">
                      <a16:creationId xmlns:a16="http://schemas.microsoft.com/office/drawing/2014/main" id="{87F4488B-3D0C-0646-B1CE-69DCF90A6DA7}"/>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5723947" y="2743217"/>
                  <a:ext cx="989458" cy="965440"/>
                </a:xfrm>
                <a:prstGeom prst="rect">
                  <a:avLst/>
                </a:prstGeom>
                <a:ln w="12700" cap="flat">
                  <a:noFill/>
                  <a:miter lim="400000"/>
                </a:ln>
                <a:effectLst>
                  <a:outerShdw dist="25400" dir="5400000" rotWithShape="0">
                    <a:srgbClr val="000000"/>
                  </a:outerShdw>
                </a:effectLst>
              </p:spPr>
            </p:pic>
            <p:pic>
              <p:nvPicPr>
                <p:cNvPr id="58" name="Image" descr="Image">
                  <a:extLst>
                    <a:ext uri="{FF2B5EF4-FFF2-40B4-BE49-F238E27FC236}">
                      <a16:creationId xmlns:a16="http://schemas.microsoft.com/office/drawing/2014/main" id="{4EF190C4-DE6F-BE4A-8C76-7E858A28D6B9}"/>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640858" y="3225937"/>
                  <a:ext cx="560207" cy="546609"/>
                </a:xfrm>
                <a:prstGeom prst="rect">
                  <a:avLst/>
                </a:prstGeom>
                <a:ln w="12700" cap="flat">
                  <a:noFill/>
                  <a:miter lim="400000"/>
                </a:ln>
                <a:effectLst>
                  <a:outerShdw dist="25400" dir="5400000" rotWithShape="0">
                    <a:srgbClr val="000000"/>
                  </a:outerShdw>
                </a:effectLst>
              </p:spPr>
            </p:pic>
            <p:pic>
              <p:nvPicPr>
                <p:cNvPr id="59" name="Image" descr="Image">
                  <a:extLst>
                    <a:ext uri="{FF2B5EF4-FFF2-40B4-BE49-F238E27FC236}">
                      <a16:creationId xmlns:a16="http://schemas.microsoft.com/office/drawing/2014/main" id="{21159B5B-4CAF-B04A-9959-9A35E4AE3B8D}"/>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202248" y="3779412"/>
                  <a:ext cx="560207" cy="546609"/>
                </a:xfrm>
                <a:prstGeom prst="rect">
                  <a:avLst/>
                </a:prstGeom>
                <a:ln w="12700" cap="flat">
                  <a:noFill/>
                  <a:miter lim="400000"/>
                </a:ln>
                <a:effectLst>
                  <a:outerShdw dist="25400" dir="5400000" rotWithShape="0">
                    <a:srgbClr val="000000"/>
                  </a:outerShdw>
                </a:effectLst>
              </p:spPr>
            </p:pic>
            <p:pic>
              <p:nvPicPr>
                <p:cNvPr id="60" name="Image" descr="Image">
                  <a:extLst>
                    <a:ext uri="{FF2B5EF4-FFF2-40B4-BE49-F238E27FC236}">
                      <a16:creationId xmlns:a16="http://schemas.microsoft.com/office/drawing/2014/main" id="{7D252CAF-08DE-D540-9ED0-0972A8EFACB7}"/>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863623" y="3861693"/>
                  <a:ext cx="560207" cy="546609"/>
                </a:xfrm>
                <a:prstGeom prst="rect">
                  <a:avLst/>
                </a:prstGeom>
                <a:ln w="12700" cap="flat">
                  <a:noFill/>
                  <a:miter lim="400000"/>
                </a:ln>
                <a:effectLst>
                  <a:outerShdw dist="25400" dir="5400000" rotWithShape="0">
                    <a:srgbClr val="000000"/>
                  </a:outerShdw>
                </a:effectLst>
              </p:spPr>
            </p:pic>
            <p:pic>
              <p:nvPicPr>
                <p:cNvPr id="61" name="Image" descr="Image">
                  <a:extLst>
                    <a:ext uri="{FF2B5EF4-FFF2-40B4-BE49-F238E27FC236}">
                      <a16:creationId xmlns:a16="http://schemas.microsoft.com/office/drawing/2014/main" id="{DFFCF196-A2B9-B345-AF2C-4F4EB2DDE7E9}"/>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245365" y="3366565"/>
                  <a:ext cx="989458" cy="965440"/>
                </a:xfrm>
                <a:prstGeom prst="rect">
                  <a:avLst/>
                </a:prstGeom>
                <a:ln w="12700" cap="flat">
                  <a:noFill/>
                  <a:miter lim="400000"/>
                </a:ln>
                <a:effectLst>
                  <a:outerShdw dist="25400" dir="5400000" rotWithShape="0">
                    <a:srgbClr val="000000"/>
                  </a:outerShdw>
                </a:effectLst>
              </p:spPr>
            </p:pic>
            <p:pic>
              <p:nvPicPr>
                <p:cNvPr id="62" name="Image" descr="Image">
                  <a:extLst>
                    <a:ext uri="{FF2B5EF4-FFF2-40B4-BE49-F238E27FC236}">
                      <a16:creationId xmlns:a16="http://schemas.microsoft.com/office/drawing/2014/main" id="{6030F9AB-EAD1-3A4D-B554-418C57362A1E}"/>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336358" y="4360883"/>
                  <a:ext cx="749266" cy="731078"/>
                </a:xfrm>
                <a:prstGeom prst="rect">
                  <a:avLst/>
                </a:prstGeom>
                <a:ln w="12700" cap="flat">
                  <a:noFill/>
                  <a:miter lim="400000"/>
                </a:ln>
                <a:effectLst>
                  <a:outerShdw dist="25400" dir="5400000" rotWithShape="0">
                    <a:srgbClr val="000000"/>
                  </a:outerShdw>
                </a:effectLst>
              </p:spPr>
            </p:pic>
            <p:pic>
              <p:nvPicPr>
                <p:cNvPr id="63" name="Image" descr="Image">
                  <a:extLst>
                    <a:ext uri="{FF2B5EF4-FFF2-40B4-BE49-F238E27FC236}">
                      <a16:creationId xmlns:a16="http://schemas.microsoft.com/office/drawing/2014/main" id="{D369BE12-DF02-1748-B776-E1F313FF6843}"/>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117729" y="4285287"/>
                  <a:ext cx="989458" cy="965440"/>
                </a:xfrm>
                <a:prstGeom prst="rect">
                  <a:avLst/>
                </a:prstGeom>
                <a:ln w="12700" cap="flat">
                  <a:noFill/>
                  <a:miter lim="400000"/>
                </a:ln>
                <a:effectLst>
                  <a:outerShdw dist="25400" dir="5400000" rotWithShape="0">
                    <a:srgbClr val="000000"/>
                  </a:outerShdw>
                </a:effectLst>
              </p:spPr>
            </p:pic>
            <p:pic>
              <p:nvPicPr>
                <p:cNvPr id="65" name="Image" descr="Image">
                  <a:extLst>
                    <a:ext uri="{FF2B5EF4-FFF2-40B4-BE49-F238E27FC236}">
                      <a16:creationId xmlns:a16="http://schemas.microsoft.com/office/drawing/2014/main" id="{7F45B929-55A0-B843-ACB7-412594F54EEB}"/>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8068304" y="2848956"/>
                  <a:ext cx="662362" cy="646284"/>
                </a:xfrm>
                <a:prstGeom prst="rect">
                  <a:avLst/>
                </a:prstGeom>
                <a:ln w="12700" cap="flat">
                  <a:noFill/>
                  <a:miter lim="400000"/>
                </a:ln>
                <a:effectLst>
                  <a:outerShdw dist="25400" dir="5400000" rotWithShape="0">
                    <a:srgbClr val="000000"/>
                  </a:outerShdw>
                </a:effectLst>
              </p:spPr>
            </p:pic>
            <p:pic>
              <p:nvPicPr>
                <p:cNvPr id="66" name="Image" descr="Image">
                  <a:extLst>
                    <a:ext uri="{FF2B5EF4-FFF2-40B4-BE49-F238E27FC236}">
                      <a16:creationId xmlns:a16="http://schemas.microsoft.com/office/drawing/2014/main" id="{BFB6243C-C519-B84B-98A7-A3BE91BAC4F1}"/>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8184146" y="4025270"/>
                  <a:ext cx="662362" cy="646284"/>
                </a:xfrm>
                <a:prstGeom prst="rect">
                  <a:avLst/>
                </a:prstGeom>
                <a:ln w="12700" cap="flat">
                  <a:noFill/>
                  <a:miter lim="400000"/>
                </a:ln>
                <a:effectLst>
                  <a:outerShdw dist="25400" dir="5400000" rotWithShape="0">
                    <a:srgbClr val="000000"/>
                  </a:outerShdw>
                </a:effectLst>
              </p:spPr>
            </p:pic>
          </p:grpSp>
        </p:gr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4"/>
                                        </p:tgtEl>
                                        <p:attrNameLst>
                                          <p:attrName>style.visibility</p:attrName>
                                        </p:attrNameLst>
                                      </p:cBhvr>
                                      <p:to>
                                        <p:strVal val="visible"/>
                                      </p:to>
                                    </p:set>
                                    <p:animEffect transition="in" filter="fade">
                                      <p:cBhvr>
                                        <p:cTn id="12" dur="1000"/>
                                        <p:tgtEl>
                                          <p:spTgt spid="3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332"/>
                                        </p:tgtEl>
                                        <p:attrNameLst>
                                          <p:attrName>style.visibility</p:attrName>
                                        </p:attrNameLst>
                                      </p:cBhvr>
                                      <p:to>
                                        <p:strVal val="visible"/>
                                      </p:to>
                                    </p:set>
                                    <p:animEffect transition="in" filter="fade">
                                      <p:cBhvr>
                                        <p:cTn id="25" dur="2000"/>
                                        <p:tgtEl>
                                          <p:spTgt spid="33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10"/>
                                        </p:tgtEl>
                                        <p:attrNameLst>
                                          <p:attrName>style.visibility</p:attrName>
                                        </p:attrNameLst>
                                      </p:cBhvr>
                                      <p:to>
                                        <p:strVal val="visible"/>
                                      </p:to>
                                    </p:set>
                                    <p:animEffect transition="in" filter="fade">
                                      <p:cBhvr>
                                        <p:cTn id="30" dur="500"/>
                                        <p:tgtEl>
                                          <p:spTgt spid="3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37"/>
                                        </p:tgtEl>
                                        <p:attrNameLst>
                                          <p:attrName>style.visibility</p:attrName>
                                        </p:attrNameLst>
                                      </p:cBhvr>
                                      <p:to>
                                        <p:strVal val="visible"/>
                                      </p:to>
                                    </p:set>
                                    <p:animEffect transition="in" filter="fade">
                                      <p:cBhvr>
                                        <p:cTn id="33" dur="500"/>
                                        <p:tgtEl>
                                          <p:spTgt spid="33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14"/>
                                        </p:tgtEl>
                                        <p:attrNameLst>
                                          <p:attrName>style.visibility</p:attrName>
                                        </p:attrNameLst>
                                      </p:cBhvr>
                                      <p:to>
                                        <p:strVal val="visible"/>
                                      </p:to>
                                    </p:set>
                                    <p:animEffect transition="in" filter="fade">
                                      <p:cBhvr>
                                        <p:cTn id="38" dur="1000"/>
                                        <p:tgtEl>
                                          <p:spTgt spid="314"/>
                                        </p:tgtEl>
                                      </p:cBhvr>
                                    </p:animEffect>
                                  </p:childTnLst>
                                </p:cTn>
                              </p:par>
                              <p:par>
                                <p:cTn id="39" presetID="10" presetClass="entr" presetSubtype="0" fill="hold" nodeType="withEffect">
                                  <p:stCondLst>
                                    <p:cond delay="0"/>
                                  </p:stCondLst>
                                  <p:childTnLst>
                                    <p:set>
                                      <p:cBhvr>
                                        <p:cTn id="40" dur="1" fill="hold">
                                          <p:stCondLst>
                                            <p:cond delay="0"/>
                                          </p:stCondLst>
                                        </p:cTn>
                                        <p:tgtEl>
                                          <p:spTgt spid="336"/>
                                        </p:tgtEl>
                                        <p:attrNameLst>
                                          <p:attrName>style.visibility</p:attrName>
                                        </p:attrNameLst>
                                      </p:cBhvr>
                                      <p:to>
                                        <p:strVal val="visible"/>
                                      </p:to>
                                    </p:set>
                                    <p:animEffect transition="in" filter="fade">
                                      <p:cBhvr>
                                        <p:cTn id="41" dur="1000"/>
                                        <p:tgtEl>
                                          <p:spTgt spid="33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15"/>
                                        </p:tgtEl>
                                        <p:attrNameLst>
                                          <p:attrName>style.visibility</p:attrName>
                                        </p:attrNameLst>
                                      </p:cBhvr>
                                      <p:to>
                                        <p:strVal val="visible"/>
                                      </p:to>
                                    </p:set>
                                    <p:animEffect transition="in" filter="fade">
                                      <p:cBhvr>
                                        <p:cTn id="46" dur="500"/>
                                        <p:tgtEl>
                                          <p:spTgt spid="3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42"/>
                                        </p:tgtEl>
                                        <p:attrNameLst>
                                          <p:attrName>style.visibility</p:attrName>
                                        </p:attrNameLst>
                                      </p:cBhvr>
                                      <p:to>
                                        <p:strVal val="visible"/>
                                      </p:to>
                                    </p:set>
                                    <p:animEffect transition="in" filter="fade">
                                      <p:cBhvr>
                                        <p:cTn id="49" dur="500"/>
                                        <p:tgtEl>
                                          <p:spTgt spid="34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0"/>
                                        </p:tgtEl>
                                        <p:attrNameLst>
                                          <p:attrName>style.visibility</p:attrName>
                                        </p:attrNameLst>
                                      </p:cBhvr>
                                      <p:to>
                                        <p:strVal val="visible"/>
                                      </p:to>
                                    </p:set>
                                    <p:animEffect transition="in" filter="fade">
                                      <p:cBhvr>
                                        <p:cTn id="54" dur="1000"/>
                                        <p:tgtEl>
                                          <p:spTgt spid="320"/>
                                        </p:tgtEl>
                                      </p:cBhvr>
                                    </p:animEffect>
                                  </p:childTnLst>
                                </p:cTn>
                              </p:par>
                              <p:par>
                                <p:cTn id="55" presetID="10" presetClass="entr" presetSubtype="0" fill="hold" nodeType="withEffect">
                                  <p:stCondLst>
                                    <p:cond delay="0"/>
                                  </p:stCondLst>
                                  <p:childTnLst>
                                    <p:set>
                                      <p:cBhvr>
                                        <p:cTn id="56" dur="1" fill="hold">
                                          <p:stCondLst>
                                            <p:cond delay="0"/>
                                          </p:stCondLst>
                                        </p:cTn>
                                        <p:tgtEl>
                                          <p:spTgt spid="341"/>
                                        </p:tgtEl>
                                        <p:attrNameLst>
                                          <p:attrName>style.visibility</p:attrName>
                                        </p:attrNameLst>
                                      </p:cBhvr>
                                      <p:to>
                                        <p:strVal val="visible"/>
                                      </p:to>
                                    </p:set>
                                    <p:animEffect transition="in" filter="fade">
                                      <p:cBhvr>
                                        <p:cTn id="57" dur="1000"/>
                                        <p:tgtEl>
                                          <p:spTgt spid="34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16"/>
                                        </p:tgtEl>
                                        <p:attrNameLst>
                                          <p:attrName>style.visibility</p:attrName>
                                        </p:attrNameLst>
                                      </p:cBhvr>
                                      <p:to>
                                        <p:strVal val="visible"/>
                                      </p:to>
                                    </p:set>
                                    <p:animEffect transition="in" filter="fade">
                                      <p:cBhvr>
                                        <p:cTn id="62" dur="500"/>
                                        <p:tgtEl>
                                          <p:spTgt spid="31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47"/>
                                        </p:tgtEl>
                                        <p:attrNameLst>
                                          <p:attrName>style.visibility</p:attrName>
                                        </p:attrNameLst>
                                      </p:cBhvr>
                                      <p:to>
                                        <p:strVal val="visible"/>
                                      </p:to>
                                    </p:set>
                                    <p:animEffect transition="in" filter="fade">
                                      <p:cBhvr>
                                        <p:cTn id="65" dur="500"/>
                                        <p:tgtEl>
                                          <p:spTgt spid="34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1000"/>
                                        <p:tgtEl>
                                          <p:spTgt spid="5"/>
                                        </p:tgtEl>
                                      </p:cBhvr>
                                    </p:animEffect>
                                  </p:childTnLst>
                                </p:cTn>
                              </p:par>
                              <p:par>
                                <p:cTn id="71" presetID="10" presetClass="entr" presetSubtype="0" fill="hold" nodeType="withEffect">
                                  <p:stCondLst>
                                    <p:cond delay="0"/>
                                  </p:stCondLst>
                                  <p:childTnLst>
                                    <p:set>
                                      <p:cBhvr>
                                        <p:cTn id="72" dur="1" fill="hold">
                                          <p:stCondLst>
                                            <p:cond delay="0"/>
                                          </p:stCondLst>
                                        </p:cTn>
                                        <p:tgtEl>
                                          <p:spTgt spid="346"/>
                                        </p:tgtEl>
                                        <p:attrNameLst>
                                          <p:attrName>style.visibility</p:attrName>
                                        </p:attrNameLst>
                                      </p:cBhvr>
                                      <p:to>
                                        <p:strVal val="visible"/>
                                      </p:to>
                                    </p:set>
                                    <p:animEffect transition="in" filter="fade">
                                      <p:cBhvr>
                                        <p:cTn id="73" dur="1000"/>
                                        <p:tgtEl>
                                          <p:spTgt spid="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 grpId="0" animBg="1"/>
      <p:bldP spid="315" grpId="0" animBg="1"/>
      <p:bldP spid="316" grpId="0" animBg="1"/>
      <p:bldP spid="337" grpId="0" animBg="1"/>
      <p:bldP spid="342" grpId="0" animBg="1"/>
      <p:bldP spid="3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4" name="Group"/>
          <p:cNvGrpSpPr/>
          <p:nvPr/>
        </p:nvGrpSpPr>
        <p:grpSpPr>
          <a:xfrm>
            <a:off x="300010" y="12315300"/>
            <a:ext cx="4601210" cy="995767"/>
            <a:chOff x="0" y="0"/>
            <a:chExt cx="4601208" cy="995765"/>
          </a:xfrm>
        </p:grpSpPr>
        <p:pic>
          <p:nvPicPr>
            <p:cNvPr id="349"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350"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351"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352"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353"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357" name="Group"/>
          <p:cNvGrpSpPr/>
          <p:nvPr/>
        </p:nvGrpSpPr>
        <p:grpSpPr>
          <a:xfrm>
            <a:off x="23097931" y="13055998"/>
            <a:ext cx="2098870" cy="1540535"/>
            <a:chOff x="0" y="2516"/>
            <a:chExt cx="2098868" cy="1540533"/>
          </a:xfrm>
        </p:grpSpPr>
        <p:sp>
          <p:nvSpPr>
            <p:cNvPr id="355" name="07"/>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0</a:t>
              </a:r>
              <a:r>
                <a:rPr lang="en-US" dirty="0">
                  <a:latin typeface="Arial" panose="020B0604020202020204" pitchFamily="34" charset="0"/>
                  <a:cs typeface="Arial" panose="020B0604020202020204" pitchFamily="34" charset="0"/>
                </a:rPr>
                <a:t>8</a:t>
              </a:r>
              <a:endParaRPr dirty="0">
                <a:latin typeface="Arial" panose="020B0604020202020204" pitchFamily="34" charset="0"/>
                <a:cs typeface="Arial" panose="020B0604020202020204" pitchFamily="34" charset="0"/>
              </a:endParaRPr>
            </a:p>
          </p:txBody>
        </p:sp>
        <p:pic>
          <p:nvPicPr>
            <p:cNvPr id="356"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grpSp>
        <p:nvGrpSpPr>
          <p:cNvPr id="362" name="Group"/>
          <p:cNvGrpSpPr/>
          <p:nvPr/>
        </p:nvGrpSpPr>
        <p:grpSpPr>
          <a:xfrm>
            <a:off x="8448180" y="359990"/>
            <a:ext cx="7578999" cy="2125425"/>
            <a:chOff x="0" y="0"/>
            <a:chExt cx="7578998" cy="2125423"/>
          </a:xfrm>
        </p:grpSpPr>
        <p:sp>
          <p:nvSpPr>
            <p:cNvPr id="358" name="Rounded Rectangle"/>
            <p:cNvSpPr/>
            <p:nvPr/>
          </p:nvSpPr>
          <p:spPr>
            <a:xfrm>
              <a:off x="0" y="1103798"/>
              <a:ext cx="7578998" cy="1021625"/>
            </a:xfrm>
            <a:prstGeom prst="roundRect">
              <a:avLst>
                <a:gd name="adj" fmla="val 18647"/>
              </a:avLst>
            </a:prstGeom>
            <a:solidFill>
              <a:schemeClr val="bg1">
                <a:lumMod val="85000"/>
              </a:schemeClr>
            </a:solidFill>
            <a:ln w="12700" cap="flat">
              <a:noFill/>
              <a:miter lim="400000"/>
            </a:ln>
            <a:effectLst/>
          </p:spPr>
          <p:txBody>
            <a:bodyPr wrap="square" lIns="0" tIns="0" rIns="0" bIns="0" numCol="1" anchor="ctr">
              <a:noAutofit/>
            </a:bodyP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359" name="PREVENTION - WHAT TO DO?"/>
            <p:cNvSpPr txBox="1"/>
            <p:nvPr/>
          </p:nvSpPr>
          <p:spPr>
            <a:xfrm>
              <a:off x="302400" y="1322510"/>
              <a:ext cx="6279475" cy="5950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lvl1pPr algn="l">
                <a:defRPr sz="3200" spc="96"/>
              </a:lvl1pPr>
            </a:lstStyle>
            <a:p>
              <a:r>
                <a:rPr b="0" dirty="0">
                  <a:latin typeface="Arial" panose="020B0604020202020204" pitchFamily="34" charset="0"/>
                  <a:cs typeface="Arial" panose="020B0604020202020204" pitchFamily="34" charset="0"/>
                </a:rPr>
                <a:t>PREVENTION - WHAT TO DO?</a:t>
              </a:r>
            </a:p>
          </p:txBody>
        </p:sp>
        <p:sp>
          <p:nvSpPr>
            <p:cNvPr id="360" name="Rounded Rectangle"/>
            <p:cNvSpPr/>
            <p:nvPr/>
          </p:nvSpPr>
          <p:spPr>
            <a:xfrm>
              <a:off x="470417" y="0"/>
              <a:ext cx="6638163"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361" name="WHAT ARE WE GOING TO LEARN?"/>
            <p:cNvSpPr txBox="1"/>
            <p:nvPr/>
          </p:nvSpPr>
          <p:spPr>
            <a:xfrm>
              <a:off x="1296829" y="212966"/>
              <a:ext cx="4985338" cy="872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5000">
                  <a:solidFill>
                    <a:srgbClr val="002135"/>
                  </a:solidFill>
                </a:defRPr>
              </a:lvl1pPr>
            </a:lstStyle>
            <a:p>
              <a:r>
                <a:rPr b="0" dirty="0">
                  <a:latin typeface="Arial" panose="020B0604020202020204" pitchFamily="34" charset="0"/>
                  <a:cs typeface="Arial" panose="020B0604020202020204" pitchFamily="34" charset="0"/>
                </a:rPr>
                <a:t>HAND HYGIENE</a:t>
              </a:r>
            </a:p>
          </p:txBody>
        </p:sp>
      </p:grpSp>
      <p:grpSp>
        <p:nvGrpSpPr>
          <p:cNvPr id="3" name="Group 2">
            <a:extLst>
              <a:ext uri="{FF2B5EF4-FFF2-40B4-BE49-F238E27FC236}">
                <a16:creationId xmlns:a16="http://schemas.microsoft.com/office/drawing/2014/main" id="{637869B4-BA88-1640-9842-DA97A1987175}"/>
              </a:ext>
            </a:extLst>
          </p:cNvPr>
          <p:cNvGrpSpPr/>
          <p:nvPr/>
        </p:nvGrpSpPr>
        <p:grpSpPr>
          <a:xfrm>
            <a:off x="2587361" y="4473218"/>
            <a:ext cx="20094997" cy="3711189"/>
            <a:chOff x="2346852" y="7142847"/>
            <a:chExt cx="20094997" cy="3711189"/>
          </a:xfrm>
        </p:grpSpPr>
        <p:sp>
          <p:nvSpPr>
            <p:cNvPr id="363" name="Rounded Rectangle"/>
            <p:cNvSpPr/>
            <p:nvPr/>
          </p:nvSpPr>
          <p:spPr>
            <a:xfrm>
              <a:off x="2346852" y="7142847"/>
              <a:ext cx="20094997" cy="3711189"/>
            </a:xfrm>
            <a:prstGeom prst="roundRect">
              <a:avLst>
                <a:gd name="adj" fmla="val 5678"/>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66" name="DO"/>
            <p:cNvSpPr txBox="1"/>
            <p:nvPr/>
          </p:nvSpPr>
          <p:spPr>
            <a:xfrm>
              <a:off x="2998995" y="7985343"/>
              <a:ext cx="2507097" cy="202619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15000">
                  <a:solidFill>
                    <a:srgbClr val="228B22"/>
                  </a:solidFill>
                </a:defRPr>
              </a:lvl1pPr>
            </a:lstStyle>
            <a:p>
              <a:r>
                <a:rPr sz="12500" b="0" dirty="0">
                  <a:solidFill>
                    <a:sysClr val="windowText" lastClr="000000"/>
                  </a:solidFill>
                  <a:latin typeface="Arial" panose="020B0604020202020204" pitchFamily="34" charset="0"/>
                  <a:cs typeface="Arial" panose="020B0604020202020204" pitchFamily="34" charset="0"/>
                </a:rPr>
                <a:t>DO</a:t>
              </a:r>
            </a:p>
          </p:txBody>
        </p:sp>
      </p:grpSp>
      <p:grpSp>
        <p:nvGrpSpPr>
          <p:cNvPr id="4" name="Group 3">
            <a:extLst>
              <a:ext uri="{FF2B5EF4-FFF2-40B4-BE49-F238E27FC236}">
                <a16:creationId xmlns:a16="http://schemas.microsoft.com/office/drawing/2014/main" id="{4DF47BDD-82F6-7B4A-95DF-4AD2269281A3}"/>
              </a:ext>
            </a:extLst>
          </p:cNvPr>
          <p:cNvGrpSpPr/>
          <p:nvPr/>
        </p:nvGrpSpPr>
        <p:grpSpPr>
          <a:xfrm>
            <a:off x="1050188" y="8399717"/>
            <a:ext cx="22047743" cy="3251202"/>
            <a:chOff x="1168129" y="8522192"/>
            <a:chExt cx="22047743" cy="3251202"/>
          </a:xfrm>
          <a:solidFill>
            <a:schemeClr val="bg1">
              <a:lumMod val="85000"/>
            </a:schemeClr>
          </a:solidFill>
        </p:grpSpPr>
        <p:sp>
          <p:nvSpPr>
            <p:cNvPr id="368" name="Rounded Rectangle"/>
            <p:cNvSpPr/>
            <p:nvPr/>
          </p:nvSpPr>
          <p:spPr>
            <a:xfrm>
              <a:off x="1168129" y="8522192"/>
              <a:ext cx="22047743" cy="3251202"/>
            </a:xfrm>
            <a:prstGeom prst="roundRect">
              <a:avLst>
                <a:gd name="adj" fmla="val 6482"/>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71" name="DON’T"/>
            <p:cNvSpPr txBox="1"/>
            <p:nvPr/>
          </p:nvSpPr>
          <p:spPr>
            <a:xfrm>
              <a:off x="1659486" y="9134695"/>
              <a:ext cx="6336670" cy="2026196"/>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15000">
                  <a:solidFill>
                    <a:schemeClr val="accent5">
                      <a:hueOff val="-82419"/>
                      <a:satOff val="-9513"/>
                      <a:lumOff val="-16343"/>
                    </a:schemeClr>
                  </a:solidFill>
                </a:defRPr>
              </a:lvl1pPr>
            </a:lstStyle>
            <a:p>
              <a:r>
                <a:rPr sz="12500" b="0" dirty="0">
                  <a:solidFill>
                    <a:sysClr val="windowText" lastClr="000000"/>
                  </a:solidFill>
                  <a:latin typeface="Arial" panose="020B0604020202020204" pitchFamily="34" charset="0"/>
                  <a:cs typeface="Arial" panose="020B0604020202020204" pitchFamily="34" charset="0"/>
                </a:rPr>
                <a:t>DO</a:t>
              </a:r>
              <a:r>
                <a:rPr lang="en-US" sz="12500" b="0" dirty="0">
                  <a:solidFill>
                    <a:sysClr val="windowText" lastClr="000000"/>
                  </a:solidFill>
                  <a:latin typeface="Arial" panose="020B0604020202020204" pitchFamily="34" charset="0"/>
                  <a:cs typeface="Arial" panose="020B0604020202020204" pitchFamily="34" charset="0"/>
                </a:rPr>
                <a:t> </a:t>
              </a:r>
              <a:r>
                <a:rPr sz="12500" b="0" dirty="0">
                  <a:solidFill>
                    <a:sysClr val="windowText" lastClr="000000"/>
                  </a:solidFill>
                  <a:latin typeface="Arial" panose="020B0604020202020204" pitchFamily="34" charset="0"/>
                  <a:cs typeface="Arial" panose="020B0604020202020204" pitchFamily="34" charset="0"/>
                </a:rPr>
                <a:t>N</a:t>
              </a:r>
              <a:r>
                <a:rPr lang="en-US" sz="12500" b="0" dirty="0">
                  <a:solidFill>
                    <a:sysClr val="windowText" lastClr="000000"/>
                  </a:solidFill>
                  <a:latin typeface="Arial" panose="020B0604020202020204" pitchFamily="34" charset="0"/>
                  <a:cs typeface="Arial" panose="020B0604020202020204" pitchFamily="34" charset="0"/>
                </a:rPr>
                <a:t>O</a:t>
              </a:r>
              <a:r>
                <a:rPr sz="12500" b="0" dirty="0">
                  <a:solidFill>
                    <a:sysClr val="windowText" lastClr="000000"/>
                  </a:solidFill>
                  <a:latin typeface="Arial" panose="020B0604020202020204" pitchFamily="34" charset="0"/>
                  <a:cs typeface="Arial" panose="020B0604020202020204" pitchFamily="34" charset="0"/>
                </a:rPr>
                <a:t>T</a:t>
              </a:r>
            </a:p>
          </p:txBody>
        </p:sp>
      </p:grpSp>
      <p:sp>
        <p:nvSpPr>
          <p:cNvPr id="2" name="TextBox 1">
            <a:extLst>
              <a:ext uri="{FF2B5EF4-FFF2-40B4-BE49-F238E27FC236}">
                <a16:creationId xmlns:a16="http://schemas.microsoft.com/office/drawing/2014/main" id="{012A454E-17AF-324B-B03F-B0538A506072}"/>
              </a:ext>
            </a:extLst>
          </p:cNvPr>
          <p:cNvSpPr txBox="1"/>
          <p:nvPr/>
        </p:nvSpPr>
        <p:spPr>
          <a:xfrm>
            <a:off x="1604931" y="2770321"/>
            <a:ext cx="21493000"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b="0" dirty="0">
                <a:solidFill>
                  <a:schemeClr val="bg1"/>
                </a:solidFill>
                <a:latin typeface="Arial" panose="020B0604020202020204" pitchFamily="34" charset="0"/>
                <a:cs typeface="Arial" panose="020B0604020202020204" pitchFamily="34" charset="0"/>
              </a:rPr>
              <a:t>Hand hygiene is a way of cleaning one's hands that substantially reduces potential pathogens (harmful germs) on the hands. Hand hygiene procedures include  hand washing with soap and water for at least 40 secs or  use of 70% alcohol-based hand rubs</a:t>
            </a:r>
            <a:endParaRPr kumimoji="0" lang="en-US" sz="3000" b="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Gill Sans"/>
            </a:endParaRPr>
          </a:p>
        </p:txBody>
      </p:sp>
      <p:sp>
        <p:nvSpPr>
          <p:cNvPr id="364" name="Wash your hands often with soap and water for 40 seconds especially…"/>
          <p:cNvSpPr txBox="1"/>
          <p:nvPr/>
        </p:nvSpPr>
        <p:spPr>
          <a:xfrm>
            <a:off x="6054484" y="4477022"/>
            <a:ext cx="10619886" cy="37035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marL="230188" indent="-230188" algn="l" defTabSz="914400">
              <a:spcBef>
                <a:spcPts val="1200"/>
              </a:spcBef>
              <a:buClr>
                <a:srgbClr val="000000"/>
              </a:buClr>
              <a:buSzPct val="85000"/>
              <a:buFontTx/>
              <a:buChar char="▪"/>
              <a:defRPr sz="2200" cap="all" spc="-83">
                <a:solidFill>
                  <a:srgbClr val="FFFFFF"/>
                </a:solidFill>
              </a:defRPr>
            </a:pPr>
            <a:r>
              <a:rPr lang="en-US" sz="2800" b="0" spc="-83" dirty="0">
                <a:solidFill>
                  <a:sysClr val="windowText" lastClr="000000"/>
                </a:solidFill>
                <a:latin typeface="Arial" panose="020B0604020202020204" pitchFamily="34" charset="0"/>
                <a:cs typeface="Arial" panose="020B0604020202020204" pitchFamily="34" charset="0"/>
              </a:rPr>
              <a:t>Wash your hands often with soap and water for 40 seconds especially after you have been in a public place, or after blowing your nose, coughing, or sneezing.</a:t>
            </a:r>
          </a:p>
          <a:p>
            <a:pPr marL="230188" indent="-230188" algn="l" defTabSz="914400">
              <a:spcBef>
                <a:spcPts val="1200"/>
              </a:spcBef>
              <a:buClr>
                <a:srgbClr val="000000"/>
              </a:buClr>
              <a:buSzPct val="85000"/>
              <a:buFontTx/>
              <a:buChar char="▪"/>
              <a:defRPr sz="2200" cap="all" spc="-83">
                <a:solidFill>
                  <a:srgbClr val="FFFFFF"/>
                </a:solidFill>
              </a:defRPr>
            </a:pPr>
            <a:r>
              <a:rPr lang="en-US" sz="2800" b="0" spc="-83" dirty="0">
                <a:solidFill>
                  <a:sysClr val="windowText" lastClr="000000"/>
                </a:solidFill>
                <a:latin typeface="Arial" panose="020B0604020202020204" pitchFamily="34" charset="0"/>
                <a:cs typeface="Arial" panose="020B0604020202020204" pitchFamily="34" charset="0"/>
              </a:rPr>
              <a:t>Use a hand </a:t>
            </a:r>
            <a:r>
              <a:rPr lang="en-US" sz="2800" b="0" spc="-83" dirty="0" err="1">
                <a:solidFill>
                  <a:sysClr val="windowText" lastClr="000000"/>
                </a:solidFill>
                <a:latin typeface="Arial" panose="020B0604020202020204" pitchFamily="34" charset="0"/>
                <a:cs typeface="Arial" panose="020B0604020202020204" pitchFamily="34" charset="0"/>
              </a:rPr>
              <a:t>sanitiser</a:t>
            </a:r>
            <a:r>
              <a:rPr lang="en-US" sz="2800" b="0" spc="-83" dirty="0">
                <a:solidFill>
                  <a:sysClr val="windowText" lastClr="000000"/>
                </a:solidFill>
                <a:latin typeface="Arial" panose="020B0604020202020204" pitchFamily="34" charset="0"/>
                <a:cs typeface="Arial" panose="020B0604020202020204" pitchFamily="34" charset="0"/>
              </a:rPr>
              <a:t> (at least 70% alcohol based)  if soap and water not  available cover all surfaces of your hands and rub them together until they feel dry.</a:t>
            </a:r>
          </a:p>
        </p:txBody>
      </p:sp>
      <p:pic>
        <p:nvPicPr>
          <p:cNvPr id="365" name="Image" descr="Imag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843594" y="5394132"/>
            <a:ext cx="5235047" cy="1463868"/>
          </a:xfrm>
          <a:prstGeom prst="rect">
            <a:avLst/>
          </a:prstGeom>
          <a:ln w="12700" cap="flat">
            <a:noFill/>
            <a:miter lim="400000"/>
          </a:ln>
          <a:effectLst>
            <a:outerShdw blurRad="63500" dist="25400" dir="5400000" rotWithShape="0">
              <a:srgbClr val="000000">
                <a:alpha val="50000"/>
              </a:srgbClr>
            </a:outerShdw>
          </a:effectLst>
        </p:spPr>
      </p:pic>
      <p:sp>
        <p:nvSpPr>
          <p:cNvPr id="369" name="touch your eyes, nose, and mouth with unwashed hands.…"/>
          <p:cNvSpPr txBox="1"/>
          <p:nvPr/>
        </p:nvSpPr>
        <p:spPr>
          <a:xfrm>
            <a:off x="8422178" y="8527993"/>
            <a:ext cx="8657002" cy="28418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marL="230188" indent="-230188" algn="l" defTabSz="914400">
              <a:spcBef>
                <a:spcPts val="1200"/>
              </a:spcBef>
              <a:buClr>
                <a:srgbClr val="000000"/>
              </a:buClr>
              <a:buSzPct val="85000"/>
              <a:buChar char="▪"/>
              <a:defRPr sz="2200" cap="all" spc="-83">
                <a:solidFill>
                  <a:srgbClr val="FFFFFF"/>
                </a:solidFill>
              </a:defRPr>
            </a:pPr>
            <a:r>
              <a:rPr sz="2800" b="0" dirty="0">
                <a:solidFill>
                  <a:sysClr val="windowText" lastClr="000000"/>
                </a:solidFill>
                <a:latin typeface="Arial" panose="020B0604020202020204" pitchFamily="34" charset="0"/>
                <a:cs typeface="Arial" panose="020B0604020202020204" pitchFamily="34" charset="0"/>
              </a:rPr>
              <a:t>touch your eyes, nose, and mouth with unwashed hands. </a:t>
            </a:r>
            <a:endParaRPr sz="2800" b="0" spc="-88" dirty="0">
              <a:solidFill>
                <a:sysClr val="windowText" lastClr="000000"/>
              </a:solidFill>
              <a:latin typeface="Arial" panose="020B0604020202020204" pitchFamily="34" charset="0"/>
              <a:cs typeface="Arial" panose="020B0604020202020204" pitchFamily="34" charset="0"/>
            </a:endParaRPr>
          </a:p>
          <a:p>
            <a:pPr marL="230188" indent="-230188" algn="l" defTabSz="914400">
              <a:spcBef>
                <a:spcPts val="1200"/>
              </a:spcBef>
              <a:buClr>
                <a:srgbClr val="000000"/>
              </a:buClr>
              <a:buSzPct val="85000"/>
              <a:buChar char="▪"/>
              <a:defRPr sz="2200" cap="all" spc="-83">
                <a:solidFill>
                  <a:srgbClr val="FFFFFF"/>
                </a:solidFill>
              </a:defRPr>
            </a:pPr>
            <a:r>
              <a:rPr sz="2800" b="0" dirty="0">
                <a:solidFill>
                  <a:sysClr val="windowText" lastClr="000000"/>
                </a:solidFill>
                <a:latin typeface="Arial" panose="020B0604020202020204" pitchFamily="34" charset="0"/>
                <a:cs typeface="Arial" panose="020B0604020202020204" pitchFamily="34" charset="0"/>
              </a:rPr>
              <a:t>touch  surfaces like door knobs and door bells, elevator buttons,</a:t>
            </a:r>
            <a:r>
              <a:rPr sz="2800" b="0" spc="-88" dirty="0">
                <a:solidFill>
                  <a:sysClr val="windowText" lastClr="000000"/>
                </a:solidFill>
                <a:latin typeface="Arial" panose="020B0604020202020204" pitchFamily="34" charset="0"/>
                <a:cs typeface="Arial" panose="020B0604020202020204" pitchFamily="34" charset="0"/>
              </a:rPr>
              <a:t> </a:t>
            </a:r>
            <a:r>
              <a:rPr sz="2800" b="0" dirty="0">
                <a:solidFill>
                  <a:sysClr val="windowText" lastClr="000000"/>
                </a:solidFill>
                <a:latin typeface="Arial" panose="020B0604020202020204" pitchFamily="34" charset="0"/>
                <a:cs typeface="Arial" panose="020B0604020202020204" pitchFamily="34" charset="0"/>
              </a:rPr>
              <a:t>handrails,  support handles, chair backs, ATM surfaces, mobiles, jeep handles </a:t>
            </a:r>
            <a:r>
              <a:rPr sz="2800" b="0" dirty="0" err="1">
                <a:solidFill>
                  <a:sysClr val="windowText" lastClr="000000"/>
                </a:solidFill>
                <a:latin typeface="Arial" panose="020B0604020202020204" pitchFamily="34" charset="0"/>
                <a:cs typeface="Arial" panose="020B0604020202020204" pitchFamily="34" charset="0"/>
              </a:rPr>
              <a:t>etc</a:t>
            </a:r>
            <a:endParaRPr sz="2800" b="0" dirty="0">
              <a:solidFill>
                <a:sysClr val="windowText" lastClr="000000"/>
              </a:solidFill>
              <a:latin typeface="Arial" panose="020B0604020202020204" pitchFamily="34" charset="0"/>
              <a:cs typeface="Arial" panose="020B0604020202020204" pitchFamily="34" charset="0"/>
            </a:endParaRPr>
          </a:p>
        </p:txBody>
      </p:sp>
      <p:pic>
        <p:nvPicPr>
          <p:cNvPr id="370" name="Image" descr="Image"/>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079180" y="9342783"/>
            <a:ext cx="5606073" cy="1724898"/>
          </a:xfrm>
          <a:prstGeom prst="rect">
            <a:avLst/>
          </a:prstGeom>
          <a:ln w="12700" cap="flat">
            <a:noFill/>
            <a:miter lim="400000"/>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62"/>
                                        </p:tgtEl>
                                        <p:attrNameLst>
                                          <p:attrName>style.visibility</p:attrName>
                                        </p:attrNameLst>
                                      </p:cBhvr>
                                      <p:to>
                                        <p:strVal val="visible"/>
                                      </p:to>
                                    </p:set>
                                    <p:animEffect transition="in" filter="blinds(horizontal)">
                                      <p:cBhvr>
                                        <p:cTn id="7" dur="500"/>
                                        <p:tgtEl>
                                          <p:spTgt spid="36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64">
                                            <p:txEl>
                                              <p:pRg st="0" end="0"/>
                                            </p:txEl>
                                          </p:spTgt>
                                        </p:tgtEl>
                                        <p:attrNameLst>
                                          <p:attrName>style.visibility</p:attrName>
                                        </p:attrNameLst>
                                      </p:cBhvr>
                                      <p:to>
                                        <p:strVal val="visible"/>
                                      </p:to>
                                    </p:set>
                                    <p:animEffect transition="in" filter="fade">
                                      <p:cBhvr>
                                        <p:cTn id="20" dur="500"/>
                                        <p:tgtEl>
                                          <p:spTgt spid="36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64">
                                            <p:txEl>
                                              <p:pRg st="1" end="1"/>
                                            </p:txEl>
                                          </p:spTgt>
                                        </p:tgtEl>
                                        <p:attrNameLst>
                                          <p:attrName>style.visibility</p:attrName>
                                        </p:attrNameLst>
                                      </p:cBhvr>
                                      <p:to>
                                        <p:strVal val="visible"/>
                                      </p:to>
                                    </p:set>
                                    <p:animEffect transition="in" filter="fade">
                                      <p:cBhvr>
                                        <p:cTn id="25" dur="500"/>
                                        <p:tgtEl>
                                          <p:spTgt spid="364">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65"/>
                                        </p:tgtEl>
                                        <p:attrNameLst>
                                          <p:attrName>style.visibility</p:attrName>
                                        </p:attrNameLst>
                                      </p:cBhvr>
                                      <p:to>
                                        <p:strVal val="visible"/>
                                      </p:to>
                                    </p:set>
                                    <p:animEffect transition="in" filter="fade">
                                      <p:cBhvr>
                                        <p:cTn id="28" dur="1000"/>
                                        <p:tgtEl>
                                          <p:spTgt spid="36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69">
                                            <p:txEl>
                                              <p:pRg st="0" end="0"/>
                                            </p:txEl>
                                          </p:spTgt>
                                        </p:tgtEl>
                                        <p:attrNameLst>
                                          <p:attrName>style.visibility</p:attrName>
                                        </p:attrNameLst>
                                      </p:cBhvr>
                                      <p:to>
                                        <p:strVal val="visible"/>
                                      </p:to>
                                    </p:set>
                                    <p:animEffect transition="in" filter="fade">
                                      <p:cBhvr>
                                        <p:cTn id="38" dur="500"/>
                                        <p:tgtEl>
                                          <p:spTgt spid="36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69">
                                            <p:txEl>
                                              <p:pRg st="1" end="1"/>
                                            </p:txEl>
                                          </p:spTgt>
                                        </p:tgtEl>
                                        <p:attrNameLst>
                                          <p:attrName>style.visibility</p:attrName>
                                        </p:attrNameLst>
                                      </p:cBhvr>
                                      <p:to>
                                        <p:strVal val="visible"/>
                                      </p:to>
                                    </p:set>
                                    <p:animEffect transition="in" filter="fade">
                                      <p:cBhvr>
                                        <p:cTn id="43" dur="500"/>
                                        <p:tgtEl>
                                          <p:spTgt spid="369">
                                            <p:txEl>
                                              <p:pRg st="1" end="1"/>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70"/>
                                        </p:tgtEl>
                                        <p:attrNameLst>
                                          <p:attrName>style.visibility</p:attrName>
                                        </p:attrNameLst>
                                      </p:cBhvr>
                                      <p:to>
                                        <p:strVal val="visible"/>
                                      </p:to>
                                    </p:set>
                                    <p:animEffect transition="in" filter="fade">
                                      <p:cBhvr>
                                        <p:cTn id="46" dur="1000"/>
                                        <p:tgtEl>
                                          <p:spTgt spid="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4" grpId="0" uiExpand="1" build="p" bldLvl="2"/>
      <p:bldP spid="369"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9" name="Group"/>
          <p:cNvGrpSpPr/>
          <p:nvPr/>
        </p:nvGrpSpPr>
        <p:grpSpPr>
          <a:xfrm>
            <a:off x="300010" y="12315300"/>
            <a:ext cx="4601210" cy="995767"/>
            <a:chOff x="0" y="0"/>
            <a:chExt cx="4601208" cy="995765"/>
          </a:xfrm>
        </p:grpSpPr>
        <p:pic>
          <p:nvPicPr>
            <p:cNvPr id="374"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375"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376"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377"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378"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382" name="Group"/>
          <p:cNvGrpSpPr/>
          <p:nvPr/>
        </p:nvGrpSpPr>
        <p:grpSpPr>
          <a:xfrm>
            <a:off x="5413144" y="164048"/>
            <a:ext cx="13557713" cy="1297968"/>
            <a:chOff x="0" y="0"/>
            <a:chExt cx="13557711" cy="1297966"/>
          </a:xfrm>
        </p:grpSpPr>
        <p:sp>
          <p:nvSpPr>
            <p:cNvPr id="380" name="Rounded Rectangle"/>
            <p:cNvSpPr/>
            <p:nvPr/>
          </p:nvSpPr>
          <p:spPr>
            <a:xfrm>
              <a:off x="0" y="0"/>
              <a:ext cx="13557711"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381" name="WHAT ARE WE GOING TO LEARN?"/>
            <p:cNvSpPr txBox="1"/>
            <p:nvPr/>
          </p:nvSpPr>
          <p:spPr>
            <a:xfrm>
              <a:off x="633744" y="212966"/>
              <a:ext cx="12290221" cy="872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5000">
                  <a:solidFill>
                    <a:srgbClr val="002135"/>
                  </a:solidFill>
                </a:defRPr>
              </a:lvl1pPr>
            </a:lstStyle>
            <a:p>
              <a:r>
                <a:rPr b="0" dirty="0">
                  <a:latin typeface="Arial" panose="020B0604020202020204" pitchFamily="34" charset="0"/>
                  <a:cs typeface="Arial" panose="020B0604020202020204" pitchFamily="34" charset="0"/>
                </a:rPr>
                <a:t>PREVENTION: RESPIRATORY HYGIENE</a:t>
              </a:r>
            </a:p>
          </p:txBody>
        </p:sp>
      </p:grpSp>
      <p:grpSp>
        <p:nvGrpSpPr>
          <p:cNvPr id="386" name="Group"/>
          <p:cNvGrpSpPr/>
          <p:nvPr/>
        </p:nvGrpSpPr>
        <p:grpSpPr>
          <a:xfrm>
            <a:off x="23097931" y="13055998"/>
            <a:ext cx="2098870" cy="1540535"/>
            <a:chOff x="0" y="2516"/>
            <a:chExt cx="2098868" cy="1540533"/>
          </a:xfrm>
        </p:grpSpPr>
        <p:sp>
          <p:nvSpPr>
            <p:cNvPr id="384" name="08"/>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0</a:t>
              </a:r>
              <a:r>
                <a:rPr lang="en-US" dirty="0">
                  <a:latin typeface="Arial" panose="020B0604020202020204" pitchFamily="34" charset="0"/>
                  <a:cs typeface="Arial" panose="020B0604020202020204" pitchFamily="34" charset="0"/>
                </a:rPr>
                <a:t>9</a:t>
              </a:r>
              <a:endParaRPr dirty="0">
                <a:latin typeface="Arial" panose="020B0604020202020204" pitchFamily="34" charset="0"/>
                <a:cs typeface="Arial" panose="020B0604020202020204" pitchFamily="34" charset="0"/>
              </a:endParaRPr>
            </a:p>
          </p:txBody>
        </p:sp>
        <p:pic>
          <p:nvPicPr>
            <p:cNvPr id="385"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sp>
        <p:nvSpPr>
          <p:cNvPr id="15" name="Title 1">
            <a:extLst>
              <a:ext uri="{FF2B5EF4-FFF2-40B4-BE49-F238E27FC236}">
                <a16:creationId xmlns:a16="http://schemas.microsoft.com/office/drawing/2014/main" id="{D07954CA-9F4B-1442-9A17-9903BD92F62B}"/>
              </a:ext>
            </a:extLst>
          </p:cNvPr>
          <p:cNvSpPr txBox="1">
            <a:spLocks/>
          </p:cNvSpPr>
          <p:nvPr/>
        </p:nvSpPr>
        <p:spPr>
          <a:xfrm>
            <a:off x="2169042" y="1690613"/>
            <a:ext cx="19840353" cy="1429970"/>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solidFill>
                  <a:schemeClr val="accent1">
                    <a:hueOff val="114395"/>
                    <a:lumOff val="-24975"/>
                  </a:schemeClr>
                </a:solidFill>
                <a:latin typeface="Gill Sans"/>
                <a:ea typeface="Gill Sans"/>
                <a:cs typeface="Gill Sans"/>
              </a:defRPr>
            </a:lvl1pPr>
            <a:lvl2pPr>
              <a:defRPr>
                <a:solidFill>
                  <a:srgbClr val="000000"/>
                </a:solidFill>
                <a:latin typeface="Gill Sans"/>
                <a:ea typeface="Gill Sans"/>
                <a:cs typeface="Gill Sans"/>
              </a:defRPr>
            </a:lvl2pPr>
            <a:lvl3pPr>
              <a:defRPr>
                <a:solidFill>
                  <a:srgbClr val="000000"/>
                </a:solidFill>
                <a:latin typeface="Gill Sans"/>
                <a:ea typeface="Gill Sans"/>
                <a:cs typeface="Gill Sans"/>
              </a:defRPr>
            </a:lvl3pPr>
            <a:lvl4pPr>
              <a:defRPr>
                <a:solidFill>
                  <a:srgbClr val="000000"/>
                </a:solidFill>
                <a:latin typeface="Gill Sans"/>
                <a:ea typeface="Gill Sans"/>
                <a:cs typeface="Gill Sans"/>
              </a:defRPr>
            </a:lvl4pPr>
            <a:lvl5pPr>
              <a:defRPr>
                <a:solidFill>
                  <a:srgbClr val="000000"/>
                </a:solidFill>
                <a:latin typeface="Gill Sans"/>
                <a:ea typeface="Gill Sans"/>
                <a:cs typeface="Gill Sans"/>
              </a:defRPr>
            </a:lvl5pPr>
            <a:lvl6pPr>
              <a:defRPr>
                <a:solidFill>
                  <a:srgbClr val="000000"/>
                </a:solidFill>
                <a:latin typeface="Gill Sans"/>
                <a:ea typeface="Gill Sans"/>
                <a:cs typeface="Gill Sans"/>
              </a:defRPr>
            </a:lvl6pPr>
            <a:lvl7pPr>
              <a:defRPr>
                <a:solidFill>
                  <a:srgbClr val="000000"/>
                </a:solidFill>
                <a:latin typeface="Gill Sans"/>
                <a:ea typeface="Gill Sans"/>
                <a:cs typeface="Gill Sans"/>
              </a:defRPr>
            </a:lvl7pPr>
            <a:lvl8pPr>
              <a:defRPr>
                <a:solidFill>
                  <a:srgbClr val="000000"/>
                </a:solidFill>
                <a:latin typeface="Gill Sans"/>
                <a:ea typeface="Gill Sans"/>
                <a:cs typeface="Gill Sans"/>
              </a:defRPr>
            </a:lvl8pPr>
            <a:lvl9pPr>
              <a:defRPr>
                <a:solidFill>
                  <a:srgbClr val="000000"/>
                </a:solidFill>
                <a:latin typeface="Gill Sans"/>
                <a:ea typeface="Gill Sans"/>
                <a:cs typeface="Gill Sans"/>
              </a:defRPr>
            </a:lvl9pPr>
          </a:lstStyle>
          <a:p>
            <a:r>
              <a:rPr lang="en-US" sz="40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Respiratory Hygiene is a combination of measures taken to stop the spread of germs through respiratory behaviours like coughing or sneezing </a:t>
            </a:r>
          </a:p>
        </p:txBody>
      </p:sp>
      <p:sp>
        <p:nvSpPr>
          <p:cNvPr id="16" name="Rounded Rectangle">
            <a:extLst>
              <a:ext uri="{FF2B5EF4-FFF2-40B4-BE49-F238E27FC236}">
                <a16:creationId xmlns:a16="http://schemas.microsoft.com/office/drawing/2014/main" id="{1D1C21AC-97B7-454B-8636-A312FF697888}"/>
              </a:ext>
            </a:extLst>
          </p:cNvPr>
          <p:cNvSpPr/>
          <p:nvPr/>
        </p:nvSpPr>
        <p:spPr>
          <a:xfrm>
            <a:off x="1251964" y="3348448"/>
            <a:ext cx="10258049" cy="8842774"/>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17" name="Rounded Rectangle">
            <a:extLst>
              <a:ext uri="{FF2B5EF4-FFF2-40B4-BE49-F238E27FC236}">
                <a16:creationId xmlns:a16="http://schemas.microsoft.com/office/drawing/2014/main" id="{25BAEC5F-6E17-464B-B234-4B0A50A505A0}"/>
              </a:ext>
            </a:extLst>
          </p:cNvPr>
          <p:cNvSpPr/>
          <p:nvPr/>
        </p:nvSpPr>
        <p:spPr>
          <a:xfrm>
            <a:off x="13184975" y="3411212"/>
            <a:ext cx="10166449" cy="8842774"/>
          </a:xfrm>
          <a:prstGeom prst="roundRect">
            <a:avLst>
              <a:gd name="adj" fmla="val 8491"/>
            </a:avLst>
          </a:prstGeom>
          <a:solidFill>
            <a:schemeClr val="bg1">
              <a:lumMod val="85000"/>
            </a:schemeClr>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defTabSz="914400">
              <a:defRPr sz="1800"/>
            </a:pPr>
            <a:endParaRPr lang="en-IN" sz="2500" b="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AD38EE4-AA60-9043-8AF0-0C625D33BABB}"/>
              </a:ext>
            </a:extLst>
          </p:cNvPr>
          <p:cNvSpPr/>
          <p:nvPr/>
        </p:nvSpPr>
        <p:spPr>
          <a:xfrm>
            <a:off x="5272512" y="3513750"/>
            <a:ext cx="1723549" cy="1323439"/>
          </a:xfrm>
          <a:prstGeom prst="rect">
            <a:avLst/>
          </a:prstGeom>
        </p:spPr>
        <p:txBody>
          <a:bodyPr wrap="none">
            <a:spAutoFit/>
          </a:bodyPr>
          <a:lstStyle/>
          <a:p>
            <a:r>
              <a:rPr lang="en-IN" sz="8000" b="0" dirty="0">
                <a:latin typeface="Arial" panose="020B0604020202020204" pitchFamily="34" charset="0"/>
                <a:cs typeface="Arial" panose="020B0604020202020204" pitchFamily="34" charset="0"/>
              </a:rPr>
              <a:t>DO</a:t>
            </a:r>
          </a:p>
        </p:txBody>
      </p:sp>
      <p:sp>
        <p:nvSpPr>
          <p:cNvPr id="19" name="Rectangle 18">
            <a:extLst>
              <a:ext uri="{FF2B5EF4-FFF2-40B4-BE49-F238E27FC236}">
                <a16:creationId xmlns:a16="http://schemas.microsoft.com/office/drawing/2014/main" id="{2F386C37-8000-7D4B-A94B-64F50AA596E3}"/>
              </a:ext>
            </a:extLst>
          </p:cNvPr>
          <p:cNvSpPr/>
          <p:nvPr/>
        </p:nvSpPr>
        <p:spPr>
          <a:xfrm>
            <a:off x="15853196" y="3513750"/>
            <a:ext cx="4174541" cy="1323439"/>
          </a:xfrm>
          <a:prstGeom prst="rect">
            <a:avLst/>
          </a:prstGeom>
        </p:spPr>
        <p:txBody>
          <a:bodyPr wrap="none">
            <a:spAutoFit/>
          </a:bodyPr>
          <a:lstStyle/>
          <a:p>
            <a:r>
              <a:rPr lang="en-IN" sz="8000" b="0" dirty="0">
                <a:solidFill>
                  <a:sysClr val="windowText" lastClr="000000"/>
                </a:solidFill>
                <a:latin typeface="Arial" panose="020B0604020202020204" pitchFamily="34" charset="0"/>
                <a:cs typeface="Arial" panose="020B0604020202020204" pitchFamily="34" charset="0"/>
              </a:rPr>
              <a:t>DO NOT</a:t>
            </a:r>
          </a:p>
        </p:txBody>
      </p:sp>
      <p:sp>
        <p:nvSpPr>
          <p:cNvPr id="3" name="Rectangle 2">
            <a:extLst>
              <a:ext uri="{FF2B5EF4-FFF2-40B4-BE49-F238E27FC236}">
                <a16:creationId xmlns:a16="http://schemas.microsoft.com/office/drawing/2014/main" id="{1E6CFD46-6E7F-D84A-B02B-CB63FD01FA10}"/>
              </a:ext>
            </a:extLst>
          </p:cNvPr>
          <p:cNvSpPr/>
          <p:nvPr/>
        </p:nvSpPr>
        <p:spPr>
          <a:xfrm>
            <a:off x="1604869" y="4764133"/>
            <a:ext cx="9594150" cy="7257371"/>
          </a:xfrm>
          <a:prstGeom prst="rect">
            <a:avLst/>
          </a:prstGeom>
        </p:spPr>
        <p:txBody>
          <a:bodyPr wrap="square">
            <a:spAutoFit/>
          </a:bodyPr>
          <a:lstStyle/>
          <a:p>
            <a:pPr marL="571500" indent="-571500" algn="l" defTabSz="914400">
              <a:lnSpc>
                <a:spcPct val="90000"/>
              </a:lnSpc>
              <a:spcBef>
                <a:spcPts val="1200"/>
              </a:spcBef>
              <a:buFont typeface="Arial" panose="020B0604020202020204" pitchFamily="34" charset="0"/>
              <a:buChar char="•"/>
              <a:defRPr sz="4400">
                <a:sym typeface="Gill Sans"/>
              </a:defRPr>
            </a:pPr>
            <a:r>
              <a:rPr lang="en-IN" b="0" dirty="0">
                <a:latin typeface="Arial" panose="020B0604020202020204" pitchFamily="34" charset="0"/>
                <a:cs typeface="Arial" panose="020B0604020202020204" pitchFamily="34" charset="0"/>
              </a:rPr>
              <a:t>DO USE a handkerchief or a tissue to cover your face while coughing or sneezing</a:t>
            </a:r>
          </a:p>
          <a:p>
            <a:pPr marL="571500" indent="-571500" algn="l" defTabSz="914400">
              <a:lnSpc>
                <a:spcPct val="90000"/>
              </a:lnSpc>
              <a:spcBef>
                <a:spcPts val="1200"/>
              </a:spcBef>
              <a:buFont typeface="Arial" panose="020B0604020202020204" pitchFamily="34" charset="0"/>
              <a:buChar char="•"/>
              <a:defRPr sz="4400">
                <a:sym typeface="Gill Sans"/>
              </a:defRPr>
            </a:pPr>
            <a:r>
              <a:rPr lang="en-IN" b="0" dirty="0">
                <a:latin typeface="Arial" panose="020B0604020202020204" pitchFamily="34" charset="0"/>
                <a:cs typeface="Arial" panose="020B0604020202020204" pitchFamily="34" charset="0"/>
              </a:rPr>
              <a:t>DO THROW the used tissue immediately into a closed dustbin</a:t>
            </a:r>
          </a:p>
          <a:p>
            <a:pPr marL="571500" indent="-571500" algn="l" defTabSz="914400">
              <a:lnSpc>
                <a:spcPct val="90000"/>
              </a:lnSpc>
              <a:spcBef>
                <a:spcPts val="1200"/>
              </a:spcBef>
              <a:buFont typeface="Arial" panose="020B0604020202020204" pitchFamily="34" charset="0"/>
              <a:buChar char="•"/>
              <a:defRPr sz="4400">
                <a:sym typeface="Gill Sans"/>
              </a:defRPr>
            </a:pPr>
            <a:r>
              <a:rPr lang="en-IN" b="0" dirty="0">
                <a:latin typeface="Arial" panose="020B0604020202020204" pitchFamily="34" charset="0"/>
                <a:cs typeface="Arial" panose="020B0604020202020204" pitchFamily="34" charset="0"/>
              </a:rPr>
              <a:t>DO COVER your sneeze into your bent upper arm in case you are not carrying a tissue or a kerchief. </a:t>
            </a:r>
          </a:p>
          <a:p>
            <a:pPr marL="571500" indent="-571500" algn="l" defTabSz="914400">
              <a:lnSpc>
                <a:spcPct val="90000"/>
              </a:lnSpc>
              <a:spcBef>
                <a:spcPts val="1200"/>
              </a:spcBef>
              <a:buFont typeface="Arial" panose="020B0604020202020204" pitchFamily="34" charset="0"/>
              <a:buChar char="•"/>
              <a:defRPr sz="4400">
                <a:sym typeface="Gill Sans"/>
              </a:defRPr>
            </a:pPr>
            <a:r>
              <a:rPr lang="en-IN" b="0" dirty="0">
                <a:latin typeface="Arial" panose="020B0604020202020204" pitchFamily="34" charset="0"/>
                <a:cs typeface="Arial" panose="020B0604020202020204" pitchFamily="34" charset="0"/>
              </a:rPr>
              <a:t>DO WASH hands immediately after you have covered your sneeze or cough</a:t>
            </a:r>
          </a:p>
        </p:txBody>
      </p:sp>
      <p:sp>
        <p:nvSpPr>
          <p:cNvPr id="21" name="Rectangle 20">
            <a:extLst>
              <a:ext uri="{FF2B5EF4-FFF2-40B4-BE49-F238E27FC236}">
                <a16:creationId xmlns:a16="http://schemas.microsoft.com/office/drawing/2014/main" id="{97133F56-D96A-9541-B1A6-15EED70B6E21}"/>
              </a:ext>
            </a:extLst>
          </p:cNvPr>
          <p:cNvSpPr/>
          <p:nvPr/>
        </p:nvSpPr>
        <p:spPr>
          <a:xfrm>
            <a:off x="13184976" y="5484146"/>
            <a:ext cx="9216816" cy="5275290"/>
          </a:xfrm>
          <a:prstGeom prst="rect">
            <a:avLst/>
          </a:prstGeom>
        </p:spPr>
        <p:txBody>
          <a:bodyPr wrap="square">
            <a:spAutoFit/>
          </a:bodyPr>
          <a:lstStyle/>
          <a:p>
            <a:pPr marL="571500" indent="-571500" algn="l" defTabSz="914400">
              <a:lnSpc>
                <a:spcPct val="90000"/>
              </a:lnSpc>
              <a:spcBef>
                <a:spcPts val="1200"/>
              </a:spcBef>
              <a:buFont typeface="Arial" panose="020B0604020202020204" pitchFamily="34" charset="0"/>
              <a:buChar char="•"/>
              <a:defRPr sz="4400">
                <a:sym typeface="Gill Sans"/>
              </a:defRPr>
            </a:pPr>
            <a:r>
              <a:rPr lang="en-IN" b="0" dirty="0">
                <a:solidFill>
                  <a:sysClr val="windowText" lastClr="000000"/>
                </a:solidFill>
                <a:latin typeface="Arial" panose="020B0604020202020204" pitchFamily="34" charset="0"/>
                <a:cs typeface="Arial" panose="020B0604020202020204" pitchFamily="34" charset="0"/>
              </a:rPr>
              <a:t>DO NOT use other ways of covering your face like the </a:t>
            </a:r>
            <a:r>
              <a:rPr lang="en-IN" b="0" dirty="0" err="1">
                <a:solidFill>
                  <a:sysClr val="windowText" lastClr="000000"/>
                </a:solidFill>
                <a:latin typeface="Arial" panose="020B0604020202020204" pitchFamily="34" charset="0"/>
                <a:cs typeface="Arial" panose="020B0604020202020204" pitchFamily="34" charset="0"/>
              </a:rPr>
              <a:t>pallu</a:t>
            </a:r>
            <a:r>
              <a:rPr lang="en-IN" b="0" dirty="0">
                <a:solidFill>
                  <a:sysClr val="windowText" lastClr="000000"/>
                </a:solidFill>
                <a:latin typeface="Arial" panose="020B0604020202020204" pitchFamily="34" charset="0"/>
                <a:cs typeface="Arial" panose="020B0604020202020204" pitchFamily="34" charset="0"/>
              </a:rPr>
              <a:t> of the sari of the chunni or the </a:t>
            </a:r>
            <a:r>
              <a:rPr lang="en-IN" b="0" dirty="0" err="1">
                <a:solidFill>
                  <a:sysClr val="windowText" lastClr="000000"/>
                </a:solidFill>
                <a:latin typeface="Arial" panose="020B0604020202020204" pitchFamily="34" charset="0"/>
                <a:cs typeface="Arial" panose="020B0604020202020204" pitchFamily="34" charset="0"/>
              </a:rPr>
              <a:t>gamcha</a:t>
            </a:r>
            <a:endParaRPr lang="en-IN" b="0" dirty="0">
              <a:solidFill>
                <a:sysClr val="windowText" lastClr="000000"/>
              </a:solidFill>
              <a:latin typeface="Arial" panose="020B0604020202020204" pitchFamily="34" charset="0"/>
              <a:cs typeface="Arial" panose="020B0604020202020204" pitchFamily="34" charset="0"/>
            </a:endParaRPr>
          </a:p>
          <a:p>
            <a:pPr marL="571500" indent="-571500" algn="l" defTabSz="914400">
              <a:lnSpc>
                <a:spcPct val="90000"/>
              </a:lnSpc>
              <a:spcBef>
                <a:spcPts val="1200"/>
              </a:spcBef>
              <a:buFont typeface="Arial" panose="020B0604020202020204" pitchFamily="34" charset="0"/>
              <a:buChar char="•"/>
              <a:defRPr sz="4400">
                <a:sym typeface="Gill Sans"/>
              </a:defRPr>
            </a:pPr>
            <a:endParaRPr lang="en-IN" b="0" dirty="0">
              <a:solidFill>
                <a:sysClr val="windowText" lastClr="000000"/>
              </a:solidFill>
              <a:latin typeface="Arial" panose="020B0604020202020204" pitchFamily="34" charset="0"/>
              <a:cs typeface="Arial" panose="020B0604020202020204" pitchFamily="34" charset="0"/>
            </a:endParaRPr>
          </a:p>
          <a:p>
            <a:pPr marL="571500" indent="-571500" algn="l" defTabSz="914400">
              <a:lnSpc>
                <a:spcPct val="90000"/>
              </a:lnSpc>
              <a:spcBef>
                <a:spcPts val="1200"/>
              </a:spcBef>
              <a:buFont typeface="Arial" panose="020B0604020202020204" pitchFamily="34" charset="0"/>
              <a:buChar char="•"/>
              <a:defRPr sz="4400">
                <a:sym typeface="Gill Sans"/>
              </a:defRPr>
            </a:pPr>
            <a:r>
              <a:rPr lang="en-IN" b="0" dirty="0">
                <a:solidFill>
                  <a:sysClr val="windowText" lastClr="000000"/>
                </a:solidFill>
                <a:latin typeface="Arial" panose="020B0604020202020204" pitchFamily="34" charset="0"/>
                <a:cs typeface="Arial" panose="020B0604020202020204" pitchFamily="34" charset="0"/>
              </a:rPr>
              <a:t>DO NOT spit in the open, always use a spittoon or wash  basin for spitting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2"/>
                                        </p:tgtEl>
                                        <p:attrNameLst>
                                          <p:attrName>style.visibility</p:attrName>
                                        </p:attrNameLst>
                                      </p:cBhvr>
                                      <p:to>
                                        <p:strVal val="visible"/>
                                      </p:to>
                                    </p:set>
                                    <p:animEffect transition="in" filter="blinds(horizontal)">
                                      <p:cBhvr>
                                        <p:cTn id="7" dur="1000"/>
                                        <p:tgtEl>
                                          <p:spTgt spid="38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1">
                                            <p:txEl>
                                              <p:pRg st="0" end="0"/>
                                            </p:txEl>
                                          </p:spTgt>
                                        </p:tgtEl>
                                        <p:attrNameLst>
                                          <p:attrName>style.visibility</p:attrName>
                                        </p:attrNameLst>
                                      </p:cBhvr>
                                      <p:to>
                                        <p:strVal val="visible"/>
                                      </p:to>
                                    </p:set>
                                    <p:animEffect transition="in" filter="fade">
                                      <p:cBhvr>
                                        <p:cTn id="51" dur="1000"/>
                                        <p:tgtEl>
                                          <p:spTgt spid="21">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1">
                                            <p:txEl>
                                              <p:pRg st="2" end="2"/>
                                            </p:txEl>
                                          </p:spTgt>
                                        </p:tgtEl>
                                        <p:attrNameLst>
                                          <p:attrName>style.visibility</p:attrName>
                                        </p:attrNameLst>
                                      </p:cBhvr>
                                      <p:to>
                                        <p:strVal val="visible"/>
                                      </p:to>
                                    </p:set>
                                    <p:animEffect transition="in" filter="fade">
                                      <p:cBhvr>
                                        <p:cTn id="56"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 grpId="0"/>
      <p:bldP spid="19" grpId="0"/>
      <p:bldP spid="3" grpId="0" build="p" bldLvl="2"/>
      <p:bldP spid="21" grpId="0" build="p" bldLvl="2"/>
    </p:bld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ill Sans SemiBold"/>
        <a:ea typeface="Gill Sans SemiBold"/>
        <a:cs typeface="Gill Sans SemiBold"/>
      </a:majorFont>
      <a:minorFont>
        <a:latin typeface="Gill Sans SemiBold"/>
        <a:ea typeface="Gill Sans SemiBold"/>
        <a:cs typeface="Gill Sans Semi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Gill Sans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ill Sans SemiBold"/>
        <a:ea typeface="Gill Sans SemiBold"/>
        <a:cs typeface="Gill Sans SemiBold"/>
      </a:majorFont>
      <a:minorFont>
        <a:latin typeface="Gill Sans SemiBold"/>
        <a:ea typeface="Gill Sans SemiBold"/>
        <a:cs typeface="Gill Sans Semi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Gill Sans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ill Sans SemiBold"/>
        <a:ea typeface="Gill Sans SemiBold"/>
        <a:cs typeface="Gill Sans SemiBold"/>
      </a:majorFont>
      <a:minorFont>
        <a:latin typeface="Gill Sans SemiBold"/>
        <a:ea typeface="Gill Sans SemiBold"/>
        <a:cs typeface="Gill Sans Semi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Gill Sans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3672</TotalTime>
  <Words>7883</Words>
  <Application>Microsoft Macintosh PowerPoint</Application>
  <PresentationFormat>Custom</PresentationFormat>
  <Paragraphs>581</Paragraphs>
  <Slides>45</Slides>
  <Notes>35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45</vt:i4>
      </vt:variant>
    </vt:vector>
  </HeadingPairs>
  <TitlesOfParts>
    <vt:vector size="50" baseType="lpstr">
      <vt:lpstr>Arial</vt:lpstr>
      <vt:lpstr>Arial Narrow</vt:lpstr>
      <vt:lpstr>Gill Sans</vt:lpstr>
      <vt:lpstr>White</vt:lpstr>
      <vt:lpstr>1_White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Varsha Chanda</cp:lastModifiedBy>
  <cp:revision>139</cp:revision>
  <dcterms:modified xsi:type="dcterms:W3CDTF">2020-03-27T18:02:54Z</dcterms:modified>
</cp:coreProperties>
</file>